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2" r:id="rId3"/>
    <p:sldId id="257" r:id="rId4"/>
    <p:sldId id="258" r:id="rId5"/>
    <p:sldId id="261" r:id="rId6"/>
    <p:sldId id="262" r:id="rId7"/>
    <p:sldId id="259" r:id="rId8"/>
    <p:sldId id="293" r:id="rId9"/>
    <p:sldId id="263" r:id="rId10"/>
    <p:sldId id="266" r:id="rId11"/>
    <p:sldId id="267" r:id="rId12"/>
    <p:sldId id="268" r:id="rId13"/>
    <p:sldId id="269" r:id="rId14"/>
    <p:sldId id="264" r:id="rId15"/>
    <p:sldId id="270" r:id="rId16"/>
    <p:sldId id="271" r:id="rId17"/>
    <p:sldId id="272" r:id="rId18"/>
    <p:sldId id="273" r:id="rId19"/>
    <p:sldId id="274" r:id="rId20"/>
    <p:sldId id="275" r:id="rId21"/>
    <p:sldId id="265" r:id="rId22"/>
    <p:sldId id="277" r:id="rId23"/>
    <p:sldId id="278" r:id="rId24"/>
    <p:sldId id="279" r:id="rId25"/>
    <p:sldId id="280" r:id="rId26"/>
    <p:sldId id="281" r:id="rId27"/>
    <p:sldId id="283" r:id="rId28"/>
    <p:sldId id="284" r:id="rId29"/>
    <p:sldId id="285" r:id="rId30"/>
    <p:sldId id="282" r:id="rId31"/>
    <p:sldId id="260" r:id="rId32"/>
    <p:sldId id="286" r:id="rId33"/>
    <p:sldId id="287" r:id="rId34"/>
    <p:sldId id="294" r:id="rId35"/>
    <p:sldId id="288"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20" autoAdjust="0"/>
    <p:restoredTop sz="94660"/>
  </p:normalViewPr>
  <p:slideViewPr>
    <p:cSldViewPr>
      <p:cViewPr varScale="1">
        <p:scale>
          <a:sx n="48" d="100"/>
          <a:sy n="48" d="100"/>
        </p:scale>
        <p:origin x="-1128" y="-72"/>
      </p:cViewPr>
      <p:guideLst>
        <p:guide orient="horz" pos="2160"/>
        <p:guide pos="2880"/>
      </p:guideLst>
    </p:cSldViewPr>
  </p:slideViewPr>
  <p:notesTextViewPr>
    <p:cViewPr>
      <p:scale>
        <a:sx n="1" d="1"/>
        <a:sy n="1" d="1"/>
      </p:scale>
      <p:origin x="0" y="0"/>
    </p:cViewPr>
  </p:notesTextViewPr>
  <p:sorterViewPr>
    <p:cViewPr>
      <p:scale>
        <a:sx n="100" d="100"/>
        <a:sy n="100" d="100"/>
      </p:scale>
      <p:origin x="0" y="80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F7189-4269-414F-BDA3-09803F6F3C8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F30E2D1-7126-4D78-9687-0C77A0FE02D8}">
      <dgm:prSet phldrT="[Text]" custT="1"/>
      <dgm:spPr/>
      <dgm:t>
        <a:bodyPr/>
        <a:lstStyle/>
        <a:p>
          <a:r>
            <a:rPr lang="en-US" sz="2400" dirty="0" smtClean="0"/>
            <a:t>Begin discussions about complexity &amp; informational text</a:t>
          </a:r>
          <a:endParaRPr lang="en-US" sz="2400" dirty="0"/>
        </a:p>
      </dgm:t>
    </dgm:pt>
    <dgm:pt modelId="{C5C9803D-8C4A-4BD2-8713-2E635F4631DF}" type="parTrans" cxnId="{FA68B26C-2A4E-45D6-A9EC-9C6E182B62D2}">
      <dgm:prSet/>
      <dgm:spPr/>
      <dgm:t>
        <a:bodyPr/>
        <a:lstStyle/>
        <a:p>
          <a:endParaRPr lang="en-US"/>
        </a:p>
      </dgm:t>
    </dgm:pt>
    <dgm:pt modelId="{ADA75D19-FAB4-46E4-8661-1F6E9D065B14}" type="sibTrans" cxnId="{FA68B26C-2A4E-45D6-A9EC-9C6E182B62D2}">
      <dgm:prSet/>
      <dgm:spPr/>
      <dgm:t>
        <a:bodyPr/>
        <a:lstStyle/>
        <a:p>
          <a:endParaRPr lang="en-US"/>
        </a:p>
      </dgm:t>
    </dgm:pt>
    <dgm:pt modelId="{7A06FD76-52A9-4CBA-90E5-C8D892934020}">
      <dgm:prSet phldrT="[Text]" custT="1"/>
      <dgm:spPr/>
      <dgm:t>
        <a:bodyPr/>
        <a:lstStyle/>
        <a:p>
          <a:r>
            <a:rPr lang="en-US" sz="2400" dirty="0" smtClean="0"/>
            <a:t>Analyze texts currently used; compare to CCSS Appendix A</a:t>
          </a:r>
          <a:endParaRPr lang="en-US" sz="2400" dirty="0"/>
        </a:p>
      </dgm:t>
    </dgm:pt>
    <dgm:pt modelId="{5331BAEE-BF9E-47BC-AF0F-0BA5DD8094DE}" type="parTrans" cxnId="{953CA0AC-38C7-4BEE-8E91-B69D78C303D9}">
      <dgm:prSet/>
      <dgm:spPr/>
      <dgm:t>
        <a:bodyPr/>
        <a:lstStyle/>
        <a:p>
          <a:endParaRPr lang="en-US"/>
        </a:p>
      </dgm:t>
    </dgm:pt>
    <dgm:pt modelId="{3FA5092E-E25B-4CFF-9281-78F1107B7D82}" type="sibTrans" cxnId="{953CA0AC-38C7-4BEE-8E91-B69D78C303D9}">
      <dgm:prSet/>
      <dgm:spPr/>
      <dgm:t>
        <a:bodyPr/>
        <a:lstStyle/>
        <a:p>
          <a:endParaRPr lang="en-US"/>
        </a:p>
      </dgm:t>
    </dgm:pt>
    <dgm:pt modelId="{68A87178-3472-4972-B306-2988263EC607}">
      <dgm:prSet phldrT="[Text]" custT="1"/>
      <dgm:spPr/>
      <dgm:t>
        <a:bodyPr/>
        <a:lstStyle/>
        <a:p>
          <a:r>
            <a:rPr lang="en-US" sz="2400" dirty="0" smtClean="0"/>
            <a:t>Conduct annual diagnostic literacy assessment of all or use state data</a:t>
          </a:r>
          <a:endParaRPr lang="en-US" sz="2400" dirty="0"/>
        </a:p>
      </dgm:t>
    </dgm:pt>
    <dgm:pt modelId="{EA2BBF7B-C829-4405-A106-9B310793DA9F}" type="parTrans" cxnId="{10693AEE-8BFE-4681-A886-D1EFEAFD8A00}">
      <dgm:prSet/>
      <dgm:spPr/>
      <dgm:t>
        <a:bodyPr/>
        <a:lstStyle/>
        <a:p>
          <a:endParaRPr lang="en-US"/>
        </a:p>
      </dgm:t>
    </dgm:pt>
    <dgm:pt modelId="{0D8E6BDA-B68F-44D8-B816-CC84B8B8AF1E}" type="sibTrans" cxnId="{10693AEE-8BFE-4681-A886-D1EFEAFD8A00}">
      <dgm:prSet/>
      <dgm:spPr/>
      <dgm:t>
        <a:bodyPr/>
        <a:lstStyle/>
        <a:p>
          <a:endParaRPr lang="en-US"/>
        </a:p>
      </dgm:t>
    </dgm:pt>
    <dgm:pt modelId="{14382081-6E2C-4E42-804E-22821990BB56}">
      <dgm:prSet phldrT="[Text]" custT="1"/>
      <dgm:spPr/>
      <dgm:t>
        <a:bodyPr/>
        <a:lstStyle/>
        <a:p>
          <a:r>
            <a:rPr lang="en-US" sz="2400" dirty="0" smtClean="0"/>
            <a:t>Analyze assessment data to identify current expected comprehension levels</a:t>
          </a:r>
          <a:endParaRPr lang="en-US" sz="2400" dirty="0"/>
        </a:p>
      </dgm:t>
    </dgm:pt>
    <dgm:pt modelId="{58522735-088E-43FC-8EF6-8570C29CB211}" type="parTrans" cxnId="{DC9C08E0-6744-4FC5-A6A9-8EB597BC2E4F}">
      <dgm:prSet/>
      <dgm:spPr/>
      <dgm:t>
        <a:bodyPr/>
        <a:lstStyle/>
        <a:p>
          <a:endParaRPr lang="en-US"/>
        </a:p>
      </dgm:t>
    </dgm:pt>
    <dgm:pt modelId="{8A24EB00-E137-4044-B798-CB90DDEEA646}" type="sibTrans" cxnId="{DC9C08E0-6744-4FC5-A6A9-8EB597BC2E4F}">
      <dgm:prSet/>
      <dgm:spPr/>
      <dgm:t>
        <a:bodyPr/>
        <a:lstStyle/>
        <a:p>
          <a:endParaRPr lang="en-US"/>
        </a:p>
      </dgm:t>
    </dgm:pt>
    <dgm:pt modelId="{CDDAFB82-076D-4A29-A061-EA0DBEA10607}" type="pres">
      <dgm:prSet presAssocID="{1A2F7189-4269-414F-BDA3-09803F6F3C87}" presName="diagram" presStyleCnt="0">
        <dgm:presLayoutVars>
          <dgm:dir/>
          <dgm:resizeHandles val="exact"/>
        </dgm:presLayoutVars>
      </dgm:prSet>
      <dgm:spPr/>
      <dgm:t>
        <a:bodyPr/>
        <a:lstStyle/>
        <a:p>
          <a:endParaRPr lang="en-US"/>
        </a:p>
      </dgm:t>
    </dgm:pt>
    <dgm:pt modelId="{D6CDBE1B-9899-4EAF-963C-77264C5D9F67}" type="pres">
      <dgm:prSet presAssocID="{3F30E2D1-7126-4D78-9687-0C77A0FE02D8}" presName="node" presStyleLbl="node1" presStyleIdx="0" presStyleCnt="4" custScaleX="127215" custLinFactNeighborX="-743" custLinFactNeighborY="3205">
        <dgm:presLayoutVars>
          <dgm:bulletEnabled val="1"/>
        </dgm:presLayoutVars>
      </dgm:prSet>
      <dgm:spPr/>
      <dgm:t>
        <a:bodyPr/>
        <a:lstStyle/>
        <a:p>
          <a:endParaRPr lang="en-US"/>
        </a:p>
      </dgm:t>
    </dgm:pt>
    <dgm:pt modelId="{749C9145-AAC1-4085-93B5-F73C871C51F4}" type="pres">
      <dgm:prSet presAssocID="{ADA75D19-FAB4-46E4-8661-1F6E9D065B14}" presName="sibTrans" presStyleCnt="0"/>
      <dgm:spPr/>
    </dgm:pt>
    <dgm:pt modelId="{3E90959B-52F7-4031-9419-1EDE6B4780A0}" type="pres">
      <dgm:prSet presAssocID="{7A06FD76-52A9-4CBA-90E5-C8D892934020}" presName="node" presStyleLbl="node1" presStyleIdx="1" presStyleCnt="4" custScaleX="126212" custLinFactNeighborX="-682" custLinFactNeighborY="3979">
        <dgm:presLayoutVars>
          <dgm:bulletEnabled val="1"/>
        </dgm:presLayoutVars>
      </dgm:prSet>
      <dgm:spPr/>
      <dgm:t>
        <a:bodyPr/>
        <a:lstStyle/>
        <a:p>
          <a:endParaRPr lang="en-US"/>
        </a:p>
      </dgm:t>
    </dgm:pt>
    <dgm:pt modelId="{AFF447FE-2C90-49D5-8B5A-903F1F4A9988}" type="pres">
      <dgm:prSet presAssocID="{3FA5092E-E25B-4CFF-9281-78F1107B7D82}" presName="sibTrans" presStyleCnt="0"/>
      <dgm:spPr/>
    </dgm:pt>
    <dgm:pt modelId="{3E4BDB96-238C-44E0-AA25-393CADA9D69E}" type="pres">
      <dgm:prSet presAssocID="{68A87178-3472-4972-B306-2988263EC607}" presName="node" presStyleLbl="node1" presStyleIdx="2" presStyleCnt="4" custScaleX="125867">
        <dgm:presLayoutVars>
          <dgm:bulletEnabled val="1"/>
        </dgm:presLayoutVars>
      </dgm:prSet>
      <dgm:spPr/>
      <dgm:t>
        <a:bodyPr/>
        <a:lstStyle/>
        <a:p>
          <a:endParaRPr lang="en-US"/>
        </a:p>
      </dgm:t>
    </dgm:pt>
    <dgm:pt modelId="{00FAC3EF-09BD-4E02-B040-34078B7BBACD}" type="pres">
      <dgm:prSet presAssocID="{0D8E6BDA-B68F-44D8-B816-CC84B8B8AF1E}" presName="sibTrans" presStyleCnt="0"/>
      <dgm:spPr/>
    </dgm:pt>
    <dgm:pt modelId="{6EB94A74-D56C-44C4-96F5-3D959FF94D3F}" type="pres">
      <dgm:prSet presAssocID="{14382081-6E2C-4E42-804E-22821990BB56}" presName="node" presStyleLbl="node1" presStyleIdx="3" presStyleCnt="4" custScaleX="127381">
        <dgm:presLayoutVars>
          <dgm:bulletEnabled val="1"/>
        </dgm:presLayoutVars>
      </dgm:prSet>
      <dgm:spPr/>
      <dgm:t>
        <a:bodyPr/>
        <a:lstStyle/>
        <a:p>
          <a:endParaRPr lang="en-US"/>
        </a:p>
      </dgm:t>
    </dgm:pt>
  </dgm:ptLst>
  <dgm:cxnLst>
    <dgm:cxn modelId="{FA68B26C-2A4E-45D6-A9EC-9C6E182B62D2}" srcId="{1A2F7189-4269-414F-BDA3-09803F6F3C87}" destId="{3F30E2D1-7126-4D78-9687-0C77A0FE02D8}" srcOrd="0" destOrd="0" parTransId="{C5C9803D-8C4A-4BD2-8713-2E635F4631DF}" sibTransId="{ADA75D19-FAB4-46E4-8661-1F6E9D065B14}"/>
    <dgm:cxn modelId="{964E0069-061E-4889-BB4B-35AC9D202B5F}" type="presOf" srcId="{14382081-6E2C-4E42-804E-22821990BB56}" destId="{6EB94A74-D56C-44C4-96F5-3D959FF94D3F}" srcOrd="0" destOrd="0" presId="urn:microsoft.com/office/officeart/2005/8/layout/default"/>
    <dgm:cxn modelId="{EEEF8886-EFCB-42F0-A8A4-26DA2C1DB525}" type="presOf" srcId="{3F30E2D1-7126-4D78-9687-0C77A0FE02D8}" destId="{D6CDBE1B-9899-4EAF-963C-77264C5D9F67}" srcOrd="0" destOrd="0" presId="urn:microsoft.com/office/officeart/2005/8/layout/default"/>
    <dgm:cxn modelId="{103654F4-6239-405C-AAFF-43099A2DF7B4}" type="presOf" srcId="{1A2F7189-4269-414F-BDA3-09803F6F3C87}" destId="{CDDAFB82-076D-4A29-A061-EA0DBEA10607}" srcOrd="0" destOrd="0" presId="urn:microsoft.com/office/officeart/2005/8/layout/default"/>
    <dgm:cxn modelId="{DC9C08E0-6744-4FC5-A6A9-8EB597BC2E4F}" srcId="{1A2F7189-4269-414F-BDA3-09803F6F3C87}" destId="{14382081-6E2C-4E42-804E-22821990BB56}" srcOrd="3" destOrd="0" parTransId="{58522735-088E-43FC-8EF6-8570C29CB211}" sibTransId="{8A24EB00-E137-4044-B798-CB90DDEEA646}"/>
    <dgm:cxn modelId="{8049E8D6-730B-4E21-9CED-D68670722902}" type="presOf" srcId="{68A87178-3472-4972-B306-2988263EC607}" destId="{3E4BDB96-238C-44E0-AA25-393CADA9D69E}" srcOrd="0" destOrd="0" presId="urn:microsoft.com/office/officeart/2005/8/layout/default"/>
    <dgm:cxn modelId="{10693AEE-8BFE-4681-A886-D1EFEAFD8A00}" srcId="{1A2F7189-4269-414F-BDA3-09803F6F3C87}" destId="{68A87178-3472-4972-B306-2988263EC607}" srcOrd="2" destOrd="0" parTransId="{EA2BBF7B-C829-4405-A106-9B310793DA9F}" sibTransId="{0D8E6BDA-B68F-44D8-B816-CC84B8B8AF1E}"/>
    <dgm:cxn modelId="{2277F199-A5CF-4088-A0D5-0D1AACC29DD9}" type="presOf" srcId="{7A06FD76-52A9-4CBA-90E5-C8D892934020}" destId="{3E90959B-52F7-4031-9419-1EDE6B4780A0}" srcOrd="0" destOrd="0" presId="urn:microsoft.com/office/officeart/2005/8/layout/default"/>
    <dgm:cxn modelId="{953CA0AC-38C7-4BEE-8E91-B69D78C303D9}" srcId="{1A2F7189-4269-414F-BDA3-09803F6F3C87}" destId="{7A06FD76-52A9-4CBA-90E5-C8D892934020}" srcOrd="1" destOrd="0" parTransId="{5331BAEE-BF9E-47BC-AF0F-0BA5DD8094DE}" sibTransId="{3FA5092E-E25B-4CFF-9281-78F1107B7D82}"/>
    <dgm:cxn modelId="{FA7CB6EA-C2BA-4C25-A418-C30B16434806}" type="presParOf" srcId="{CDDAFB82-076D-4A29-A061-EA0DBEA10607}" destId="{D6CDBE1B-9899-4EAF-963C-77264C5D9F67}" srcOrd="0" destOrd="0" presId="urn:microsoft.com/office/officeart/2005/8/layout/default"/>
    <dgm:cxn modelId="{58BB421B-F9AF-4B60-8DB6-58A396E6DEC0}" type="presParOf" srcId="{CDDAFB82-076D-4A29-A061-EA0DBEA10607}" destId="{749C9145-AAC1-4085-93B5-F73C871C51F4}" srcOrd="1" destOrd="0" presId="urn:microsoft.com/office/officeart/2005/8/layout/default"/>
    <dgm:cxn modelId="{1FAFDB1D-6B6A-4C32-8EC7-F7F31ACF7413}" type="presParOf" srcId="{CDDAFB82-076D-4A29-A061-EA0DBEA10607}" destId="{3E90959B-52F7-4031-9419-1EDE6B4780A0}" srcOrd="2" destOrd="0" presId="urn:microsoft.com/office/officeart/2005/8/layout/default"/>
    <dgm:cxn modelId="{ED4FF148-BF30-4A77-BACE-78E00290AC4E}" type="presParOf" srcId="{CDDAFB82-076D-4A29-A061-EA0DBEA10607}" destId="{AFF447FE-2C90-49D5-8B5A-903F1F4A9988}" srcOrd="3" destOrd="0" presId="urn:microsoft.com/office/officeart/2005/8/layout/default"/>
    <dgm:cxn modelId="{EDA98BEE-D760-4970-AE06-3A1D72B795FE}" type="presParOf" srcId="{CDDAFB82-076D-4A29-A061-EA0DBEA10607}" destId="{3E4BDB96-238C-44E0-AA25-393CADA9D69E}" srcOrd="4" destOrd="0" presId="urn:microsoft.com/office/officeart/2005/8/layout/default"/>
    <dgm:cxn modelId="{732A2BDB-6E8E-4034-AEBA-CEDA64DDECE1}" type="presParOf" srcId="{CDDAFB82-076D-4A29-A061-EA0DBEA10607}" destId="{00FAC3EF-09BD-4E02-B040-34078B7BBACD}" srcOrd="5" destOrd="0" presId="urn:microsoft.com/office/officeart/2005/8/layout/default"/>
    <dgm:cxn modelId="{088DAE23-8D7C-4F42-AB1E-05CEA3496319}" type="presParOf" srcId="{CDDAFB82-076D-4A29-A061-EA0DBEA10607}" destId="{6EB94A74-D56C-44C4-96F5-3D959FF94D3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21FB92-9EB5-4558-A98C-0BA049CA4F58}" type="datetimeFigureOut">
              <a:rPr lang="en-US" smtClean="0"/>
              <a:t>4/1/2014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89A4C-8624-4EB6-B063-9816F5CF644B}" type="slidenum">
              <a:rPr lang="en-US" smtClean="0"/>
              <a:t>‹#›</a:t>
            </a:fld>
            <a:endParaRPr lang="en-US"/>
          </a:p>
        </p:txBody>
      </p:sp>
    </p:spTree>
    <p:extLst>
      <p:ext uri="{BB962C8B-B14F-4D97-AF65-F5344CB8AC3E}">
        <p14:creationId xmlns:p14="http://schemas.microsoft.com/office/powerpoint/2010/main" val="812668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leaders are faced with dramatically increased expectations in the context of fewer resources —</a:t>
            </a:r>
            <a:endParaRPr lang="en-US" dirty="0" smtClean="0">
              <a:solidFill>
                <a:srgbClr val="FF0000"/>
              </a:solidFill>
              <a:effectLst/>
            </a:endParaRPr>
          </a:p>
        </p:txBody>
      </p:sp>
      <p:sp>
        <p:nvSpPr>
          <p:cNvPr id="4" name="Slide Number Placeholder 3"/>
          <p:cNvSpPr>
            <a:spLocks noGrp="1"/>
          </p:cNvSpPr>
          <p:nvPr>
            <p:ph type="sldNum" sz="quarter" idx="10"/>
          </p:nvPr>
        </p:nvSpPr>
        <p:spPr/>
        <p:txBody>
          <a:bodyPr/>
          <a:lstStyle/>
          <a:p>
            <a:fld id="{85389A4C-8624-4EB6-B063-9816F5CF644B}" type="slidenum">
              <a:rPr lang="en-US" smtClean="0"/>
              <a:t>5</a:t>
            </a:fld>
            <a:endParaRPr lang="en-US"/>
          </a:p>
        </p:txBody>
      </p:sp>
    </p:spTree>
    <p:extLst>
      <p:ext uri="{BB962C8B-B14F-4D97-AF65-F5344CB8AC3E}">
        <p14:creationId xmlns:p14="http://schemas.microsoft.com/office/powerpoint/2010/main" val="751679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many are functionally literate but lack skills to read on grade-level</a:t>
            </a:r>
          </a:p>
          <a:p>
            <a:r>
              <a:rPr lang="en-US" sz="1200" dirty="0" smtClean="0">
                <a:solidFill>
                  <a:srgbClr val="0070C0"/>
                </a:solidFill>
              </a:rPr>
              <a:t>many require explicit instruction yearly </a:t>
            </a:r>
          </a:p>
          <a:p>
            <a:r>
              <a:rPr lang="en-US" sz="1200" dirty="0" smtClean="0"/>
              <a:t>all students can learn, but do not all learn at the same rate</a:t>
            </a:r>
          </a:p>
          <a:p>
            <a:r>
              <a:rPr lang="en-US" sz="1200" dirty="0" smtClean="0">
                <a:solidFill>
                  <a:srgbClr val="0070C0"/>
                </a:solidFill>
              </a:rPr>
              <a:t>all students need to continue developing literacy skills</a:t>
            </a:r>
          </a:p>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18</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best place to teach literacy skills is in the content areas. Reading, writing, listening and discussing course content improves student understanding and promotes higher-level thinking, application and long-term retention of learned content.”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89A4C-8624-4EB6-B063-9816F5CF644B}" type="slidenum">
              <a:rPr lang="en-US" smtClean="0"/>
              <a:t>19</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“Teachers teach using language. It is not expected that all teachers be reading teachers. It is expected that each teacher teach the language of the content area — more directly and more explicitly. For example, science teachers need to teach students to read science text, write like a scientist, and think and discuss employing the scientific method.” </a:t>
            </a:r>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20</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21</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22</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23</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24</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Teachers must provide students with appropriate level texts.</a:t>
            </a:r>
          </a:p>
        </p:txBody>
      </p:sp>
      <p:sp>
        <p:nvSpPr>
          <p:cNvPr id="4" name="Slide Number Placeholder 3"/>
          <p:cNvSpPr>
            <a:spLocks noGrp="1"/>
          </p:cNvSpPr>
          <p:nvPr>
            <p:ph type="sldNum" sz="quarter" idx="10"/>
          </p:nvPr>
        </p:nvSpPr>
        <p:spPr/>
        <p:txBody>
          <a:bodyPr/>
          <a:lstStyle/>
          <a:p>
            <a:fld id="{85389A4C-8624-4EB6-B063-9816F5CF644B}" type="slidenum">
              <a:rPr lang="en-US" smtClean="0"/>
              <a:t>25</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smtClean="0"/>
          </a:p>
        </p:txBody>
      </p:sp>
      <p:sp>
        <p:nvSpPr>
          <p:cNvPr id="4" name="Slide Number Placeholder 3"/>
          <p:cNvSpPr>
            <a:spLocks noGrp="1"/>
          </p:cNvSpPr>
          <p:nvPr>
            <p:ph type="sldNum" sz="quarter" idx="10"/>
          </p:nvPr>
        </p:nvSpPr>
        <p:spPr/>
        <p:txBody>
          <a:bodyPr/>
          <a:lstStyle/>
          <a:p>
            <a:fld id="{85389A4C-8624-4EB6-B063-9816F5CF644B}" type="slidenum">
              <a:rPr lang="en-US" smtClean="0"/>
              <a:t>26</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27</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This will require time, patience, communication, and a partnership in leading our schools and educational systems.  </a:t>
            </a:r>
            <a:r>
              <a:rPr lang="en-US" sz="1200" dirty="0" err="1" smtClean="0">
                <a:solidFill>
                  <a:srgbClr val="FF0000"/>
                </a:solidFill>
              </a:rPr>
              <a:t>Pg</a:t>
            </a:r>
            <a:r>
              <a:rPr lang="en-US" sz="1200" dirty="0" smtClean="0">
                <a:solidFill>
                  <a:srgbClr val="FF0000"/>
                </a:solidFill>
              </a:rPr>
              <a:t> 10</a:t>
            </a:r>
          </a:p>
        </p:txBody>
      </p:sp>
      <p:sp>
        <p:nvSpPr>
          <p:cNvPr id="4" name="Slide Number Placeholder 3"/>
          <p:cNvSpPr>
            <a:spLocks noGrp="1"/>
          </p:cNvSpPr>
          <p:nvPr>
            <p:ph type="sldNum" sz="quarter" idx="10"/>
          </p:nvPr>
        </p:nvSpPr>
        <p:spPr/>
        <p:txBody>
          <a:bodyPr/>
          <a:lstStyle/>
          <a:p>
            <a:fld id="{85389A4C-8624-4EB6-B063-9816F5CF644B}" type="slidenum">
              <a:rPr lang="en-US" smtClean="0"/>
              <a:t>6</a:t>
            </a:fld>
            <a:endParaRPr lang="en-US"/>
          </a:p>
        </p:txBody>
      </p:sp>
    </p:spTree>
    <p:extLst>
      <p:ext uri="{BB962C8B-B14F-4D97-AF65-F5344CB8AC3E}">
        <p14:creationId xmlns:p14="http://schemas.microsoft.com/office/powerpoint/2010/main" val="751679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28</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29</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smtClean="0"/>
          </a:p>
        </p:txBody>
      </p:sp>
      <p:sp>
        <p:nvSpPr>
          <p:cNvPr id="4" name="Slide Number Placeholder 3"/>
          <p:cNvSpPr>
            <a:spLocks noGrp="1"/>
          </p:cNvSpPr>
          <p:nvPr>
            <p:ph type="sldNum" sz="quarter" idx="10"/>
          </p:nvPr>
        </p:nvSpPr>
        <p:spPr/>
        <p:txBody>
          <a:bodyPr/>
          <a:lstStyle/>
          <a:p>
            <a:fld id="{85389A4C-8624-4EB6-B063-9816F5CF644B}" type="slidenum">
              <a:rPr lang="en-US" smtClean="0"/>
              <a:t>30</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7</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Principal affects the entire school culture in addition to the performance of each and every teacher and student in the school. </a:t>
            </a:r>
          </a:p>
        </p:txBody>
      </p:sp>
      <p:sp>
        <p:nvSpPr>
          <p:cNvPr id="4" name="Slide Number Placeholder 3"/>
          <p:cNvSpPr>
            <a:spLocks noGrp="1"/>
          </p:cNvSpPr>
          <p:nvPr>
            <p:ph type="sldNum" sz="quarter" idx="10"/>
          </p:nvPr>
        </p:nvSpPr>
        <p:spPr/>
        <p:txBody>
          <a:bodyPr/>
          <a:lstStyle/>
          <a:p>
            <a:fld id="{85389A4C-8624-4EB6-B063-9816F5CF644B}" type="slidenum">
              <a:rPr lang="en-US" smtClean="0"/>
              <a:t>9</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10</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14</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15</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16</a:t>
            </a:fld>
            <a:endParaRPr lang="en-US"/>
          </a:p>
        </p:txBody>
      </p:sp>
    </p:spTree>
    <p:extLst>
      <p:ext uri="{BB962C8B-B14F-4D97-AF65-F5344CB8AC3E}">
        <p14:creationId xmlns:p14="http://schemas.microsoft.com/office/powerpoint/2010/main" val="1340070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89A4C-8624-4EB6-B063-9816F5CF644B}" type="slidenum">
              <a:rPr lang="en-US" smtClean="0"/>
              <a:t>17</a:t>
            </a:fld>
            <a:endParaRPr lang="en-US"/>
          </a:p>
        </p:txBody>
      </p:sp>
    </p:spTree>
    <p:extLst>
      <p:ext uri="{BB962C8B-B14F-4D97-AF65-F5344CB8AC3E}">
        <p14:creationId xmlns:p14="http://schemas.microsoft.com/office/powerpoint/2010/main" val="134007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5C106A-EAC0-439D-9D0A-96E34FE497DA}"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81174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C106A-EAC0-439D-9D0A-96E34FE497DA}"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2041599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C106A-EAC0-439D-9D0A-96E34FE497DA}"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299507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C106A-EAC0-439D-9D0A-96E34FE497DA}"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3087156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5C106A-EAC0-439D-9D0A-96E34FE497DA}"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416966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5C106A-EAC0-439D-9D0A-96E34FE497DA}"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52820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5C106A-EAC0-439D-9D0A-96E34FE497DA}" type="datetimeFigureOut">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85650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5C106A-EAC0-439D-9D0A-96E34FE497DA}" type="datetimeFigureOut">
              <a:rPr lang="en-US" smtClean="0"/>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204574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C106A-EAC0-439D-9D0A-96E34FE497DA}" type="datetimeFigureOut">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152703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C106A-EAC0-439D-9D0A-96E34FE497DA}"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193776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C106A-EAC0-439D-9D0A-96E34FE497DA}"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A600C-985D-4F1F-AC6D-EC66C0D8ED7A}" type="slidenum">
              <a:rPr lang="en-US" smtClean="0"/>
              <a:t>‹#›</a:t>
            </a:fld>
            <a:endParaRPr lang="en-US"/>
          </a:p>
        </p:txBody>
      </p:sp>
    </p:spTree>
    <p:extLst>
      <p:ext uri="{BB962C8B-B14F-4D97-AF65-F5344CB8AC3E}">
        <p14:creationId xmlns:p14="http://schemas.microsoft.com/office/powerpoint/2010/main" val="400135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C106A-EAC0-439D-9D0A-96E34FE497DA}" type="datetimeFigureOut">
              <a:rPr lang="en-US" smtClean="0"/>
              <a:t>4/1/2014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A600C-985D-4F1F-AC6D-EC66C0D8ED7A}" type="slidenum">
              <a:rPr lang="en-US" smtClean="0"/>
              <a:t>‹#›</a:t>
            </a:fld>
            <a:endParaRPr lang="en-US"/>
          </a:p>
        </p:txBody>
      </p:sp>
    </p:spTree>
    <p:extLst>
      <p:ext uri="{BB962C8B-B14F-4D97-AF65-F5344CB8AC3E}">
        <p14:creationId xmlns:p14="http://schemas.microsoft.com/office/powerpoint/2010/main" val="406913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4800" dirty="0" smtClean="0"/>
              <a:t>IMPLEMENTING THE COMMON CORE STATE STANDARDS: THE ROLE OF SCHOOL LEADERS</a:t>
            </a:r>
            <a:endParaRPr lang="en-US" sz="4800" dirty="0"/>
          </a:p>
        </p:txBody>
      </p:sp>
      <p:sp>
        <p:nvSpPr>
          <p:cNvPr id="3" name="Subtitle 2"/>
          <p:cNvSpPr>
            <a:spLocks noGrp="1"/>
          </p:cNvSpPr>
          <p:nvPr>
            <p:ph type="subTitle" idx="1"/>
          </p:nvPr>
        </p:nvSpPr>
        <p:spPr/>
        <p:txBody>
          <a:bodyPr/>
          <a:lstStyle/>
          <a:p>
            <a:r>
              <a:rPr lang="en-US" dirty="0" smtClean="0"/>
              <a:t>TOSS-BFK Administrators’ Evaluation Crosswalk  to School-wide Changes</a:t>
            </a:r>
            <a:endParaRPr lang="en-US" dirty="0"/>
          </a:p>
        </p:txBody>
      </p:sp>
    </p:spTree>
    <p:extLst>
      <p:ext uri="{BB962C8B-B14F-4D97-AF65-F5344CB8AC3E}">
        <p14:creationId xmlns:p14="http://schemas.microsoft.com/office/powerpoint/2010/main" val="537750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#1 </a:t>
            </a:r>
            <a:br>
              <a:rPr lang="en-US" b="1" dirty="0" smtClean="0"/>
            </a:br>
            <a:r>
              <a:rPr lang="en-US" b="1" dirty="0" smtClean="0"/>
              <a:t>Culture</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3600" dirty="0" smtClean="0"/>
              <a:t>School </a:t>
            </a:r>
            <a:r>
              <a:rPr lang="en-US" sz="3600" dirty="0"/>
              <a:t>culture is a result of the staff’s collective thoughts, beliefs, expectations and conversations that lead directly to both individual and </a:t>
            </a:r>
            <a:r>
              <a:rPr lang="en-US" sz="3600" dirty="0" smtClean="0"/>
              <a:t>group behaviors.</a:t>
            </a:r>
          </a:p>
          <a:p>
            <a:pPr marL="0" indent="0">
              <a:buNone/>
            </a:pPr>
            <a:endParaRPr lang="en-US" sz="3600" dirty="0" smtClean="0"/>
          </a:p>
          <a:p>
            <a:pPr marL="0" indent="0">
              <a:buNone/>
            </a:pPr>
            <a:r>
              <a:rPr lang="en-US" sz="3600" dirty="0" smtClean="0"/>
              <a:t>If CCSS ways </a:t>
            </a:r>
            <a:r>
              <a:rPr lang="en-US" sz="3600" dirty="0"/>
              <a:t>of interacting &amp;</a:t>
            </a:r>
            <a:r>
              <a:rPr lang="en-US" sz="3600" dirty="0" smtClean="0"/>
              <a:t> </a:t>
            </a:r>
            <a:r>
              <a:rPr lang="en-US" sz="3600" dirty="0"/>
              <a:t>teaching are practiced consistently over time, they will turn into new habits and new patterns of behavior. </a:t>
            </a:r>
          </a:p>
          <a:p>
            <a:pPr marL="0" indent="0">
              <a:buNone/>
            </a:pPr>
            <a:endParaRPr lang="en-US" sz="3600" cap="small" dirty="0"/>
          </a:p>
        </p:txBody>
      </p:sp>
    </p:spTree>
    <p:extLst>
      <p:ext uri="{BB962C8B-B14F-4D97-AF65-F5344CB8AC3E}">
        <p14:creationId xmlns:p14="http://schemas.microsoft.com/office/powerpoint/2010/main" val="2718003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#1 </a:t>
            </a:r>
            <a:br>
              <a:rPr lang="en-US" b="1" dirty="0" smtClean="0"/>
            </a:br>
            <a:r>
              <a:rPr lang="en-US" b="1" dirty="0" smtClean="0"/>
              <a:t>Culture</a:t>
            </a:r>
            <a:endParaRPr lang="en-US" dirty="0"/>
          </a:p>
        </p:txBody>
      </p:sp>
      <p:sp>
        <p:nvSpPr>
          <p:cNvPr id="3" name="Content Placeholder 2"/>
          <p:cNvSpPr>
            <a:spLocks noGrp="1"/>
          </p:cNvSpPr>
          <p:nvPr>
            <p:ph idx="1"/>
          </p:nvPr>
        </p:nvSpPr>
        <p:spPr/>
        <p:txBody>
          <a:bodyPr/>
          <a:lstStyle/>
          <a:p>
            <a:r>
              <a:rPr lang="en-US" dirty="0" smtClean="0"/>
              <a:t>Culture drives decisions and behavior that reflect staff expectations.</a:t>
            </a:r>
          </a:p>
          <a:p>
            <a:endParaRPr lang="en-US" dirty="0"/>
          </a:p>
          <a:p>
            <a:r>
              <a:rPr lang="en-US" dirty="0" smtClean="0"/>
              <a:t>High performing schools reveal practices that focus on </a:t>
            </a:r>
            <a:r>
              <a:rPr lang="en-US" b="1" u="sng" dirty="0" smtClean="0"/>
              <a:t>student needs</a:t>
            </a:r>
            <a:r>
              <a:rPr lang="en-US" dirty="0" smtClean="0"/>
              <a:t>, not staff desires.</a:t>
            </a:r>
            <a:endParaRPr lang="en-US" dirty="0"/>
          </a:p>
        </p:txBody>
      </p:sp>
    </p:spTree>
    <p:extLst>
      <p:ext uri="{BB962C8B-B14F-4D97-AF65-F5344CB8AC3E}">
        <p14:creationId xmlns:p14="http://schemas.microsoft.com/office/powerpoint/2010/main" val="1350966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#1 </a:t>
            </a:r>
            <a:br>
              <a:rPr lang="en-US" b="1" dirty="0" smtClean="0"/>
            </a:br>
            <a:r>
              <a:rPr lang="en-US" b="1" dirty="0" smtClean="0"/>
              <a:t>Culture</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500" b="1" dirty="0" smtClean="0"/>
              <a:t>Characteristics of faculty/staff in strong school cultures</a:t>
            </a:r>
          </a:p>
          <a:p>
            <a:r>
              <a:rPr lang="en-US" dirty="0" smtClean="0"/>
              <a:t>More </a:t>
            </a:r>
            <a:r>
              <a:rPr lang="en-US" dirty="0"/>
              <a:t>adaptable to </a:t>
            </a:r>
            <a:r>
              <a:rPr lang="en-US" dirty="0" smtClean="0"/>
              <a:t>change </a:t>
            </a:r>
            <a:endParaRPr lang="en-US" dirty="0"/>
          </a:p>
          <a:p>
            <a:r>
              <a:rPr lang="en-US" dirty="0" smtClean="0"/>
              <a:t>Higher motivation</a:t>
            </a:r>
            <a:endParaRPr lang="en-US" dirty="0"/>
          </a:p>
          <a:p>
            <a:r>
              <a:rPr lang="en-US" dirty="0" smtClean="0"/>
              <a:t>More commitment</a:t>
            </a:r>
            <a:endParaRPr lang="en-US" dirty="0"/>
          </a:p>
          <a:p>
            <a:r>
              <a:rPr lang="en-US" dirty="0" smtClean="0"/>
              <a:t>More </a:t>
            </a:r>
            <a:r>
              <a:rPr lang="en-US" dirty="0"/>
              <a:t>cooperation and </a:t>
            </a:r>
            <a:r>
              <a:rPr lang="en-US" dirty="0" smtClean="0"/>
              <a:t>collaboration</a:t>
            </a:r>
            <a:endParaRPr lang="en-US" dirty="0"/>
          </a:p>
          <a:p>
            <a:r>
              <a:rPr lang="en-US" dirty="0" smtClean="0"/>
              <a:t>Better </a:t>
            </a:r>
            <a:r>
              <a:rPr lang="en-US" dirty="0"/>
              <a:t>able to resolve </a:t>
            </a:r>
            <a:r>
              <a:rPr lang="en-US" dirty="0" smtClean="0"/>
              <a:t>conflicts</a:t>
            </a:r>
            <a:endParaRPr lang="en-US" dirty="0"/>
          </a:p>
          <a:p>
            <a:r>
              <a:rPr lang="en-US" dirty="0" smtClean="0"/>
              <a:t>Greater </a:t>
            </a:r>
            <a:r>
              <a:rPr lang="en-US" dirty="0"/>
              <a:t>capacity for </a:t>
            </a:r>
            <a:r>
              <a:rPr lang="en-US" dirty="0" smtClean="0"/>
              <a:t>innovation</a:t>
            </a:r>
            <a:endParaRPr lang="en-US" dirty="0"/>
          </a:p>
          <a:p>
            <a:r>
              <a:rPr lang="en-US" dirty="0" smtClean="0"/>
              <a:t>Effective </a:t>
            </a:r>
            <a:r>
              <a:rPr lang="en-US" dirty="0"/>
              <a:t>in achieving </a:t>
            </a:r>
            <a:r>
              <a:rPr lang="en-US" dirty="0" smtClean="0"/>
              <a:t>goals</a:t>
            </a:r>
            <a:endParaRPr lang="en-US" dirty="0"/>
          </a:p>
          <a:p>
            <a:endParaRPr lang="en-US" dirty="0" smtClean="0"/>
          </a:p>
        </p:txBody>
      </p:sp>
    </p:spTree>
    <p:extLst>
      <p:ext uri="{BB962C8B-B14F-4D97-AF65-F5344CB8AC3E}">
        <p14:creationId xmlns:p14="http://schemas.microsoft.com/office/powerpoint/2010/main" val="3356923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#1 </a:t>
            </a:r>
            <a:br>
              <a:rPr lang="en-US" b="1" dirty="0" smtClean="0"/>
            </a:br>
            <a:r>
              <a:rPr lang="en-US" b="1" dirty="0" smtClean="0"/>
              <a:t>Culture</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64612739"/>
              </p:ext>
            </p:extLst>
          </p:nvPr>
        </p:nvGraphicFramePr>
        <p:xfrm>
          <a:off x="304800" y="1676400"/>
          <a:ext cx="8534400" cy="4800600"/>
        </p:xfrm>
        <a:graphic>
          <a:graphicData uri="http://schemas.openxmlformats.org/drawingml/2006/table">
            <a:tbl>
              <a:tblPr firstRow="1" bandRow="1">
                <a:tableStyleId>{5C22544A-7EE6-4342-B048-85BDC9FD1C3A}</a:tableStyleId>
              </a:tblPr>
              <a:tblGrid>
                <a:gridCol w="4267200"/>
                <a:gridCol w="4267200"/>
              </a:tblGrid>
              <a:tr h="1267559">
                <a:tc gridSpan="2">
                  <a:txBody>
                    <a:bodyPr/>
                    <a:lstStyle/>
                    <a:p>
                      <a:pPr algn="ctr"/>
                      <a:r>
                        <a:rPr lang="en-US" sz="2800" dirty="0" smtClean="0"/>
                        <a:t>Four Focus Areas  for</a:t>
                      </a:r>
                      <a:r>
                        <a:rPr lang="en-US" sz="2800" baseline="0" dirty="0" smtClean="0"/>
                        <a:t> </a:t>
                      </a:r>
                      <a:r>
                        <a:rPr lang="en-US" sz="2800" dirty="0" smtClean="0"/>
                        <a:t>Strong Culture</a:t>
                      </a:r>
                      <a:endParaRPr lang="en-US" sz="2800" dirty="0"/>
                    </a:p>
                  </a:txBody>
                  <a:tcPr anchor="ctr"/>
                </a:tc>
                <a:tc hMerge="1">
                  <a:txBody>
                    <a:bodyPr/>
                    <a:lstStyle/>
                    <a:p>
                      <a:pPr algn="ctr"/>
                      <a:endParaRPr lang="en-US" dirty="0"/>
                    </a:p>
                  </a:txBody>
                  <a:tcPr anchor="ctr"/>
                </a:tc>
              </a:tr>
              <a:tr h="2158831">
                <a:tc>
                  <a:txBody>
                    <a:bodyPr/>
                    <a:lstStyle/>
                    <a:p>
                      <a:pPr algn="ctr"/>
                      <a:r>
                        <a:rPr lang="en-US" sz="2800" b="1" kern="1200" dirty="0" smtClean="0">
                          <a:solidFill>
                            <a:schemeClr val="tx1"/>
                          </a:solidFill>
                          <a:effectLst/>
                          <a:latin typeface="+mn-lt"/>
                          <a:ea typeface="+mn-ea"/>
                          <a:cs typeface="+mn-cs"/>
                        </a:rPr>
                        <a:t>Partnerships with</a:t>
                      </a:r>
                      <a:r>
                        <a:rPr lang="en-US" sz="2800" b="1" kern="1200" baseline="0" dirty="0" smtClean="0">
                          <a:solidFill>
                            <a:schemeClr val="tx1"/>
                          </a:solidFill>
                          <a:effectLst/>
                          <a:latin typeface="+mn-lt"/>
                          <a:ea typeface="+mn-ea"/>
                          <a:cs typeface="+mn-cs"/>
                        </a:rPr>
                        <a:t> learning focus</a:t>
                      </a:r>
                      <a:endParaRPr lang="en-US" sz="2800" dirty="0">
                        <a:solidFill>
                          <a:schemeClr val="tx1"/>
                        </a:solidFill>
                      </a:endParaRPr>
                    </a:p>
                  </a:txBody>
                  <a:tcPr anchor="ctr"/>
                </a:tc>
                <a:tc>
                  <a:txBody>
                    <a:bodyPr/>
                    <a:lstStyle/>
                    <a:p>
                      <a:pPr algn="ctr"/>
                      <a:r>
                        <a:rPr lang="en-US" sz="2800" b="1" kern="1200" dirty="0" smtClean="0">
                          <a:solidFill>
                            <a:schemeClr val="tx1"/>
                          </a:solidFill>
                          <a:effectLst/>
                          <a:latin typeface="+mn-lt"/>
                          <a:ea typeface="+mn-ea"/>
                          <a:cs typeface="+mn-cs"/>
                        </a:rPr>
                        <a:t>Collaborative</a:t>
                      </a:r>
                      <a:r>
                        <a:rPr lang="en-US" sz="2800" b="1" kern="1200" baseline="0" dirty="0" smtClean="0">
                          <a:solidFill>
                            <a:schemeClr val="tx1"/>
                          </a:solidFill>
                          <a:effectLst/>
                          <a:latin typeface="+mn-lt"/>
                          <a:ea typeface="+mn-ea"/>
                          <a:cs typeface="+mn-cs"/>
                        </a:rPr>
                        <a:t> conversations</a:t>
                      </a:r>
                      <a:r>
                        <a:rPr lang="en-US" sz="2800" b="1" kern="1200" dirty="0" smtClean="0">
                          <a:solidFill>
                            <a:schemeClr val="tx1"/>
                          </a:solidFill>
                          <a:effectLst/>
                          <a:latin typeface="+mn-lt"/>
                          <a:ea typeface="+mn-ea"/>
                          <a:cs typeface="+mn-cs"/>
                        </a:rPr>
                        <a:t> centered around student</a:t>
                      </a:r>
                      <a:r>
                        <a:rPr lang="en-US" sz="2800" b="1" kern="1200" baseline="0" dirty="0" smtClean="0">
                          <a:solidFill>
                            <a:schemeClr val="tx1"/>
                          </a:solidFill>
                          <a:effectLst/>
                          <a:latin typeface="+mn-lt"/>
                          <a:ea typeface="+mn-ea"/>
                          <a:cs typeface="+mn-cs"/>
                        </a:rPr>
                        <a:t> learning</a:t>
                      </a:r>
                      <a:endParaRPr lang="en-US" sz="2800" dirty="0">
                        <a:solidFill>
                          <a:schemeClr val="tx1"/>
                        </a:solidFill>
                      </a:endParaRPr>
                    </a:p>
                  </a:txBody>
                  <a:tcPr anchor="ctr"/>
                </a:tc>
              </a:tr>
              <a:tr h="1374210">
                <a:tc>
                  <a:txBody>
                    <a:bodyPr/>
                    <a:lstStyle/>
                    <a:p>
                      <a:pPr algn="ctr"/>
                      <a:r>
                        <a:rPr lang="en-US" sz="2800" b="1" kern="1200" dirty="0" smtClean="0">
                          <a:solidFill>
                            <a:schemeClr val="dk1"/>
                          </a:solidFill>
                          <a:effectLst/>
                          <a:latin typeface="+mn-lt"/>
                          <a:ea typeface="+mn-ea"/>
                          <a:cs typeface="+mn-cs"/>
                        </a:rPr>
                        <a:t>Build trust</a:t>
                      </a:r>
                      <a:endParaRPr lang="en-US" sz="2800" b="1" dirty="0"/>
                    </a:p>
                  </a:txBody>
                  <a:tcPr anchor="ctr"/>
                </a:tc>
                <a:tc>
                  <a:txBody>
                    <a:bodyPr/>
                    <a:lstStyle/>
                    <a:p>
                      <a:pPr algn="ctr"/>
                      <a:r>
                        <a:rPr lang="en-US" sz="2800" b="1" kern="1200" dirty="0" smtClean="0">
                          <a:solidFill>
                            <a:schemeClr val="dk1"/>
                          </a:solidFill>
                          <a:effectLst/>
                          <a:latin typeface="+mn-lt"/>
                          <a:ea typeface="+mn-ea"/>
                          <a:cs typeface="+mn-cs"/>
                        </a:rPr>
                        <a:t>Develop</a:t>
                      </a:r>
                      <a:r>
                        <a:rPr lang="en-US" sz="2800" b="1" kern="1200" baseline="0" dirty="0" smtClean="0">
                          <a:solidFill>
                            <a:schemeClr val="dk1"/>
                          </a:solidFill>
                          <a:effectLst/>
                          <a:latin typeface="+mn-lt"/>
                          <a:ea typeface="+mn-ea"/>
                          <a:cs typeface="+mn-cs"/>
                        </a:rPr>
                        <a:t> </a:t>
                      </a:r>
                      <a:r>
                        <a:rPr lang="en-US" sz="2800" b="1" kern="1200" dirty="0" smtClean="0">
                          <a:solidFill>
                            <a:schemeClr val="dk1"/>
                          </a:solidFill>
                          <a:effectLst/>
                          <a:latin typeface="+mn-lt"/>
                          <a:ea typeface="+mn-ea"/>
                          <a:cs typeface="+mn-cs"/>
                        </a:rPr>
                        <a:t>leaders</a:t>
                      </a:r>
                      <a:endParaRPr lang="en-US" sz="2800" b="1" dirty="0"/>
                    </a:p>
                  </a:txBody>
                  <a:tcPr anchor="ctr"/>
                </a:tc>
              </a:tr>
            </a:tbl>
          </a:graphicData>
        </a:graphic>
      </p:graphicFrame>
    </p:spTree>
    <p:extLst>
      <p:ext uri="{BB962C8B-B14F-4D97-AF65-F5344CB8AC3E}">
        <p14:creationId xmlns:p14="http://schemas.microsoft.com/office/powerpoint/2010/main" val="1105922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#2</a:t>
            </a:r>
            <a:br>
              <a:rPr lang="en-US" b="1" dirty="0" smtClean="0"/>
            </a:br>
            <a:r>
              <a:rPr lang="en-US" b="1" dirty="0" smtClean="0"/>
              <a:t>Literacy Instruction</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4400" i="1" dirty="0" smtClean="0"/>
              <a:t>“</a:t>
            </a:r>
            <a:r>
              <a:rPr lang="en-US" sz="4400" i="1" dirty="0"/>
              <a:t>Literacy is the common ground of the Common Core.” </a:t>
            </a:r>
            <a:endParaRPr lang="en-US" sz="4400" dirty="0"/>
          </a:p>
          <a:p>
            <a:pPr marL="0" indent="0">
              <a:buNone/>
            </a:pPr>
            <a:r>
              <a:rPr lang="en-US" i="1" dirty="0" smtClean="0"/>
              <a:t>			</a:t>
            </a:r>
            <a:r>
              <a:rPr lang="en-US" sz="2800" dirty="0" smtClean="0"/>
              <a:t>Janet </a:t>
            </a:r>
            <a:r>
              <a:rPr lang="en-US" sz="2800" dirty="0"/>
              <a:t>Allen, </a:t>
            </a:r>
            <a:r>
              <a:rPr lang="en-US" sz="2800" dirty="0" smtClean="0"/>
              <a:t>author</a:t>
            </a:r>
          </a:p>
          <a:p>
            <a:pPr marL="0" indent="0">
              <a:buNone/>
            </a:pPr>
            <a:r>
              <a:rPr lang="en-US" sz="2800" i="1" dirty="0"/>
              <a:t>	</a:t>
            </a:r>
            <a:r>
              <a:rPr lang="en-US" sz="2800" i="1" dirty="0" smtClean="0"/>
              <a:t>		Teaching </a:t>
            </a:r>
            <a:r>
              <a:rPr lang="en-US" sz="2800" i="1" dirty="0"/>
              <a:t>Content Literacy </a:t>
            </a:r>
            <a:endParaRPr lang="en-US" sz="2800" dirty="0"/>
          </a:p>
        </p:txBody>
      </p:sp>
    </p:spTree>
    <p:extLst>
      <p:ext uri="{BB962C8B-B14F-4D97-AF65-F5344CB8AC3E}">
        <p14:creationId xmlns:p14="http://schemas.microsoft.com/office/powerpoint/2010/main" val="1846755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#2</a:t>
            </a:r>
            <a:br>
              <a:rPr lang="en-US" b="1" dirty="0" smtClean="0"/>
            </a:br>
            <a:r>
              <a:rPr lang="en-US" b="1" dirty="0" smtClean="0"/>
              <a:t>Literacy Instruction</a:t>
            </a:r>
            <a:endParaRPr lang="en-US" b="1" dirty="0"/>
          </a:p>
        </p:txBody>
      </p:sp>
      <p:sp>
        <p:nvSpPr>
          <p:cNvPr id="3" name="Content Placeholder 2"/>
          <p:cNvSpPr>
            <a:spLocks noGrp="1"/>
          </p:cNvSpPr>
          <p:nvPr>
            <p:ph idx="1"/>
          </p:nvPr>
        </p:nvSpPr>
        <p:spPr/>
        <p:txBody>
          <a:bodyPr>
            <a:normAutofit/>
          </a:bodyPr>
          <a:lstStyle/>
          <a:p>
            <a:r>
              <a:rPr lang="en-US" dirty="0"/>
              <a:t>The success of the new standards will depend heavily on the ability of school leaders to implement </a:t>
            </a:r>
            <a:r>
              <a:rPr lang="en-US" dirty="0" smtClean="0"/>
              <a:t>school-wide </a:t>
            </a:r>
            <a:r>
              <a:rPr lang="en-US" dirty="0"/>
              <a:t>literacy initiatives in their schools. </a:t>
            </a:r>
            <a:endParaRPr lang="en-US" dirty="0" smtClean="0"/>
          </a:p>
          <a:p>
            <a:endParaRPr lang="en-US" dirty="0"/>
          </a:p>
          <a:p>
            <a:r>
              <a:rPr lang="en-US" dirty="0" smtClean="0"/>
              <a:t>In </a:t>
            </a:r>
            <a:r>
              <a:rPr lang="en-US" dirty="0"/>
              <a:t>a literacy-rich school environment, cross-content or </a:t>
            </a:r>
            <a:r>
              <a:rPr lang="en-US" dirty="0" smtClean="0"/>
              <a:t>school-wide </a:t>
            </a:r>
            <a:r>
              <a:rPr lang="en-US" dirty="0"/>
              <a:t>literacy instruction has </a:t>
            </a:r>
            <a:r>
              <a:rPr lang="en-US" b="1" dirty="0"/>
              <a:t>moved from an option to a necessity</a:t>
            </a:r>
            <a:r>
              <a:rPr lang="en-US" dirty="0"/>
              <a:t>. </a:t>
            </a:r>
          </a:p>
        </p:txBody>
      </p:sp>
    </p:spTree>
    <p:extLst>
      <p:ext uri="{BB962C8B-B14F-4D97-AF65-F5344CB8AC3E}">
        <p14:creationId xmlns:p14="http://schemas.microsoft.com/office/powerpoint/2010/main" val="3062689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#2</a:t>
            </a:r>
            <a:br>
              <a:rPr lang="en-US" b="1" dirty="0" smtClean="0"/>
            </a:br>
            <a:r>
              <a:rPr lang="en-US" b="1" dirty="0" smtClean="0"/>
              <a:t>Literacy Instruction</a:t>
            </a:r>
            <a:endParaRPr lang="en-US" b="1" dirty="0"/>
          </a:p>
        </p:txBody>
      </p:sp>
      <p:sp>
        <p:nvSpPr>
          <p:cNvPr id="3" name="Content Placeholder 2"/>
          <p:cNvSpPr>
            <a:spLocks noGrp="1"/>
          </p:cNvSpPr>
          <p:nvPr>
            <p:ph idx="1"/>
          </p:nvPr>
        </p:nvSpPr>
        <p:spPr/>
        <p:txBody>
          <a:bodyPr anchor="ctr">
            <a:normAutofit/>
          </a:bodyPr>
          <a:lstStyle/>
          <a:p>
            <a:pPr marL="0" indent="0">
              <a:buNone/>
            </a:pPr>
            <a:r>
              <a:rPr lang="en-US" sz="3600" dirty="0"/>
              <a:t>Cross-content or </a:t>
            </a:r>
            <a:r>
              <a:rPr lang="en-US" sz="3600" dirty="0" smtClean="0"/>
              <a:t>school-wide </a:t>
            </a:r>
            <a:r>
              <a:rPr lang="en-US" sz="3600" dirty="0"/>
              <a:t>literacy — </a:t>
            </a:r>
            <a:r>
              <a:rPr lang="en-US" sz="3600" b="1" dirty="0"/>
              <a:t>reading, writing, speaking and listening </a:t>
            </a:r>
            <a:r>
              <a:rPr lang="en-US" sz="3600" dirty="0"/>
              <a:t>— is perhaps the most significant change faced by middle schools and high schools. </a:t>
            </a:r>
            <a:endParaRPr lang="en-US" sz="3600" dirty="0" smtClean="0"/>
          </a:p>
          <a:p>
            <a:pPr marL="0" indent="0">
              <a:buNone/>
            </a:pPr>
            <a:endParaRPr lang="en-US" sz="3600" dirty="0"/>
          </a:p>
          <a:p>
            <a:pPr marL="0" indent="0">
              <a:buNone/>
            </a:pPr>
            <a:r>
              <a:rPr lang="en-US" sz="3600" dirty="0" smtClean="0">
                <a:solidFill>
                  <a:srgbClr val="0070C0"/>
                </a:solidFill>
              </a:rPr>
              <a:t>Assessment includes heavy emphasis on content text.</a:t>
            </a:r>
            <a:endParaRPr lang="en-US" sz="3600" dirty="0">
              <a:solidFill>
                <a:srgbClr val="0070C0"/>
              </a:solidFill>
            </a:endParaRPr>
          </a:p>
          <a:p>
            <a:pPr marL="0" indent="0">
              <a:buNone/>
            </a:pPr>
            <a:endParaRPr lang="en-US" dirty="0"/>
          </a:p>
        </p:txBody>
      </p:sp>
    </p:spTree>
    <p:extLst>
      <p:ext uri="{BB962C8B-B14F-4D97-AF65-F5344CB8AC3E}">
        <p14:creationId xmlns:p14="http://schemas.microsoft.com/office/powerpoint/2010/main" val="1360466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#2</a:t>
            </a:r>
            <a:br>
              <a:rPr lang="en-US" b="1" dirty="0" smtClean="0"/>
            </a:br>
            <a:r>
              <a:rPr lang="en-US" b="1" dirty="0" smtClean="0"/>
              <a:t>Literacy Instruction</a:t>
            </a:r>
            <a:endParaRPr lang="en-US" b="1" dirty="0"/>
          </a:p>
        </p:txBody>
      </p:sp>
      <p:sp>
        <p:nvSpPr>
          <p:cNvPr id="3" name="Content Placeholder 2"/>
          <p:cNvSpPr>
            <a:spLocks noGrp="1"/>
          </p:cNvSpPr>
          <p:nvPr>
            <p:ph idx="1"/>
          </p:nvPr>
        </p:nvSpPr>
        <p:spPr/>
        <p:txBody>
          <a:bodyPr anchor="ctr">
            <a:normAutofit/>
          </a:bodyPr>
          <a:lstStyle/>
          <a:p>
            <a:r>
              <a:rPr lang="en-US" sz="3600" dirty="0" smtClean="0"/>
              <a:t>Most secondary content teachers lack training &amp; resources to embed literacy into their content instruction.</a:t>
            </a:r>
          </a:p>
          <a:p>
            <a:endParaRPr lang="en-US" sz="3600" dirty="0" smtClean="0"/>
          </a:p>
          <a:p>
            <a:r>
              <a:rPr lang="en-US" sz="3600" dirty="0" smtClean="0"/>
              <a:t>Principals need to begin immediately building </a:t>
            </a:r>
            <a:r>
              <a:rPr lang="en-US" sz="3600" dirty="0"/>
              <a:t>teacher </a:t>
            </a:r>
            <a:r>
              <a:rPr lang="en-US" sz="3600" dirty="0" smtClean="0"/>
              <a:t>capacity.</a:t>
            </a:r>
            <a:endParaRPr lang="en-US" sz="3600" dirty="0"/>
          </a:p>
        </p:txBody>
      </p:sp>
    </p:spTree>
    <p:extLst>
      <p:ext uri="{BB962C8B-B14F-4D97-AF65-F5344CB8AC3E}">
        <p14:creationId xmlns:p14="http://schemas.microsoft.com/office/powerpoint/2010/main" val="1062831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#2: Literacy Instruction</a:t>
            </a:r>
            <a:br>
              <a:rPr lang="en-US" sz="1400" b="1" dirty="0" smtClean="0"/>
            </a:br>
            <a:r>
              <a:rPr lang="en-US" b="1" dirty="0"/>
              <a:t>Three major </a:t>
            </a:r>
            <a:r>
              <a:rPr lang="en-US" b="1" dirty="0">
                <a:solidFill>
                  <a:srgbClr val="FF0000"/>
                </a:solidFill>
              </a:rPr>
              <a:t>misconceptions</a:t>
            </a:r>
            <a:r>
              <a:rPr lang="en-US" b="1" dirty="0"/>
              <a:t> about literacy instruction</a:t>
            </a:r>
            <a:r>
              <a:rPr lang="en-US" sz="4000" dirty="0"/>
              <a:t/>
            </a:r>
            <a:br>
              <a:rPr lang="en-US" sz="4000" dirty="0"/>
            </a:br>
            <a:endParaRPr lang="en-US" sz="4000" b="1" dirty="0"/>
          </a:p>
        </p:txBody>
      </p:sp>
      <p:sp>
        <p:nvSpPr>
          <p:cNvPr id="3" name="Content Placeholder 2"/>
          <p:cNvSpPr>
            <a:spLocks noGrp="1"/>
          </p:cNvSpPr>
          <p:nvPr>
            <p:ph idx="1"/>
          </p:nvPr>
        </p:nvSpPr>
        <p:spPr>
          <a:xfrm>
            <a:off x="457200" y="1828800"/>
            <a:ext cx="8229600" cy="4297363"/>
          </a:xfrm>
        </p:spPr>
        <p:txBody>
          <a:bodyPr anchor="ctr">
            <a:normAutofit/>
          </a:bodyPr>
          <a:lstStyle/>
          <a:p>
            <a:pPr marL="0" indent="0" algn="ctr">
              <a:buNone/>
            </a:pPr>
            <a:endParaRPr lang="en-US" sz="5400" b="1" dirty="0" smtClean="0">
              <a:solidFill>
                <a:srgbClr val="FF0000"/>
              </a:solidFill>
            </a:endParaRPr>
          </a:p>
          <a:p>
            <a:pPr marL="0" indent="0" algn="ctr">
              <a:buNone/>
            </a:pPr>
            <a:r>
              <a:rPr lang="en-US" sz="5400" b="1" dirty="0" smtClean="0">
                <a:solidFill>
                  <a:srgbClr val="FF0000"/>
                </a:solidFill>
              </a:rPr>
              <a:t>1</a:t>
            </a:r>
          </a:p>
          <a:p>
            <a:pPr marL="0" indent="0" algn="ctr">
              <a:buNone/>
            </a:pPr>
            <a:r>
              <a:rPr lang="en-US" sz="5400" b="1" dirty="0" smtClean="0">
                <a:solidFill>
                  <a:srgbClr val="FF0000"/>
                </a:solidFill>
              </a:rPr>
              <a:t>“Students </a:t>
            </a:r>
            <a:r>
              <a:rPr lang="en-US" sz="5400" b="1" u="sng" dirty="0" smtClean="0">
                <a:solidFill>
                  <a:srgbClr val="FF0000"/>
                </a:solidFill>
              </a:rPr>
              <a:t>should</a:t>
            </a:r>
            <a:r>
              <a:rPr lang="en-US" sz="5400" b="1" dirty="0" smtClean="0">
                <a:solidFill>
                  <a:srgbClr val="FF0000"/>
                </a:solidFill>
              </a:rPr>
              <a:t> </a:t>
            </a:r>
            <a:r>
              <a:rPr lang="en-US" sz="5400" b="1" dirty="0">
                <a:solidFill>
                  <a:srgbClr val="FF0000"/>
                </a:solidFill>
              </a:rPr>
              <a:t>already know how to read.” </a:t>
            </a:r>
            <a:endParaRPr lang="en-US" sz="5400" b="1" dirty="0" smtClean="0">
              <a:solidFill>
                <a:srgbClr val="FF0000"/>
              </a:solidFill>
            </a:endParaRPr>
          </a:p>
          <a:p>
            <a:pPr marL="0" indent="0">
              <a:buNone/>
            </a:pPr>
            <a:endParaRPr lang="en-US" sz="3600" dirty="0" smtClean="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4095029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#2: Literacy Instruction</a:t>
            </a:r>
            <a:br>
              <a:rPr lang="en-US" sz="1400" b="1" dirty="0" smtClean="0"/>
            </a:br>
            <a:r>
              <a:rPr lang="en-US" b="1" dirty="0"/>
              <a:t>Three major </a:t>
            </a:r>
            <a:r>
              <a:rPr lang="en-US" b="1" dirty="0">
                <a:solidFill>
                  <a:srgbClr val="FF0000"/>
                </a:solidFill>
              </a:rPr>
              <a:t>misconceptions</a:t>
            </a:r>
            <a:r>
              <a:rPr lang="en-US" b="1" dirty="0"/>
              <a:t> about literacy instruction</a:t>
            </a:r>
            <a:r>
              <a:rPr lang="en-US" sz="4000" dirty="0"/>
              <a:t/>
            </a:r>
            <a:br>
              <a:rPr lang="en-US" sz="4000" dirty="0"/>
            </a:br>
            <a:endParaRPr lang="en-US" sz="4000" b="1" dirty="0"/>
          </a:p>
        </p:txBody>
      </p:sp>
      <p:sp>
        <p:nvSpPr>
          <p:cNvPr id="3" name="Content Placeholder 2"/>
          <p:cNvSpPr>
            <a:spLocks noGrp="1"/>
          </p:cNvSpPr>
          <p:nvPr>
            <p:ph idx="1"/>
          </p:nvPr>
        </p:nvSpPr>
        <p:spPr>
          <a:xfrm>
            <a:off x="457200" y="1828800"/>
            <a:ext cx="8229600" cy="4297363"/>
          </a:xfrm>
        </p:spPr>
        <p:txBody>
          <a:bodyPr anchor="ctr">
            <a:normAutofit/>
          </a:bodyPr>
          <a:lstStyle/>
          <a:p>
            <a:pPr marL="0" indent="0" algn="ctr">
              <a:buNone/>
            </a:pPr>
            <a:endParaRPr lang="en-US" sz="5400" b="1" dirty="0" smtClean="0">
              <a:solidFill>
                <a:srgbClr val="FF0000"/>
              </a:solidFill>
            </a:endParaRPr>
          </a:p>
          <a:p>
            <a:pPr marL="0" indent="0" algn="ctr">
              <a:buNone/>
            </a:pPr>
            <a:endParaRPr lang="en-US" sz="5400" b="1" dirty="0">
              <a:solidFill>
                <a:srgbClr val="FF0000"/>
              </a:solidFill>
            </a:endParaRPr>
          </a:p>
          <a:p>
            <a:pPr marL="0" indent="0" algn="ctr">
              <a:buNone/>
            </a:pPr>
            <a:r>
              <a:rPr lang="en-US" sz="5400" b="1" dirty="0" smtClean="0">
                <a:solidFill>
                  <a:srgbClr val="FF0000"/>
                </a:solidFill>
              </a:rPr>
              <a:t>2</a:t>
            </a:r>
          </a:p>
          <a:p>
            <a:pPr marL="0" indent="0" algn="ctr">
              <a:buNone/>
            </a:pPr>
            <a:r>
              <a:rPr lang="en-US" sz="5400" b="1" dirty="0">
                <a:solidFill>
                  <a:srgbClr val="FF0000"/>
                </a:solidFill>
              </a:rPr>
              <a:t>“I don’t have the time.”</a:t>
            </a:r>
            <a:endParaRPr lang="en-US" sz="5400" b="1" dirty="0" smtClean="0">
              <a:solidFill>
                <a:srgbClr val="FF0000"/>
              </a:solidFill>
            </a:endParaRPr>
          </a:p>
          <a:p>
            <a:pPr marL="0" indent="0" algn="ctr">
              <a:buNone/>
            </a:pPr>
            <a:endParaRPr lang="en-US" sz="5400" b="1" dirty="0" smtClean="0">
              <a:solidFill>
                <a:srgbClr val="FF0000"/>
              </a:solidFill>
            </a:endParaRPr>
          </a:p>
          <a:p>
            <a:pPr marL="0" indent="0" algn="ctr">
              <a:buNone/>
            </a:pPr>
            <a:endParaRPr lang="en-US" sz="5400" b="1" dirty="0" smtClean="0">
              <a:solidFill>
                <a:srgbClr val="FF0000"/>
              </a:solidFill>
            </a:endParaRPr>
          </a:p>
          <a:p>
            <a:pPr marL="0" indent="0">
              <a:buNone/>
            </a:pPr>
            <a:endParaRPr lang="en-US" sz="3600" dirty="0" smtClean="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39464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Schedule</a:t>
            </a:r>
            <a:endParaRPr lang="en-US" dirty="0"/>
          </a:p>
        </p:txBody>
      </p:sp>
      <p:sp>
        <p:nvSpPr>
          <p:cNvPr id="3" name="Content Placeholder 2"/>
          <p:cNvSpPr>
            <a:spLocks noGrp="1"/>
          </p:cNvSpPr>
          <p:nvPr>
            <p:ph idx="1"/>
          </p:nvPr>
        </p:nvSpPr>
        <p:spPr/>
        <p:txBody>
          <a:bodyPr>
            <a:normAutofit lnSpcReduction="10000"/>
          </a:bodyPr>
          <a:lstStyle/>
          <a:p>
            <a:r>
              <a:rPr lang="en-US" dirty="0" smtClean="0"/>
              <a:t>8:30-10:00 – Instructional Changes – Barb</a:t>
            </a:r>
          </a:p>
          <a:p>
            <a:endParaRPr lang="en-US" dirty="0" smtClean="0"/>
          </a:p>
          <a:p>
            <a:r>
              <a:rPr lang="en-US" dirty="0" smtClean="0"/>
              <a:t>10:15-11:30 – Backward Design – Paul</a:t>
            </a:r>
          </a:p>
          <a:p>
            <a:endParaRPr lang="en-US" dirty="0" smtClean="0"/>
          </a:p>
          <a:p>
            <a:r>
              <a:rPr lang="en-US" dirty="0" smtClean="0"/>
              <a:t>11:30-12:15 – Lunch</a:t>
            </a:r>
          </a:p>
          <a:p>
            <a:endParaRPr lang="en-US" dirty="0" smtClean="0"/>
          </a:p>
          <a:p>
            <a:r>
              <a:rPr lang="en-US" dirty="0" smtClean="0"/>
              <a:t>12:15- end – Crosswalk: Evaluation to Changes – Paul and Barb</a:t>
            </a:r>
            <a:endParaRPr lang="en-US" dirty="0"/>
          </a:p>
        </p:txBody>
      </p:sp>
    </p:spTree>
    <p:extLst>
      <p:ext uri="{BB962C8B-B14F-4D97-AF65-F5344CB8AC3E}">
        <p14:creationId xmlns:p14="http://schemas.microsoft.com/office/powerpoint/2010/main" val="88294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#2: Literacy Instruction</a:t>
            </a:r>
            <a:br>
              <a:rPr lang="en-US" sz="1400" b="1" dirty="0" smtClean="0"/>
            </a:br>
            <a:r>
              <a:rPr lang="en-US" b="1" dirty="0"/>
              <a:t>Three major </a:t>
            </a:r>
            <a:r>
              <a:rPr lang="en-US" b="1" dirty="0">
                <a:solidFill>
                  <a:srgbClr val="FF0000"/>
                </a:solidFill>
              </a:rPr>
              <a:t>misconceptions</a:t>
            </a:r>
            <a:r>
              <a:rPr lang="en-US" b="1" dirty="0"/>
              <a:t> about literacy instruction</a:t>
            </a:r>
            <a:r>
              <a:rPr lang="en-US" sz="4000" dirty="0"/>
              <a:t/>
            </a:r>
            <a:br>
              <a:rPr lang="en-US" sz="4000" dirty="0"/>
            </a:br>
            <a:endParaRPr lang="en-US" sz="4000" b="1" dirty="0"/>
          </a:p>
        </p:txBody>
      </p:sp>
      <p:sp>
        <p:nvSpPr>
          <p:cNvPr id="3" name="Content Placeholder 2"/>
          <p:cNvSpPr>
            <a:spLocks noGrp="1"/>
          </p:cNvSpPr>
          <p:nvPr>
            <p:ph idx="1"/>
          </p:nvPr>
        </p:nvSpPr>
        <p:spPr>
          <a:xfrm>
            <a:off x="457200" y="1828800"/>
            <a:ext cx="8229600" cy="4297363"/>
          </a:xfrm>
        </p:spPr>
        <p:txBody>
          <a:bodyPr anchor="ctr">
            <a:normAutofit/>
          </a:bodyPr>
          <a:lstStyle/>
          <a:p>
            <a:pPr marL="0" indent="0" algn="ctr">
              <a:buNone/>
            </a:pPr>
            <a:r>
              <a:rPr lang="en-US" sz="5400" b="1" dirty="0" smtClean="0">
                <a:solidFill>
                  <a:srgbClr val="FF0000"/>
                </a:solidFill>
              </a:rPr>
              <a:t>3</a:t>
            </a:r>
          </a:p>
          <a:p>
            <a:pPr marL="0" indent="0" algn="ctr">
              <a:buNone/>
            </a:pPr>
            <a:r>
              <a:rPr lang="en-US" sz="5400" b="1" dirty="0">
                <a:solidFill>
                  <a:srgbClr val="FF0000"/>
                </a:solidFill>
              </a:rPr>
              <a:t>“I’m not a reading </a:t>
            </a:r>
            <a:r>
              <a:rPr lang="en-US" sz="5400" b="1" dirty="0" smtClean="0">
                <a:solidFill>
                  <a:srgbClr val="FF0000"/>
                </a:solidFill>
              </a:rPr>
              <a:t>teacher.”</a:t>
            </a:r>
            <a:endParaRPr lang="en-US" sz="5400" dirty="0" smtClean="0">
              <a:solidFill>
                <a:srgbClr val="FF0000"/>
              </a:solidFill>
            </a:endParaRP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2077946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School-wide Change #2</a:t>
            </a:r>
            <a:br>
              <a:rPr lang="en-US" b="1" dirty="0"/>
            </a:br>
            <a:r>
              <a:rPr lang="en-US" b="1" dirty="0"/>
              <a:t>Literacy Instruction</a:t>
            </a:r>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7547613"/>
              </p:ext>
            </p:extLst>
          </p:nvPr>
        </p:nvGraphicFramePr>
        <p:xfrm>
          <a:off x="533400" y="1475652"/>
          <a:ext cx="8153400" cy="5364870"/>
        </p:xfrm>
        <a:graphic>
          <a:graphicData uri="http://schemas.openxmlformats.org/drawingml/2006/table">
            <a:tbl>
              <a:tblPr firstRow="1" bandRow="1">
                <a:tableStyleId>{5C22544A-7EE6-4342-B048-85BDC9FD1C3A}</a:tableStyleId>
              </a:tblPr>
              <a:tblGrid>
                <a:gridCol w="8153400"/>
              </a:tblGrid>
              <a:tr h="5185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Action</a:t>
                      </a:r>
                      <a:r>
                        <a:rPr lang="en-US" sz="2400" baseline="0" dirty="0" smtClean="0"/>
                        <a:t> Plan</a:t>
                      </a:r>
                      <a:r>
                        <a:rPr lang="en-US" sz="2400" dirty="0" smtClean="0"/>
                        <a:t>  to Develop Literacy Instruction</a:t>
                      </a: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kern="1200" dirty="0" smtClean="0">
                          <a:solidFill>
                            <a:schemeClr val="tx1"/>
                          </a:solidFill>
                          <a:effectLst/>
                          <a:latin typeface="+mn-lt"/>
                          <a:ea typeface="+mn-ea"/>
                          <a:cs typeface="+mn-cs"/>
                        </a:rPr>
                        <a:t>Analyze current data from literacy perspective</a:t>
                      </a:r>
                      <a:endParaRPr lang="en-US" sz="2400" dirty="0" smtClean="0">
                        <a:solidFill>
                          <a:schemeClr val="tx1"/>
                        </a:solidFill>
                      </a:endParaRP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solidFill>
                            <a:srgbClr val="FF0000"/>
                          </a:solidFill>
                        </a:rPr>
                        <a:t>Creat</a:t>
                      </a:r>
                      <a:r>
                        <a:rPr lang="en-US" sz="2400" b="1" baseline="0" dirty="0" smtClean="0">
                          <a:solidFill>
                            <a:srgbClr val="FF0000"/>
                          </a:solidFill>
                        </a:rPr>
                        <a:t>e school-wide literacy council</a:t>
                      </a:r>
                      <a:endParaRPr lang="en-US" sz="2400" b="1" dirty="0" smtClean="0">
                        <a:solidFill>
                          <a:srgbClr val="FF0000"/>
                        </a:solidFill>
                      </a:endParaRP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kern="1200" dirty="0" smtClean="0">
                          <a:solidFill>
                            <a:schemeClr val="dk1"/>
                          </a:solidFill>
                          <a:effectLst/>
                          <a:latin typeface="+mn-lt"/>
                          <a:ea typeface="+mn-ea"/>
                          <a:cs typeface="+mn-cs"/>
                        </a:rPr>
                        <a:t>Hold open discussions about</a:t>
                      </a:r>
                      <a:r>
                        <a:rPr lang="en-US" sz="2400" b="1" kern="1200" baseline="0" dirty="0" smtClean="0">
                          <a:solidFill>
                            <a:schemeClr val="dk1"/>
                          </a:solidFill>
                          <a:effectLst/>
                          <a:latin typeface="+mn-lt"/>
                          <a:ea typeface="+mn-ea"/>
                          <a:cs typeface="+mn-cs"/>
                        </a:rPr>
                        <a:t> capacity to embed literacy</a:t>
                      </a: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kern="1200" dirty="0" smtClean="0">
                          <a:solidFill>
                            <a:srgbClr val="FF0000"/>
                          </a:solidFill>
                          <a:effectLst/>
                          <a:latin typeface="+mn-lt"/>
                          <a:ea typeface="+mn-ea"/>
                          <a:cs typeface="+mn-cs"/>
                        </a:rPr>
                        <a:t>Discuss</a:t>
                      </a:r>
                      <a:r>
                        <a:rPr lang="en-US" sz="2400" b="1" kern="1200" baseline="0" dirty="0" smtClean="0">
                          <a:solidFill>
                            <a:srgbClr val="FF0000"/>
                          </a:solidFill>
                          <a:effectLst/>
                          <a:latin typeface="+mn-lt"/>
                          <a:ea typeface="+mn-ea"/>
                          <a:cs typeface="+mn-cs"/>
                        </a:rPr>
                        <a:t> the 3 misconceptions with leadership team</a:t>
                      </a:r>
                      <a:endParaRPr lang="en-US" sz="2400" b="1" dirty="0" smtClean="0">
                        <a:solidFill>
                          <a:srgbClr val="FF0000"/>
                        </a:solidFill>
                      </a:endParaRPr>
                    </a:p>
                  </a:txBody>
                  <a:tcPr/>
                </a:tc>
              </a:tr>
              <a:tr h="800049">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t>Develop</a:t>
                      </a:r>
                      <a:r>
                        <a:rPr lang="en-US" sz="2400" b="1" baseline="0" dirty="0" smtClean="0"/>
                        <a:t> with literacy council a plan with short- and long-term components</a:t>
                      </a:r>
                      <a:endParaRPr lang="en-US" sz="2400" b="1" dirty="0" smtClean="0"/>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solidFill>
                            <a:srgbClr val="FF0000"/>
                          </a:solidFill>
                        </a:rPr>
                        <a:t>Ask members of literacy council to begin piloting plans</a:t>
                      </a: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t>Communicate all plans with entire literacy council</a:t>
                      </a:r>
                    </a:p>
                  </a:txBody>
                  <a:tcPr/>
                </a:tc>
              </a:tr>
              <a:tr h="800049">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solidFill>
                            <a:srgbClr val="FF0000"/>
                          </a:solidFill>
                        </a:rPr>
                        <a:t>Monitor progress throughout year, making necessary adjustments</a:t>
                      </a:r>
                    </a:p>
                  </a:txBody>
                  <a:tcPr/>
                </a:tc>
              </a:tr>
              <a:tr h="444472">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dirty="0" smtClean="0"/>
                        <a:t>Revise literacy plan to reflect the year’s experiences</a:t>
                      </a:r>
                    </a:p>
                  </a:txBody>
                  <a:tcPr/>
                </a:tc>
              </a:tr>
            </a:tbl>
          </a:graphicData>
        </a:graphic>
      </p:graphicFrame>
    </p:spTree>
    <p:extLst>
      <p:ext uri="{BB962C8B-B14F-4D97-AF65-F5344CB8AC3E}">
        <p14:creationId xmlns:p14="http://schemas.microsoft.com/office/powerpoint/2010/main" val="1264014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ctr">
            <a:normAutofit/>
          </a:bodyPr>
          <a:lstStyle/>
          <a:p>
            <a:pPr marL="0" indent="0">
              <a:buNone/>
            </a:pPr>
            <a:r>
              <a:rPr lang="en-US" sz="4000" i="1" dirty="0" smtClean="0"/>
              <a:t>“</a:t>
            </a:r>
            <a:r>
              <a:rPr lang="en-US" sz="4000" i="1" dirty="0"/>
              <a:t>Everything about the Common Core implicitly and explicitly promotes text as the most important element of any education.” </a:t>
            </a:r>
            <a:endParaRPr lang="en-US" sz="4000" dirty="0"/>
          </a:p>
          <a:p>
            <a:pPr marL="0" indent="0" algn="r">
              <a:buNone/>
            </a:pPr>
            <a:r>
              <a:rPr lang="en-US" sz="4000" dirty="0" smtClean="0"/>
              <a:t>Jan </a:t>
            </a:r>
            <a:r>
              <a:rPr lang="en-US" sz="4000" dirty="0" err="1"/>
              <a:t>Burkins</a:t>
            </a:r>
            <a:r>
              <a:rPr lang="en-US" sz="4000" dirty="0"/>
              <a:t> and Kim Yaris </a:t>
            </a:r>
          </a:p>
        </p:txBody>
      </p:sp>
    </p:spTree>
    <p:extLst>
      <p:ext uri="{BB962C8B-B14F-4D97-AF65-F5344CB8AC3E}">
        <p14:creationId xmlns:p14="http://schemas.microsoft.com/office/powerpoint/2010/main" val="2336649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ctr">
            <a:normAutofit/>
          </a:bodyPr>
          <a:lstStyle/>
          <a:p>
            <a:pPr marL="0" indent="0">
              <a:buNone/>
            </a:pPr>
            <a:r>
              <a:rPr lang="en-US" sz="4000" dirty="0" smtClean="0"/>
              <a:t>Reading </a:t>
            </a:r>
            <a:r>
              <a:rPr lang="en-US" sz="4000" dirty="0"/>
              <a:t>complex text does for reading skills what resistance training does for muscle strength — it makes students stronger readers. </a:t>
            </a:r>
          </a:p>
          <a:p>
            <a:pPr marL="0" indent="0">
              <a:buNone/>
            </a:pPr>
            <a:endParaRPr lang="en-US" sz="4000" dirty="0"/>
          </a:p>
        </p:txBody>
      </p:sp>
    </p:spTree>
    <p:extLst>
      <p:ext uri="{BB962C8B-B14F-4D97-AF65-F5344CB8AC3E}">
        <p14:creationId xmlns:p14="http://schemas.microsoft.com/office/powerpoint/2010/main" val="3277903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ctr">
            <a:normAutofit/>
          </a:bodyPr>
          <a:lstStyle/>
          <a:p>
            <a:r>
              <a:rPr lang="en-US" sz="4000" dirty="0"/>
              <a:t>Reading should dramatically increase in all content areas</a:t>
            </a:r>
          </a:p>
          <a:p>
            <a:endParaRPr lang="en-US" sz="4000" i="1" dirty="0" smtClean="0"/>
          </a:p>
          <a:p>
            <a:r>
              <a:rPr lang="en-US" sz="4000" i="1" dirty="0" smtClean="0"/>
              <a:t>Note </a:t>
            </a:r>
            <a:r>
              <a:rPr lang="en-US" sz="4000" i="1" dirty="0"/>
              <a:t>that a shift to more informational text does not mean an abandonment of literature. </a:t>
            </a:r>
            <a:endParaRPr lang="en-US" sz="4000" i="1" dirty="0" smtClean="0"/>
          </a:p>
        </p:txBody>
      </p:sp>
    </p:spTree>
    <p:extLst>
      <p:ext uri="{BB962C8B-B14F-4D97-AF65-F5344CB8AC3E}">
        <p14:creationId xmlns:p14="http://schemas.microsoft.com/office/powerpoint/2010/main" val="1589238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ctr">
            <a:normAutofit/>
          </a:bodyPr>
          <a:lstStyle/>
          <a:p>
            <a:pPr marL="0" indent="0">
              <a:buNone/>
            </a:pPr>
            <a:r>
              <a:rPr lang="en-US" sz="4000" dirty="0" smtClean="0"/>
              <a:t>Training is needed </a:t>
            </a:r>
            <a:r>
              <a:rPr lang="en-US" sz="4000" smtClean="0"/>
              <a:t>to </a:t>
            </a:r>
            <a:r>
              <a:rPr lang="en-US" sz="4000" smtClean="0"/>
              <a:t>evaluate </a:t>
            </a:r>
            <a:r>
              <a:rPr lang="en-US" sz="4000" dirty="0"/>
              <a:t>the appropriateness of the material </a:t>
            </a:r>
            <a:r>
              <a:rPr lang="en-US" sz="4000" dirty="0" smtClean="0"/>
              <a:t>for </a:t>
            </a:r>
            <a:r>
              <a:rPr lang="en-US" sz="4000" dirty="0"/>
              <a:t>students </a:t>
            </a:r>
            <a:r>
              <a:rPr lang="en-US" sz="4000" dirty="0" smtClean="0"/>
              <a:t>using </a:t>
            </a:r>
          </a:p>
          <a:p>
            <a:r>
              <a:rPr lang="en-US" sz="4000" dirty="0"/>
              <a:t>	</a:t>
            </a:r>
            <a:r>
              <a:rPr lang="en-US" sz="4000" u="sng" dirty="0" smtClean="0"/>
              <a:t>quantitative</a:t>
            </a:r>
            <a:r>
              <a:rPr lang="en-US" sz="4000" dirty="0" smtClean="0"/>
              <a:t> </a:t>
            </a:r>
            <a:r>
              <a:rPr lang="en-US" sz="4000" dirty="0"/>
              <a:t>measures</a:t>
            </a:r>
            <a:r>
              <a:rPr lang="en-US" sz="4000" dirty="0" smtClean="0"/>
              <a:t> </a:t>
            </a:r>
          </a:p>
          <a:p>
            <a:r>
              <a:rPr lang="en-US" sz="4000" dirty="0"/>
              <a:t>	</a:t>
            </a:r>
            <a:r>
              <a:rPr lang="en-US" sz="4000" u="sng" dirty="0" smtClean="0"/>
              <a:t>qualitative</a:t>
            </a:r>
            <a:r>
              <a:rPr lang="en-US" sz="4000" dirty="0" smtClean="0"/>
              <a:t> </a:t>
            </a:r>
            <a:r>
              <a:rPr lang="en-US" sz="4000" dirty="0"/>
              <a:t>measures </a:t>
            </a:r>
            <a:endParaRPr lang="en-US" sz="4000" dirty="0" smtClean="0"/>
          </a:p>
          <a:p>
            <a:r>
              <a:rPr lang="en-US" sz="4000" dirty="0"/>
              <a:t>	</a:t>
            </a:r>
            <a:r>
              <a:rPr lang="en-US" sz="4000" u="sng" dirty="0" smtClean="0"/>
              <a:t>reader </a:t>
            </a:r>
            <a:r>
              <a:rPr lang="en-US" sz="4000" u="sng" dirty="0"/>
              <a:t>and task </a:t>
            </a:r>
            <a:r>
              <a:rPr lang="en-US" sz="4000" dirty="0"/>
              <a:t>considerations. </a:t>
            </a:r>
            <a:endParaRPr lang="en-US" sz="4000" i="1" dirty="0" smtClean="0"/>
          </a:p>
        </p:txBody>
      </p:sp>
    </p:spTree>
    <p:extLst>
      <p:ext uri="{BB962C8B-B14F-4D97-AF65-F5344CB8AC3E}">
        <p14:creationId xmlns:p14="http://schemas.microsoft.com/office/powerpoint/2010/main" val="23641834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ctr">
            <a:normAutofit lnSpcReduction="10000"/>
          </a:bodyPr>
          <a:lstStyle/>
          <a:p>
            <a:pPr marL="0" indent="0">
              <a:buNone/>
            </a:pPr>
            <a:endParaRPr lang="en-US" sz="4000" dirty="0"/>
          </a:p>
          <a:p>
            <a:pPr marL="0" indent="0" algn="ctr">
              <a:buNone/>
            </a:pPr>
            <a:r>
              <a:rPr lang="en-US" sz="4000" dirty="0" smtClean="0"/>
              <a:t>True differentiated instruction demands</a:t>
            </a:r>
            <a:r>
              <a:rPr lang="en-US" sz="4000" dirty="0"/>
              <a:t> </a:t>
            </a:r>
            <a:r>
              <a:rPr lang="en-US" sz="4000" dirty="0" smtClean="0"/>
              <a:t>a </a:t>
            </a:r>
            <a:r>
              <a:rPr lang="en-US" sz="4000" dirty="0"/>
              <a:t>current quantitative measure of student reading comprehension skills </a:t>
            </a:r>
          </a:p>
          <a:p>
            <a:pPr marL="0" indent="0">
              <a:buNone/>
            </a:pPr>
            <a:r>
              <a:rPr lang="en-US" sz="4000" dirty="0" smtClean="0"/>
              <a:t>				AND</a:t>
            </a:r>
          </a:p>
          <a:p>
            <a:pPr marL="0" indent="0" algn="ctr">
              <a:buNone/>
            </a:pPr>
            <a:r>
              <a:rPr lang="en-US" sz="4000" dirty="0" smtClean="0"/>
              <a:t> the </a:t>
            </a:r>
            <a:r>
              <a:rPr lang="en-US" sz="4000" dirty="0"/>
              <a:t>complexity of the text. </a:t>
            </a:r>
            <a:endParaRPr lang="en-US" sz="4000" dirty="0" smtClean="0"/>
          </a:p>
          <a:p>
            <a:pPr marL="0" indent="0">
              <a:buNone/>
            </a:pPr>
            <a:endParaRPr lang="en-US" sz="4000" i="1" dirty="0" smtClean="0"/>
          </a:p>
        </p:txBody>
      </p:sp>
    </p:spTree>
    <p:extLst>
      <p:ext uri="{BB962C8B-B14F-4D97-AF65-F5344CB8AC3E}">
        <p14:creationId xmlns:p14="http://schemas.microsoft.com/office/powerpoint/2010/main" val="3535690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a:t>
            </a:r>
            <a:r>
              <a:rPr lang="en-US" sz="1400" b="1" dirty="0"/>
              <a:t>3</a:t>
            </a:r>
            <a:r>
              <a:rPr lang="en-US" sz="1400" b="1" dirty="0" smtClean="0"/>
              <a:t>: Text Complexity &amp; Informational Text</a:t>
            </a:r>
            <a:br>
              <a:rPr lang="en-US" sz="1400" b="1" dirty="0" smtClean="0"/>
            </a:br>
            <a:r>
              <a:rPr lang="en-US" b="1" dirty="0" smtClean="0"/>
              <a:t>Three Filters to Work with Staff on Text Complexity</a:t>
            </a:r>
            <a:endParaRPr lang="en-US" sz="4000" b="1" dirty="0"/>
          </a:p>
        </p:txBody>
      </p:sp>
      <p:sp>
        <p:nvSpPr>
          <p:cNvPr id="3" name="Content Placeholder 2"/>
          <p:cNvSpPr>
            <a:spLocks noGrp="1"/>
          </p:cNvSpPr>
          <p:nvPr>
            <p:ph idx="1"/>
          </p:nvPr>
        </p:nvSpPr>
        <p:spPr>
          <a:xfrm>
            <a:off x="457200" y="1828800"/>
            <a:ext cx="8229600" cy="4297363"/>
          </a:xfrm>
        </p:spPr>
        <p:txBody>
          <a:bodyPr anchor="ctr">
            <a:normAutofit/>
          </a:bodyPr>
          <a:lstStyle/>
          <a:p>
            <a:pPr marL="0" indent="0" algn="ctr">
              <a:buNone/>
            </a:pPr>
            <a:endParaRPr lang="en-US" sz="5400" dirty="0" smtClean="0">
              <a:solidFill>
                <a:srgbClr val="FF0000"/>
              </a:solidFill>
            </a:endParaRPr>
          </a:p>
          <a:p>
            <a:pPr marL="0" indent="0" algn="ctr">
              <a:buNone/>
            </a:pPr>
            <a:r>
              <a:rPr lang="en-US" sz="5400" b="1" i="1" dirty="0" smtClean="0">
                <a:solidFill>
                  <a:srgbClr val="FF0000"/>
                </a:solidFill>
              </a:rPr>
              <a:t>Filter 1</a:t>
            </a:r>
          </a:p>
          <a:p>
            <a:pPr marL="0" indent="0" algn="ctr">
              <a:buNone/>
            </a:pPr>
            <a:r>
              <a:rPr lang="en-US" sz="5400" b="1" i="1" dirty="0" smtClean="0">
                <a:solidFill>
                  <a:srgbClr val="FF0000"/>
                </a:solidFill>
              </a:rPr>
              <a:t>Can </a:t>
            </a:r>
            <a:r>
              <a:rPr lang="en-US" sz="5400" b="1" i="1" dirty="0">
                <a:solidFill>
                  <a:srgbClr val="FF0000"/>
                </a:solidFill>
              </a:rPr>
              <a:t>students read the text? </a:t>
            </a:r>
            <a:endParaRPr lang="en-US" sz="5400" dirty="0">
              <a:solidFill>
                <a:srgbClr val="FF0000"/>
              </a:solidFill>
            </a:endParaRPr>
          </a:p>
          <a:p>
            <a:pPr marL="0" indent="0">
              <a:buNone/>
            </a:pPr>
            <a:endParaRPr lang="en-US" sz="3600" dirty="0" smtClean="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310648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a:t>
            </a:r>
            <a:r>
              <a:rPr lang="en-US" sz="1400" b="1" dirty="0"/>
              <a:t>3</a:t>
            </a:r>
            <a:r>
              <a:rPr lang="en-US" sz="1400" b="1" dirty="0" smtClean="0"/>
              <a:t>: Text Complexity &amp; Informational Text</a:t>
            </a:r>
            <a:br>
              <a:rPr lang="en-US" sz="1400" b="1" dirty="0" smtClean="0"/>
            </a:br>
            <a:r>
              <a:rPr lang="en-US" b="1" dirty="0" smtClean="0"/>
              <a:t>Three Filters to Work with Staff on Text Complexity</a:t>
            </a:r>
            <a:endParaRPr lang="en-US" sz="4000" b="1" dirty="0"/>
          </a:p>
        </p:txBody>
      </p:sp>
      <p:sp>
        <p:nvSpPr>
          <p:cNvPr id="3" name="Content Placeholder 2"/>
          <p:cNvSpPr>
            <a:spLocks noGrp="1"/>
          </p:cNvSpPr>
          <p:nvPr>
            <p:ph idx="1"/>
          </p:nvPr>
        </p:nvSpPr>
        <p:spPr>
          <a:xfrm>
            <a:off x="457200" y="1828800"/>
            <a:ext cx="8229600" cy="4297363"/>
          </a:xfrm>
        </p:spPr>
        <p:txBody>
          <a:bodyPr anchor="ctr">
            <a:normAutofit fontScale="77500" lnSpcReduction="20000"/>
          </a:bodyPr>
          <a:lstStyle/>
          <a:p>
            <a:pPr marL="0" indent="0" algn="ctr">
              <a:buNone/>
            </a:pPr>
            <a:endParaRPr lang="en-US" sz="5400" dirty="0" smtClean="0">
              <a:solidFill>
                <a:srgbClr val="FF0000"/>
              </a:solidFill>
            </a:endParaRPr>
          </a:p>
          <a:p>
            <a:pPr marL="0" indent="0" algn="ctr">
              <a:buNone/>
            </a:pPr>
            <a:endParaRPr lang="en-US" sz="5400" b="1" i="1" dirty="0" smtClean="0">
              <a:solidFill>
                <a:srgbClr val="FF0000"/>
              </a:solidFill>
            </a:endParaRPr>
          </a:p>
          <a:p>
            <a:pPr marL="0" indent="0" algn="ctr">
              <a:buNone/>
            </a:pPr>
            <a:r>
              <a:rPr lang="en-US" sz="7000" b="1" i="1" dirty="0" smtClean="0">
                <a:solidFill>
                  <a:srgbClr val="FF0000"/>
                </a:solidFill>
              </a:rPr>
              <a:t>Filter 2</a:t>
            </a:r>
          </a:p>
          <a:p>
            <a:pPr marL="0" indent="0" algn="ctr">
              <a:buNone/>
            </a:pPr>
            <a:r>
              <a:rPr lang="en-US" sz="7000" b="1" i="1" dirty="0" smtClean="0">
                <a:solidFill>
                  <a:srgbClr val="FF0000"/>
                </a:solidFill>
              </a:rPr>
              <a:t>Should </a:t>
            </a:r>
            <a:r>
              <a:rPr lang="en-US" sz="7000" b="1" i="1" dirty="0">
                <a:solidFill>
                  <a:srgbClr val="FF0000"/>
                </a:solidFill>
              </a:rPr>
              <a:t>students read the text? </a:t>
            </a:r>
            <a:endParaRPr lang="en-US" sz="7000" dirty="0">
              <a:solidFill>
                <a:srgbClr val="FF0000"/>
              </a:solidFill>
            </a:endParaRPr>
          </a:p>
          <a:p>
            <a:pPr marL="0" indent="0" algn="ctr">
              <a:buNone/>
            </a:pPr>
            <a:r>
              <a:rPr lang="en-US" sz="5400" b="1" i="1" dirty="0" smtClean="0">
                <a:solidFill>
                  <a:srgbClr val="FF0000"/>
                </a:solidFill>
              </a:rPr>
              <a:t> </a:t>
            </a:r>
            <a:endParaRPr lang="en-US" sz="5400" dirty="0">
              <a:solidFill>
                <a:srgbClr val="FF0000"/>
              </a:solidFill>
            </a:endParaRPr>
          </a:p>
          <a:p>
            <a:pPr marL="0" indent="0">
              <a:buNone/>
            </a:pPr>
            <a:endParaRPr lang="en-US" sz="3600" dirty="0" smtClean="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417276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chor="t">
            <a:normAutofit fontScale="90000"/>
          </a:bodyPr>
          <a:lstStyle/>
          <a:p>
            <a:r>
              <a:rPr lang="en-US" sz="1400" b="1" dirty="0" smtClean="0"/>
              <a:t>School-wide Change #</a:t>
            </a:r>
            <a:r>
              <a:rPr lang="en-US" sz="1400" b="1" dirty="0"/>
              <a:t>3</a:t>
            </a:r>
            <a:r>
              <a:rPr lang="en-US" sz="1400" b="1" dirty="0" smtClean="0"/>
              <a:t>: Text Complexity &amp; Informational Text</a:t>
            </a:r>
            <a:br>
              <a:rPr lang="en-US" sz="1400" b="1" dirty="0" smtClean="0"/>
            </a:br>
            <a:r>
              <a:rPr lang="en-US" b="1" dirty="0" smtClean="0"/>
              <a:t>Three Filters to Work with Staff on Text Complexity</a:t>
            </a:r>
            <a:endParaRPr lang="en-US" sz="4000" b="1" dirty="0"/>
          </a:p>
        </p:txBody>
      </p:sp>
      <p:sp>
        <p:nvSpPr>
          <p:cNvPr id="3" name="Content Placeholder 2"/>
          <p:cNvSpPr>
            <a:spLocks noGrp="1"/>
          </p:cNvSpPr>
          <p:nvPr>
            <p:ph idx="1"/>
          </p:nvPr>
        </p:nvSpPr>
        <p:spPr>
          <a:xfrm>
            <a:off x="457200" y="1828800"/>
            <a:ext cx="8229600" cy="4297363"/>
          </a:xfrm>
        </p:spPr>
        <p:txBody>
          <a:bodyPr anchor="ctr">
            <a:normAutofit fontScale="92500" lnSpcReduction="10000"/>
          </a:bodyPr>
          <a:lstStyle/>
          <a:p>
            <a:pPr marL="0" indent="0" algn="ctr">
              <a:buNone/>
            </a:pPr>
            <a:endParaRPr lang="en-US" sz="5400" dirty="0" smtClean="0">
              <a:solidFill>
                <a:srgbClr val="FF0000"/>
              </a:solidFill>
            </a:endParaRPr>
          </a:p>
          <a:p>
            <a:pPr marL="0" indent="0" algn="ctr">
              <a:buNone/>
            </a:pPr>
            <a:endParaRPr lang="en-US" sz="5400" b="1" i="1" dirty="0" smtClean="0">
              <a:solidFill>
                <a:srgbClr val="FF0000"/>
              </a:solidFill>
            </a:endParaRPr>
          </a:p>
          <a:p>
            <a:pPr marL="0" indent="0" algn="ctr">
              <a:buNone/>
            </a:pPr>
            <a:r>
              <a:rPr lang="en-US" sz="5800" b="1" i="1" dirty="0" smtClean="0">
                <a:solidFill>
                  <a:srgbClr val="FF0000"/>
                </a:solidFill>
              </a:rPr>
              <a:t>Filter 3</a:t>
            </a:r>
          </a:p>
          <a:p>
            <a:pPr marL="0" indent="0" algn="ctr">
              <a:buNone/>
            </a:pPr>
            <a:r>
              <a:rPr lang="en-US" sz="5800" b="1" i="1" dirty="0" smtClean="0">
                <a:solidFill>
                  <a:srgbClr val="FF0000"/>
                </a:solidFill>
              </a:rPr>
              <a:t>Do students want to read the text? </a:t>
            </a:r>
            <a:endParaRPr lang="en-US" sz="5800" dirty="0">
              <a:solidFill>
                <a:srgbClr val="FF0000"/>
              </a:solidFill>
            </a:endParaRPr>
          </a:p>
          <a:p>
            <a:pPr marL="0" indent="0">
              <a:buNone/>
            </a:pPr>
            <a:endParaRPr lang="en-US" sz="3600" dirty="0" smtClean="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59793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Action Briefs with 10 Changes Supporting the Role of School Leaders in Transitioning to CCSS</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422715"/>
            <a:ext cx="3645590" cy="47249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422715"/>
            <a:ext cx="3657600" cy="4750327"/>
          </a:xfrm>
          <a:prstGeom prst="rect">
            <a:avLst/>
          </a:prstGeom>
        </p:spPr>
      </p:pic>
    </p:spTree>
    <p:extLst>
      <p:ext uri="{BB962C8B-B14F-4D97-AF65-F5344CB8AC3E}">
        <p14:creationId xmlns:p14="http://schemas.microsoft.com/office/powerpoint/2010/main" val="14421618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#3</a:t>
            </a:r>
            <a:br>
              <a:rPr lang="en-US" b="1" dirty="0" smtClean="0"/>
            </a:br>
            <a:r>
              <a:rPr lang="en-US" b="1" dirty="0" smtClean="0"/>
              <a:t>Text Complexity &amp; Informational Text</a:t>
            </a:r>
            <a:endParaRPr lang="en-US" b="1" dirty="0"/>
          </a:p>
        </p:txBody>
      </p:sp>
      <p:sp>
        <p:nvSpPr>
          <p:cNvPr id="3" name="Content Placeholder 2"/>
          <p:cNvSpPr>
            <a:spLocks noGrp="1"/>
          </p:cNvSpPr>
          <p:nvPr>
            <p:ph idx="1"/>
          </p:nvPr>
        </p:nvSpPr>
        <p:spPr/>
        <p:txBody>
          <a:bodyPr anchor="t">
            <a:normAutofit/>
          </a:bodyPr>
          <a:lstStyle/>
          <a:p>
            <a:pPr marL="0" indent="0" algn="ctr">
              <a:buNone/>
            </a:pPr>
            <a:r>
              <a:rPr lang="en-US" sz="4000" b="1" dirty="0" smtClean="0"/>
              <a:t>Action Steps</a:t>
            </a:r>
          </a:p>
          <a:p>
            <a:pPr marL="0" indent="0">
              <a:buNone/>
            </a:pPr>
            <a:endParaRPr lang="en-US" sz="4000" i="1" dirty="0" smtClean="0"/>
          </a:p>
        </p:txBody>
      </p:sp>
      <p:graphicFrame>
        <p:nvGraphicFramePr>
          <p:cNvPr id="9" name="Diagram 8"/>
          <p:cNvGraphicFramePr/>
          <p:nvPr>
            <p:extLst>
              <p:ext uri="{D42A27DB-BD31-4B8C-83A1-F6EECF244321}">
                <p14:modId xmlns:p14="http://schemas.microsoft.com/office/powerpoint/2010/main" val="216818964"/>
              </p:ext>
            </p:extLst>
          </p:nvPr>
        </p:nvGraphicFramePr>
        <p:xfrm>
          <a:off x="381000" y="2209800"/>
          <a:ext cx="847659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2855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88861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Backwards Design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20586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Crosswalk</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971884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Critical Questions</a:t>
            </a:r>
            <a:endParaRPr lang="en-US" dirty="0"/>
          </a:p>
        </p:txBody>
      </p:sp>
      <p:sp>
        <p:nvSpPr>
          <p:cNvPr id="3" name="Content Placeholder 2"/>
          <p:cNvSpPr>
            <a:spLocks noGrp="1"/>
          </p:cNvSpPr>
          <p:nvPr>
            <p:ph idx="1"/>
          </p:nvPr>
        </p:nvSpPr>
        <p:spPr/>
        <p:txBody>
          <a:bodyPr/>
          <a:lstStyle/>
          <a:p>
            <a:r>
              <a:rPr lang="en-US" dirty="0" smtClean="0"/>
              <a:t>What will be the impact of these changes on the evaluation process?</a:t>
            </a:r>
          </a:p>
          <a:p>
            <a:r>
              <a:rPr lang="en-US" dirty="0" smtClean="0"/>
              <a:t>What challenges will these present for new/current principals?</a:t>
            </a:r>
          </a:p>
          <a:p>
            <a:r>
              <a:rPr lang="en-US" dirty="0" smtClean="0"/>
              <a:t>What levels of support will be needed for both leaders and staff?</a:t>
            </a:r>
            <a:endParaRPr lang="en-US" dirty="0"/>
          </a:p>
        </p:txBody>
      </p:sp>
    </p:spTree>
    <p:extLst>
      <p:ext uri="{BB962C8B-B14F-4D97-AF65-F5344CB8AC3E}">
        <p14:creationId xmlns:p14="http://schemas.microsoft.com/office/powerpoint/2010/main" val="27271477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in ELA</a:t>
            </a:r>
            <a:endParaRPr lang="en-US" dirty="0"/>
          </a:p>
        </p:txBody>
      </p:sp>
      <p:sp>
        <p:nvSpPr>
          <p:cNvPr id="3" name="Content Placeholder 2"/>
          <p:cNvSpPr>
            <a:spLocks noGrp="1"/>
          </p:cNvSpPr>
          <p:nvPr>
            <p:ph idx="1"/>
          </p:nvPr>
        </p:nvSpPr>
        <p:spPr/>
        <p:txBody>
          <a:bodyPr/>
          <a:lstStyle/>
          <a:p>
            <a:r>
              <a:rPr lang="en-US" dirty="0" smtClean="0"/>
              <a:t>Culture</a:t>
            </a:r>
          </a:p>
          <a:p>
            <a:endParaRPr lang="en-US" dirty="0"/>
          </a:p>
          <a:p>
            <a:r>
              <a:rPr lang="en-US" dirty="0" smtClean="0"/>
              <a:t>We all believe all children can learn</a:t>
            </a:r>
          </a:p>
          <a:p>
            <a:r>
              <a:rPr lang="en-US" dirty="0" smtClean="0"/>
              <a:t>We can be the leaders of culture change in our school</a:t>
            </a:r>
          </a:p>
        </p:txBody>
      </p:sp>
    </p:spTree>
    <p:extLst>
      <p:ext uri="{BB962C8B-B14F-4D97-AF65-F5344CB8AC3E}">
        <p14:creationId xmlns:p14="http://schemas.microsoft.com/office/powerpoint/2010/main" val="2988041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in ELA</a:t>
            </a:r>
            <a:endParaRPr lang="en-US" dirty="0"/>
          </a:p>
        </p:txBody>
      </p:sp>
      <p:sp>
        <p:nvSpPr>
          <p:cNvPr id="3" name="Content Placeholder 2"/>
          <p:cNvSpPr>
            <a:spLocks noGrp="1"/>
          </p:cNvSpPr>
          <p:nvPr>
            <p:ph idx="1"/>
          </p:nvPr>
        </p:nvSpPr>
        <p:spPr/>
        <p:txBody>
          <a:bodyPr/>
          <a:lstStyle/>
          <a:p>
            <a:r>
              <a:rPr lang="en-US" dirty="0" smtClean="0"/>
              <a:t>Literacy</a:t>
            </a:r>
          </a:p>
          <a:p>
            <a:endParaRPr lang="en-US" dirty="0"/>
          </a:p>
          <a:p>
            <a:r>
              <a:rPr lang="en-US" dirty="0" smtClean="0"/>
              <a:t>We can learn how to manage the shift to literacy with informational text.</a:t>
            </a:r>
          </a:p>
          <a:p>
            <a:r>
              <a:rPr lang="en-US" dirty="0" smtClean="0"/>
              <a:t>We can learn how to embed reading strategies into all text-based instruction.</a:t>
            </a:r>
          </a:p>
        </p:txBody>
      </p:sp>
    </p:spTree>
    <p:extLst>
      <p:ext uri="{BB962C8B-B14F-4D97-AF65-F5344CB8AC3E}">
        <p14:creationId xmlns:p14="http://schemas.microsoft.com/office/powerpoint/2010/main" val="504618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in ELA</a:t>
            </a:r>
            <a:endParaRPr lang="en-US" dirty="0"/>
          </a:p>
        </p:txBody>
      </p:sp>
      <p:sp>
        <p:nvSpPr>
          <p:cNvPr id="3" name="Content Placeholder 2"/>
          <p:cNvSpPr>
            <a:spLocks noGrp="1"/>
          </p:cNvSpPr>
          <p:nvPr>
            <p:ph idx="1"/>
          </p:nvPr>
        </p:nvSpPr>
        <p:spPr/>
        <p:txBody>
          <a:bodyPr>
            <a:normAutofit lnSpcReduction="10000"/>
          </a:bodyPr>
          <a:lstStyle/>
          <a:p>
            <a:r>
              <a:rPr lang="en-US" dirty="0" smtClean="0"/>
              <a:t>Text Complexity and Informational Text</a:t>
            </a:r>
          </a:p>
          <a:p>
            <a:endParaRPr lang="en-US" dirty="0"/>
          </a:p>
          <a:p>
            <a:r>
              <a:rPr lang="en-US" dirty="0" smtClean="0"/>
              <a:t>We can identify the complexity of the text we have used in the past and make changes to past practice to align to CCSS guidelines.</a:t>
            </a:r>
          </a:p>
          <a:p>
            <a:r>
              <a:rPr lang="en-US" dirty="0" smtClean="0"/>
              <a:t>We can learn to use informational text other than only narrative non-fiction as we support our content colleagues in teaching how to read informational text.</a:t>
            </a:r>
            <a:endParaRPr lang="en-US" dirty="0"/>
          </a:p>
        </p:txBody>
      </p:sp>
    </p:spTree>
    <p:extLst>
      <p:ext uri="{BB962C8B-B14F-4D97-AF65-F5344CB8AC3E}">
        <p14:creationId xmlns:p14="http://schemas.microsoft.com/office/powerpoint/2010/main" val="2126869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62109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2"/>
          <p:cNvSpPr>
            <a:spLocks noGrp="1"/>
          </p:cNvSpPr>
          <p:nvPr>
            <p:ph idx="4294967295"/>
          </p:nvPr>
        </p:nvSpPr>
        <p:spPr>
          <a:xfrm>
            <a:off x="381000" y="884237"/>
            <a:ext cx="8229600" cy="5287963"/>
          </a:xfrm>
        </p:spPr>
        <p:txBody>
          <a:bodyPr>
            <a:normAutofit lnSpcReduction="10000"/>
          </a:bodyPr>
          <a:lstStyle/>
          <a:p>
            <a:pPr marL="0" indent="0">
              <a:buNone/>
            </a:pPr>
            <a:r>
              <a:rPr lang="en-US" sz="3600" dirty="0" smtClean="0"/>
              <a:t>“</a:t>
            </a:r>
            <a:r>
              <a:rPr lang="en-US" sz="3600" dirty="0"/>
              <a:t>Principals and teachers must have access to the essential professional development opportunities they need to fully implement the Common Core, to transition to rigorous standards that strengthen teaching and learning, and to develop effective strategies that engage families and communities in schools.” </a:t>
            </a:r>
            <a:endParaRPr lang="en-US" sz="3600" dirty="0" smtClean="0"/>
          </a:p>
          <a:p>
            <a:pPr marL="0" indent="0" algn="r">
              <a:buNone/>
            </a:pPr>
            <a:r>
              <a:rPr lang="en-US" sz="2400" dirty="0" smtClean="0"/>
              <a:t>Gail </a:t>
            </a:r>
            <a:r>
              <a:rPr lang="en-US" sz="2400" dirty="0"/>
              <a:t>Connelly, </a:t>
            </a:r>
            <a:endParaRPr lang="en-US" sz="2400" dirty="0" smtClean="0"/>
          </a:p>
          <a:p>
            <a:pPr marL="0" indent="0" algn="r">
              <a:buNone/>
            </a:pPr>
            <a:r>
              <a:rPr lang="en-US" sz="2400" dirty="0" smtClean="0"/>
              <a:t>Executive </a:t>
            </a:r>
            <a:r>
              <a:rPr lang="en-US" sz="2400" dirty="0"/>
              <a:t>Director </a:t>
            </a:r>
          </a:p>
          <a:p>
            <a:pPr marL="0" indent="0" algn="r">
              <a:buNone/>
            </a:pPr>
            <a:r>
              <a:rPr lang="en-US" sz="2400" dirty="0" smtClean="0"/>
              <a:t>NAESP</a:t>
            </a:r>
          </a:p>
        </p:txBody>
      </p:sp>
    </p:spTree>
    <p:extLst>
      <p:ext uri="{BB962C8B-B14F-4D97-AF65-F5344CB8AC3E}">
        <p14:creationId xmlns:p14="http://schemas.microsoft.com/office/powerpoint/2010/main" val="3382107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Action Brief for School </a:t>
            </a:r>
            <a:r>
              <a:rPr lang="en-US" b="1" dirty="0"/>
              <a:t>L</a:t>
            </a:r>
            <a:r>
              <a:rPr lang="en-US" b="1" dirty="0" smtClean="0"/>
              <a:t>eaders</a:t>
            </a:r>
            <a:endParaRPr lang="en-US" b="1" dirty="0"/>
          </a:p>
        </p:txBody>
      </p:sp>
      <p:sp>
        <p:nvSpPr>
          <p:cNvPr id="4" name="Content Placeholder 2"/>
          <p:cNvSpPr>
            <a:spLocks noGrp="1"/>
          </p:cNvSpPr>
          <p:nvPr>
            <p:ph idx="1"/>
          </p:nvPr>
        </p:nvSpPr>
        <p:spPr/>
        <p:txBody>
          <a:bodyPr>
            <a:noAutofit/>
          </a:bodyPr>
          <a:lstStyle/>
          <a:p>
            <a:r>
              <a:rPr lang="en-US" dirty="0"/>
              <a:t>I</a:t>
            </a:r>
            <a:r>
              <a:rPr lang="en-US" dirty="0" smtClean="0"/>
              <a:t>ncrease </a:t>
            </a:r>
            <a:r>
              <a:rPr lang="en-US" dirty="0"/>
              <a:t>awareness of the </a:t>
            </a:r>
            <a:r>
              <a:rPr lang="en-US" dirty="0" smtClean="0"/>
              <a:t>standards</a:t>
            </a:r>
          </a:p>
          <a:p>
            <a:r>
              <a:rPr lang="en-US" dirty="0"/>
              <a:t>C</a:t>
            </a:r>
            <a:r>
              <a:rPr lang="en-US" dirty="0" smtClean="0"/>
              <a:t>reate </a:t>
            </a:r>
            <a:r>
              <a:rPr lang="en-US" dirty="0"/>
              <a:t>a sense of urgency around </a:t>
            </a:r>
            <a:r>
              <a:rPr lang="en-US" dirty="0" smtClean="0"/>
              <a:t>standards implementation</a:t>
            </a:r>
          </a:p>
          <a:p>
            <a:r>
              <a:rPr lang="en-US" dirty="0" smtClean="0"/>
              <a:t>Provide </a:t>
            </a:r>
            <a:r>
              <a:rPr lang="en-US" dirty="0"/>
              <a:t>a deeper understanding of </a:t>
            </a:r>
          </a:p>
          <a:p>
            <a:pPr lvl="1"/>
            <a:r>
              <a:rPr lang="en-US" dirty="0" smtClean="0"/>
              <a:t>standards </a:t>
            </a:r>
          </a:p>
          <a:p>
            <a:pPr lvl="1"/>
            <a:r>
              <a:rPr lang="en-US" dirty="0" smtClean="0"/>
              <a:t>leaders’ roles </a:t>
            </a:r>
            <a:r>
              <a:rPr lang="en-US" dirty="0"/>
              <a:t>in </a:t>
            </a:r>
            <a:r>
              <a:rPr lang="en-US" dirty="0" smtClean="0"/>
              <a:t>implementation</a:t>
            </a:r>
          </a:p>
        </p:txBody>
      </p:sp>
    </p:spTree>
    <p:extLst>
      <p:ext uri="{BB962C8B-B14F-4D97-AF65-F5344CB8AC3E}">
        <p14:creationId xmlns:p14="http://schemas.microsoft.com/office/powerpoint/2010/main" val="1317269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Successful Implementation of CCSS</a:t>
            </a:r>
            <a:endParaRPr lang="en-US" b="1" dirty="0"/>
          </a:p>
        </p:txBody>
      </p:sp>
      <p:sp>
        <p:nvSpPr>
          <p:cNvPr id="4" name="Content Placeholder 2"/>
          <p:cNvSpPr>
            <a:spLocks noGrp="1"/>
          </p:cNvSpPr>
          <p:nvPr>
            <p:ph idx="1"/>
          </p:nvPr>
        </p:nvSpPr>
        <p:spPr/>
        <p:txBody>
          <a:bodyPr>
            <a:noAutofit/>
          </a:bodyPr>
          <a:lstStyle/>
          <a:p>
            <a:pPr marL="0" indent="0">
              <a:buNone/>
            </a:pPr>
            <a:r>
              <a:rPr lang="en-US" sz="2800" dirty="0"/>
              <a:t>N</a:t>
            </a:r>
            <a:r>
              <a:rPr lang="en-US" sz="2800" dirty="0" smtClean="0"/>
              <a:t>ational </a:t>
            </a:r>
            <a:r>
              <a:rPr lang="en-US" sz="2800" dirty="0"/>
              <a:t>and state educational leaders work hand-in-hand with building </a:t>
            </a:r>
            <a:r>
              <a:rPr lang="en-US" sz="2800" dirty="0" smtClean="0"/>
              <a:t>principals</a:t>
            </a:r>
          </a:p>
          <a:p>
            <a:pPr marL="0" indent="0">
              <a:buNone/>
            </a:pPr>
            <a:r>
              <a:rPr lang="en-US" sz="2800" dirty="0" smtClean="0"/>
              <a:t>Building </a:t>
            </a:r>
            <a:r>
              <a:rPr lang="en-US" sz="2800" dirty="0"/>
              <a:t>principals need </a:t>
            </a:r>
            <a:endParaRPr lang="en-US" sz="2800" dirty="0" smtClean="0"/>
          </a:p>
          <a:p>
            <a:r>
              <a:rPr lang="en-US" sz="2800" dirty="0"/>
              <a:t>	</a:t>
            </a:r>
            <a:r>
              <a:rPr lang="en-US" sz="2800" dirty="0" smtClean="0"/>
              <a:t>educational leaders’ guidance </a:t>
            </a:r>
          </a:p>
          <a:p>
            <a:r>
              <a:rPr lang="en-US" sz="2800" dirty="0"/>
              <a:t>	</a:t>
            </a:r>
            <a:r>
              <a:rPr lang="en-US" sz="2800" dirty="0" smtClean="0"/>
              <a:t>to </a:t>
            </a:r>
            <a:r>
              <a:rPr lang="en-US" sz="2800" dirty="0"/>
              <a:t>understand the CCSS </a:t>
            </a:r>
            <a:r>
              <a:rPr lang="en-US" sz="2800" dirty="0" smtClean="0"/>
              <a:t>vision</a:t>
            </a:r>
          </a:p>
          <a:p>
            <a:r>
              <a:rPr lang="en-US" sz="2800" dirty="0"/>
              <a:t>	</a:t>
            </a:r>
            <a:r>
              <a:rPr lang="en-US" sz="2800" dirty="0" smtClean="0"/>
              <a:t>to be </a:t>
            </a:r>
            <a:r>
              <a:rPr lang="en-US" sz="2800" dirty="0"/>
              <a:t>willing to put in the hard effort that is </a:t>
            </a:r>
            <a:r>
              <a:rPr lang="en-US" sz="2800" dirty="0" smtClean="0"/>
              <a:t>	required </a:t>
            </a:r>
            <a:r>
              <a:rPr lang="en-US" sz="2800" dirty="0"/>
              <a:t>to shift expectations, curriculum, and </a:t>
            </a:r>
            <a:r>
              <a:rPr lang="en-US" sz="2800" dirty="0" smtClean="0"/>
              <a:t>	instruction </a:t>
            </a:r>
            <a:r>
              <a:rPr lang="en-US" sz="2800" dirty="0"/>
              <a:t>in their schools. </a:t>
            </a:r>
            <a:endParaRPr lang="en-US" sz="2800" dirty="0" smtClean="0"/>
          </a:p>
        </p:txBody>
      </p:sp>
    </p:spTree>
    <p:extLst>
      <p:ext uri="{BB962C8B-B14F-4D97-AF65-F5344CB8AC3E}">
        <p14:creationId xmlns:p14="http://schemas.microsoft.com/office/powerpoint/2010/main" val="3435400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School-wide Changes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solidFill>
                  <a:srgbClr val="00B050"/>
                </a:solidFill>
              </a:rPr>
              <a:t>#1 – Culture</a:t>
            </a:r>
          </a:p>
          <a:p>
            <a:pPr marL="0" indent="0">
              <a:buNone/>
            </a:pPr>
            <a:r>
              <a:rPr lang="en-US" b="1" dirty="0" smtClean="0">
                <a:solidFill>
                  <a:srgbClr val="00B050"/>
                </a:solidFill>
              </a:rPr>
              <a:t>#2 – Literacy Instruction</a:t>
            </a:r>
          </a:p>
          <a:p>
            <a:pPr marL="0" indent="0">
              <a:buNone/>
            </a:pPr>
            <a:r>
              <a:rPr lang="en-US" b="1" dirty="0" smtClean="0">
                <a:solidFill>
                  <a:srgbClr val="00B050"/>
                </a:solidFill>
              </a:rPr>
              <a:t>#3 – Text Complexity &amp; Informational Text</a:t>
            </a:r>
          </a:p>
          <a:p>
            <a:pPr marL="0" indent="0">
              <a:buNone/>
            </a:pPr>
            <a:r>
              <a:rPr lang="en-US" dirty="0" smtClean="0"/>
              <a:t>#4 – Close Reading and Text-based Response</a:t>
            </a:r>
          </a:p>
          <a:p>
            <a:pPr marL="0" indent="0">
              <a:buNone/>
            </a:pPr>
            <a:r>
              <a:rPr lang="en-US" dirty="0" smtClean="0"/>
              <a:t>#5 – Writing Across Content Areas</a:t>
            </a:r>
          </a:p>
          <a:p>
            <a:pPr marL="0" indent="0">
              <a:buNone/>
            </a:pPr>
            <a:r>
              <a:rPr lang="en-US" dirty="0"/>
              <a:t>#6 – Mathematics Instruction</a:t>
            </a:r>
          </a:p>
          <a:p>
            <a:pPr marL="0" indent="0">
              <a:buNone/>
            </a:pPr>
            <a:endParaRPr lang="en-US" dirty="0" smtClean="0"/>
          </a:p>
          <a:p>
            <a:pPr marL="0" indent="0">
              <a:buNone/>
            </a:pPr>
            <a:endParaRPr lang="en-US" dirty="0" smtClean="0"/>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#7 – Student Engagement &amp; Collaboration</a:t>
            </a:r>
          </a:p>
          <a:p>
            <a:pPr marL="0" indent="0">
              <a:buNone/>
            </a:pPr>
            <a:r>
              <a:rPr lang="en-US" dirty="0" smtClean="0"/>
              <a:t>#8 – Instructional Time </a:t>
            </a:r>
          </a:p>
          <a:p>
            <a:pPr marL="0" indent="0">
              <a:buNone/>
            </a:pPr>
            <a:r>
              <a:rPr lang="en-US" dirty="0" smtClean="0"/>
              <a:t>#9 – Create-and-Learn vs. Sit-and-Get </a:t>
            </a:r>
          </a:p>
          <a:p>
            <a:pPr marL="0" indent="0">
              <a:buNone/>
            </a:pPr>
            <a:r>
              <a:rPr lang="en-US" dirty="0" smtClean="0"/>
              <a:t>#10 – Professional Learning</a:t>
            </a:r>
          </a:p>
          <a:p>
            <a:pPr marL="0" indent="0">
              <a:buNone/>
            </a:pPr>
            <a:r>
              <a:rPr lang="en-US" dirty="0" smtClean="0"/>
              <a:t>#11 – Assessment</a:t>
            </a:r>
          </a:p>
          <a:p>
            <a:pPr marL="0" indent="0">
              <a:buNone/>
            </a:pPr>
            <a:r>
              <a:rPr lang="en-US" dirty="0" smtClean="0"/>
              <a:t>#12 – Technology Integration</a:t>
            </a:r>
            <a:endParaRPr lang="en-US" dirty="0"/>
          </a:p>
        </p:txBody>
      </p:sp>
    </p:spTree>
    <p:extLst>
      <p:ext uri="{BB962C8B-B14F-4D97-AF65-F5344CB8AC3E}">
        <p14:creationId xmlns:p14="http://schemas.microsoft.com/office/powerpoint/2010/main" val="190483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Critical Questions</a:t>
            </a:r>
            <a:endParaRPr lang="en-US" dirty="0"/>
          </a:p>
        </p:txBody>
      </p:sp>
      <p:sp>
        <p:nvSpPr>
          <p:cNvPr id="3" name="Content Placeholder 2"/>
          <p:cNvSpPr>
            <a:spLocks noGrp="1"/>
          </p:cNvSpPr>
          <p:nvPr>
            <p:ph idx="1"/>
          </p:nvPr>
        </p:nvSpPr>
        <p:spPr/>
        <p:txBody>
          <a:bodyPr/>
          <a:lstStyle/>
          <a:p>
            <a:r>
              <a:rPr lang="en-US" dirty="0" smtClean="0"/>
              <a:t>What will be the impact of these changes on the evaluation process?</a:t>
            </a:r>
          </a:p>
          <a:p>
            <a:r>
              <a:rPr lang="en-US" dirty="0" smtClean="0"/>
              <a:t>What challenges will these present for new/current principals?</a:t>
            </a:r>
          </a:p>
          <a:p>
            <a:r>
              <a:rPr lang="en-US" dirty="0" smtClean="0"/>
              <a:t>What levels of support will be needed for both leaders and staff?</a:t>
            </a:r>
            <a:endParaRPr lang="en-US" dirty="0"/>
          </a:p>
        </p:txBody>
      </p:sp>
    </p:spTree>
    <p:extLst>
      <p:ext uri="{BB962C8B-B14F-4D97-AF65-F5344CB8AC3E}">
        <p14:creationId xmlns:p14="http://schemas.microsoft.com/office/powerpoint/2010/main" val="2932471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School-wide Change #1 </a:t>
            </a:r>
            <a:br>
              <a:rPr lang="en-US" b="1" dirty="0" smtClean="0"/>
            </a:br>
            <a:r>
              <a:rPr lang="en-US" b="1" dirty="0" smtClean="0"/>
              <a:t>Culture</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“Study </a:t>
            </a:r>
            <a:r>
              <a:rPr lang="en-US" sz="3600" dirty="0"/>
              <a:t>after study points to the principal as the single key to a strong school </a:t>
            </a:r>
            <a:r>
              <a:rPr lang="en-US" sz="3600" dirty="0" smtClean="0"/>
              <a:t>culture.”</a:t>
            </a:r>
          </a:p>
          <a:p>
            <a:pPr marL="0" indent="0">
              <a:buNone/>
            </a:pPr>
            <a:endParaRPr lang="en-US" sz="3600" dirty="0" smtClean="0"/>
          </a:p>
          <a:p>
            <a:pPr marL="0" indent="0">
              <a:buNone/>
            </a:pPr>
            <a:r>
              <a:rPr lang="en-US" sz="3600" dirty="0" smtClean="0"/>
              <a:t>An </a:t>
            </a:r>
            <a:r>
              <a:rPr lang="en-US" sz="3600" dirty="0"/>
              <a:t>effective principal accounts for </a:t>
            </a:r>
            <a:r>
              <a:rPr lang="en-US" sz="3600" b="1" dirty="0"/>
              <a:t>25 percent</a:t>
            </a:r>
            <a:r>
              <a:rPr lang="en-US" sz="3600" dirty="0"/>
              <a:t> of a school’s impact on student gains, while teacher effectiveness accounts for 33 percent</a:t>
            </a:r>
            <a:r>
              <a:rPr lang="en-US" sz="3600" dirty="0" smtClean="0"/>
              <a:t>.</a:t>
            </a:r>
            <a:endParaRPr lang="en-US" sz="3600" cap="small" dirty="0" smtClean="0">
              <a:solidFill>
                <a:srgbClr val="FF0000"/>
              </a:solidFill>
            </a:endParaRPr>
          </a:p>
        </p:txBody>
      </p:sp>
    </p:spTree>
    <p:extLst>
      <p:ext uri="{BB962C8B-B14F-4D97-AF65-F5344CB8AC3E}">
        <p14:creationId xmlns:p14="http://schemas.microsoft.com/office/powerpoint/2010/main" val="74202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1323</Words>
  <Application>Microsoft Office PowerPoint</Application>
  <PresentationFormat>On-screen Show (4:3)</PresentationFormat>
  <Paragraphs>214</Paragraphs>
  <Slides>38</Slides>
  <Notes>22</Notes>
  <HiddenSlides>1</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IMPLEMENTING THE COMMON CORE STATE STANDARDS: THE ROLE OF SCHOOL LEADERS</vt:lpstr>
      <vt:lpstr>Today’s Schedule</vt:lpstr>
      <vt:lpstr>Action Briefs with 10 Changes Supporting the Role of School Leaders in Transitioning to CCSS</vt:lpstr>
      <vt:lpstr>PowerPoint Presentation</vt:lpstr>
      <vt:lpstr>Action Brief for School Leaders</vt:lpstr>
      <vt:lpstr>Successful Implementation of CCSS</vt:lpstr>
      <vt:lpstr>School-wide Changes</vt:lpstr>
      <vt:lpstr>Three Critical Questions</vt:lpstr>
      <vt:lpstr>School-wide Change #1  Culture</vt:lpstr>
      <vt:lpstr>School-wide Change #1  Culture</vt:lpstr>
      <vt:lpstr>School-wide Change #1  Culture</vt:lpstr>
      <vt:lpstr>School-wide Change #1  Culture</vt:lpstr>
      <vt:lpstr>School-wide Change #1  Culture</vt:lpstr>
      <vt:lpstr>School-wide Change #2 Literacy Instruction</vt:lpstr>
      <vt:lpstr>School-wide Change #2 Literacy Instruction</vt:lpstr>
      <vt:lpstr>School-wide Change #2 Literacy Instruction</vt:lpstr>
      <vt:lpstr>School-wide Change #2 Literacy Instruction</vt:lpstr>
      <vt:lpstr>School-wide Change #2: Literacy Instruction Three major misconceptions about literacy instruction </vt:lpstr>
      <vt:lpstr>School-wide Change #2: Literacy Instruction Three major misconceptions about literacy instruction </vt:lpstr>
      <vt:lpstr>School-wide Change #2: Literacy Instruction Three major misconceptions about literacy instruction </vt:lpstr>
      <vt:lpstr>School-wide Change #2 Literacy Instruction</vt:lpstr>
      <vt:lpstr>School-wide Change #3 Text Complexity &amp; Informational Text</vt:lpstr>
      <vt:lpstr>School-wide Change #3 Text Complexity &amp; Informational Text</vt:lpstr>
      <vt:lpstr>School-wide Change #3 Text Complexity &amp; Informational Text</vt:lpstr>
      <vt:lpstr>School-wide Change #3 Text Complexity &amp; Informational Text</vt:lpstr>
      <vt:lpstr>School-wide Change #3 Text Complexity &amp; Informational Text</vt:lpstr>
      <vt:lpstr>School-wide Change #3: Text Complexity &amp; Informational Text Three Filters to Work with Staff on Text Complexity</vt:lpstr>
      <vt:lpstr>School-wide Change #3: Text Complexity &amp; Informational Text Three Filters to Work with Staff on Text Complexity</vt:lpstr>
      <vt:lpstr>School-wide Change #3: Text Complexity &amp; Informational Text Three Filters to Work with Staff on Text Complexity</vt:lpstr>
      <vt:lpstr>School-wide Change #3 Text Complexity &amp; Informational Text</vt:lpstr>
      <vt:lpstr>Questions?</vt:lpstr>
      <vt:lpstr>Backwards Design</vt:lpstr>
      <vt:lpstr>Evaluation Crosswalk</vt:lpstr>
      <vt:lpstr>Three Critical Questions</vt:lpstr>
      <vt:lpstr>Evidence in ELA</vt:lpstr>
      <vt:lpstr>Evidence in ELA</vt:lpstr>
      <vt:lpstr>Evidence in ELA</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THE COMMON CORE STATE STANDARDS: THE ROLE OF SCHOOL LEADERS</dc:title>
  <dc:creator>Barb6</dc:creator>
  <cp:lastModifiedBy>Barb6</cp:lastModifiedBy>
  <cp:revision>130</cp:revision>
  <dcterms:created xsi:type="dcterms:W3CDTF">2014-02-19T01:20:28Z</dcterms:created>
  <dcterms:modified xsi:type="dcterms:W3CDTF">2014-04-01T22:55:08Z</dcterms:modified>
</cp:coreProperties>
</file>