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5" r:id="rId1"/>
    <p:sldMasterId id="2147484388" r:id="rId2"/>
    <p:sldMasterId id="2147484400" r:id="rId3"/>
    <p:sldMasterId id="2147484412" r:id="rId4"/>
    <p:sldMasterId id="2147484424" r:id="rId5"/>
    <p:sldMasterId id="2147484436" r:id="rId6"/>
    <p:sldMasterId id="2147484448" r:id="rId7"/>
    <p:sldMasterId id="2147484460" r:id="rId8"/>
    <p:sldMasterId id="2147484472" r:id="rId9"/>
    <p:sldMasterId id="2147484484" r:id="rId10"/>
    <p:sldMasterId id="2147484766" r:id="rId11"/>
    <p:sldMasterId id="2147484790" r:id="rId12"/>
    <p:sldMasterId id="2147484814" r:id="rId13"/>
    <p:sldMasterId id="2147484837" r:id="rId14"/>
  </p:sldMasterIdLst>
  <p:notesMasterIdLst>
    <p:notesMasterId r:id="rId79"/>
  </p:notesMasterIdLst>
  <p:handoutMasterIdLst>
    <p:handoutMasterId r:id="rId80"/>
  </p:handoutMasterIdLst>
  <p:sldIdLst>
    <p:sldId id="716" r:id="rId15"/>
    <p:sldId id="810" r:id="rId16"/>
    <p:sldId id="778" r:id="rId17"/>
    <p:sldId id="779" r:id="rId18"/>
    <p:sldId id="780" r:id="rId19"/>
    <p:sldId id="728" r:id="rId20"/>
    <p:sldId id="729" r:id="rId21"/>
    <p:sldId id="730" r:id="rId22"/>
    <p:sldId id="732" r:id="rId23"/>
    <p:sldId id="733" r:id="rId24"/>
    <p:sldId id="746" r:id="rId25"/>
    <p:sldId id="747" r:id="rId26"/>
    <p:sldId id="748" r:id="rId27"/>
    <p:sldId id="749" r:id="rId28"/>
    <p:sldId id="750" r:id="rId29"/>
    <p:sldId id="751" r:id="rId30"/>
    <p:sldId id="752" r:id="rId31"/>
    <p:sldId id="753" r:id="rId32"/>
    <p:sldId id="754" r:id="rId33"/>
    <p:sldId id="755" r:id="rId34"/>
    <p:sldId id="756" r:id="rId35"/>
    <p:sldId id="757" r:id="rId36"/>
    <p:sldId id="758" r:id="rId37"/>
    <p:sldId id="759" r:id="rId38"/>
    <p:sldId id="760" r:id="rId39"/>
    <p:sldId id="867" r:id="rId40"/>
    <p:sldId id="840" r:id="rId41"/>
    <p:sldId id="841" r:id="rId42"/>
    <p:sldId id="842" r:id="rId43"/>
    <p:sldId id="843" r:id="rId44"/>
    <p:sldId id="844" r:id="rId45"/>
    <p:sldId id="845" r:id="rId46"/>
    <p:sldId id="846" r:id="rId47"/>
    <p:sldId id="847" r:id="rId48"/>
    <p:sldId id="848" r:id="rId49"/>
    <p:sldId id="849" r:id="rId50"/>
    <p:sldId id="850" r:id="rId51"/>
    <p:sldId id="851" r:id="rId52"/>
    <p:sldId id="852" r:id="rId53"/>
    <p:sldId id="853" r:id="rId54"/>
    <p:sldId id="854" r:id="rId55"/>
    <p:sldId id="855" r:id="rId56"/>
    <p:sldId id="856" r:id="rId57"/>
    <p:sldId id="857" r:id="rId58"/>
    <p:sldId id="858" r:id="rId59"/>
    <p:sldId id="859" r:id="rId60"/>
    <p:sldId id="860" r:id="rId61"/>
    <p:sldId id="861" r:id="rId62"/>
    <p:sldId id="862" r:id="rId63"/>
    <p:sldId id="863" r:id="rId64"/>
    <p:sldId id="864" r:id="rId65"/>
    <p:sldId id="865" r:id="rId66"/>
    <p:sldId id="866" r:id="rId67"/>
    <p:sldId id="761" r:id="rId68"/>
    <p:sldId id="765" r:id="rId69"/>
    <p:sldId id="766" r:id="rId70"/>
    <p:sldId id="767" r:id="rId71"/>
    <p:sldId id="771" r:id="rId72"/>
    <p:sldId id="768" r:id="rId73"/>
    <p:sldId id="745" r:id="rId74"/>
    <p:sldId id="774" r:id="rId75"/>
    <p:sldId id="775" r:id="rId76"/>
    <p:sldId id="776" r:id="rId77"/>
    <p:sldId id="777" r:id="rId78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Tooley" initials="J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FFFD9B"/>
    <a:srgbClr val="D5D000"/>
    <a:srgbClr val="009900"/>
    <a:srgbClr val="006600"/>
    <a:srgbClr val="CC0000"/>
    <a:srgbClr val="009FEE"/>
    <a:srgbClr val="0073AE"/>
    <a:srgbClr val="0099FF"/>
    <a:srgbClr val="D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5142" autoAdjust="0"/>
  </p:normalViewPr>
  <p:slideViewPr>
    <p:cSldViewPr>
      <p:cViewPr varScale="1">
        <p:scale>
          <a:sx n="93" d="100"/>
          <a:sy n="93" d="100"/>
        </p:scale>
        <p:origin x="528" y="72"/>
      </p:cViewPr>
      <p:guideLst>
        <p:guide orient="horz" pos="8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08" y="2262"/>
      </p:cViewPr>
      <p:guideLst>
        <p:guide orient="horz" pos="2909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theme" Target="theme/theme1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61" Type="http://schemas.openxmlformats.org/officeDocument/2006/relationships/slide" Target="slides/slide47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63992172211665E-2"/>
          <c:y val="0.11111111111111119"/>
          <c:w val="0.87866927592955169"/>
          <c:h val="0.838624338624340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5400">
              <a:solidFill>
                <a:schemeClr val="bg2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5.7016503916673962E-2"/>
                  <c:y val="-6.44761704551360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482907860994134E-3"/>
                  <c:y val="-6.35461262277434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</c:numCache>
            </c:numRef>
          </c:cat>
          <c:val>
            <c:numRef>
              <c:f>Sheet1!$B$2:$J$2</c:f>
              <c:numCache>
                <c:formatCode>""#,##0.0"";""\-""#,##0.0""</c:formatCode>
                <c:ptCount val="9"/>
                <c:pt idx="0" formatCode="General">
                  <c:v>30.000000000003411</c:v>
                </c:pt>
                <c:pt idx="1">
                  <c:v>34.375000000003908</c:v>
                </c:pt>
                <c:pt idx="2" formatCode="General">
                  <c:v>38.750000000004405</c:v>
                </c:pt>
                <c:pt idx="3" formatCode="General">
                  <c:v>43.125000000004938</c:v>
                </c:pt>
                <c:pt idx="4" formatCode="General">
                  <c:v>47.5000000000054</c:v>
                </c:pt>
                <c:pt idx="5" formatCode="General">
                  <c:v>51.875000000005912</c:v>
                </c:pt>
                <c:pt idx="6" formatCode="General">
                  <c:v>56.250000000006395</c:v>
                </c:pt>
                <c:pt idx="7" formatCode="General">
                  <c:v>60.625000000006921</c:v>
                </c:pt>
                <c:pt idx="8">
                  <c:v>65.00000000000739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25400">
              <a:solidFill>
                <a:schemeClr val="accent1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1"/>
              <c:layout>
                <c:manualLayout>
                  <c:x val="-5.7016503916673962E-2"/>
                  <c:y val="-6.59434414043357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48290786099449E-3"/>
                  <c:y val="-6.5034138106117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</c:numCache>
            </c:numRef>
          </c:cat>
          <c:val>
            <c:numRef>
              <c:f>Sheet1!$B$3:$J$3</c:f>
              <c:numCache>
                <c:formatCode>""#,##0.0"";""\-""#,##0.0""</c:formatCode>
                <c:ptCount val="9"/>
                <c:pt idx="0" formatCode="General">
                  <c:v>60.000000000006821</c:v>
                </c:pt>
                <c:pt idx="1">
                  <c:v>62.500000000007105</c:v>
                </c:pt>
                <c:pt idx="2" formatCode="General">
                  <c:v>65.00000000000739</c:v>
                </c:pt>
                <c:pt idx="3" formatCode="General">
                  <c:v>67.500000000007674</c:v>
                </c:pt>
                <c:pt idx="4" formatCode="General">
                  <c:v>70.000000000007972</c:v>
                </c:pt>
                <c:pt idx="5" formatCode="General">
                  <c:v>72.500000000008242</c:v>
                </c:pt>
                <c:pt idx="6" formatCode="General">
                  <c:v>75.000000000008512</c:v>
                </c:pt>
                <c:pt idx="7" formatCode="General">
                  <c:v>77.500000000008811</c:v>
                </c:pt>
                <c:pt idx="8">
                  <c:v>80.000000000009081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901888"/>
        <c:axId val="1329891008"/>
      </c:lineChart>
      <c:catAx>
        <c:axId val="132990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3298910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29891008"/>
        <c:scaling>
          <c:orientation val="minMax"/>
          <c:max val="80"/>
          <c:min val="0"/>
        </c:scaling>
        <c:delete val="0"/>
        <c:axPos val="l"/>
        <c:numFmt formatCode="&quot;&quot;#,##0&quot;&quot;;&quot;&quot;\-&quot;&quot;#,##0&quot;&quot;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29901888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85209713024295E-2"/>
          <c:y val="5.4644808743169251E-2"/>
          <c:w val="0.9072847682119185"/>
          <c:h val="0.896174863387978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8092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square"/>
              <c:size val="6"/>
            </c:marker>
            <c:bubble3D val="0"/>
          </c:dPt>
          <c:dPt>
            <c:idx val="1"/>
            <c:marker>
              <c:symbol val="square"/>
              <c:size val="7"/>
            </c:marker>
            <c:bubble3D val="0"/>
          </c:dPt>
          <c:cat>
            <c:numRef>
              <c:f>Sheet1!$B$1:$M$1</c:f>
              <c:numCache>
                <c:formatCode>General</c:formatCode>
                <c:ptCount val="12"/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30.000000000003411</c:v>
                </c:pt>
                <c:pt idx="1">
                  <c:v>34.375000000003908</c:v>
                </c:pt>
                <c:pt idx="2">
                  <c:v>38.476562500004377</c:v>
                </c:pt>
                <c:pt idx="3">
                  <c:v>42.32177734375481</c:v>
                </c:pt>
                <c:pt idx="4">
                  <c:v>45.926666259770847</c:v>
                </c:pt>
                <c:pt idx="5">
                  <c:v>49.30624961853588</c:v>
                </c:pt>
                <c:pt idx="6">
                  <c:v>52.474609017378071</c:v>
                </c:pt>
                <c:pt idx="7">
                  <c:v>55.444945953792612</c:v>
                </c:pt>
                <c:pt idx="8">
                  <c:v>58.229636831681361</c:v>
                </c:pt>
                <c:pt idx="9">
                  <c:v>60.840284529701933</c:v>
                </c:pt>
                <c:pt idx="10">
                  <c:v>63.287766746596304</c:v>
                </c:pt>
                <c:pt idx="11">
                  <c:v>65.400000000007466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38092">
              <a:solidFill>
                <a:schemeClr val="accent4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6"/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1"/>
            <c:marker>
              <c:symbol val="diamond"/>
              <c:size val="7"/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cat>
            <c:numRef>
              <c:f>Sheet1!$B$1:$M$1</c:f>
              <c:numCache>
                <c:formatCode>General</c:formatCode>
                <c:ptCount val="12"/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50.000000000005684</c:v>
                </c:pt>
                <c:pt idx="1">
                  <c:v>53.125000000006061</c:v>
                </c:pt>
                <c:pt idx="2">
                  <c:v>56.054687500006295</c:v>
                </c:pt>
                <c:pt idx="3">
                  <c:v>58.801269531256608</c:v>
                </c:pt>
                <c:pt idx="4">
                  <c:v>61.376190185553853</c:v>
                </c:pt>
                <c:pt idx="5">
                  <c:v>63.790178298957507</c:v>
                </c:pt>
                <c:pt idx="6">
                  <c:v>66.053292155273311</c:v>
                </c:pt>
                <c:pt idx="7">
                  <c:v>68.174961395569355</c:v>
                </c:pt>
                <c:pt idx="8">
                  <c:v>70.164026308347118</c:v>
                </c:pt>
                <c:pt idx="9">
                  <c:v>72.028774664076082</c:v>
                </c:pt>
                <c:pt idx="10">
                  <c:v>73.776976247572009</c:v>
                </c:pt>
                <c:pt idx="11">
                  <c:v>75.415915232099479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9894272"/>
        <c:axId val="1329895360"/>
      </c:lineChart>
      <c:catAx>
        <c:axId val="13298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698">
            <a:solidFill>
              <a:schemeClr val="tx1"/>
            </a:solidFill>
            <a:prstDash val="solid"/>
          </a:ln>
        </c:spPr>
        <c:crossAx val="13298953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29895360"/>
        <c:scaling>
          <c:orientation val="minMax"/>
          <c:max val="80"/>
          <c:min val="0"/>
        </c:scaling>
        <c:delete val="0"/>
        <c:axPos val="l"/>
        <c:numFmt formatCode="&quot;&quot;#,##0&quot;&quot;;&quot;&quot;\-&quot;&quot;#,##0&quot;&quot;" sourceLinked="0"/>
        <c:majorTickMark val="out"/>
        <c:minorTickMark val="none"/>
        <c:tickLblPos val="nextTo"/>
        <c:spPr>
          <a:ln w="126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29894272"/>
        <c:crosses val="autoZero"/>
        <c:crossBetween val="midCat"/>
        <c:majorUnit val="10"/>
      </c:valAx>
      <c:spPr>
        <a:noFill/>
        <a:ln w="254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E7405-071B-A240-89BE-592A5FA0619D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F3ED9-8375-FD45-9F4E-0967177FF41A}">
      <dgm:prSet phldrT="[Text]"/>
      <dgm:spPr>
        <a:solidFill>
          <a:srgbClr val="0073AE"/>
        </a:solidFill>
      </dgm:spPr>
      <dgm:t>
        <a:bodyPr/>
        <a:lstStyle/>
        <a:p>
          <a:r>
            <a:rPr lang="en-US" dirty="0" smtClean="0"/>
            <a:t>Achievement</a:t>
          </a:r>
        </a:p>
        <a:p>
          <a:r>
            <a:rPr lang="en-US" dirty="0" smtClean="0"/>
            <a:t>How are All Students doing on tested subjects or measures?</a:t>
          </a:r>
          <a:endParaRPr lang="en-US" dirty="0"/>
        </a:p>
      </dgm:t>
    </dgm:pt>
    <dgm:pt modelId="{A30A89D9-A757-3A48-836E-16C4178F7152}" type="parTrans" cxnId="{0E35B453-9CCF-1D41-91E7-437A932E1735}">
      <dgm:prSet/>
      <dgm:spPr/>
      <dgm:t>
        <a:bodyPr/>
        <a:lstStyle/>
        <a:p>
          <a:endParaRPr lang="en-US"/>
        </a:p>
      </dgm:t>
    </dgm:pt>
    <dgm:pt modelId="{F0389D2D-2A4B-3F49-93EB-33CFB6950517}" type="sibTrans" cxnId="{0E35B453-9CCF-1D41-91E7-437A932E1735}">
      <dgm:prSet/>
      <dgm:spPr/>
      <dgm:t>
        <a:bodyPr/>
        <a:lstStyle/>
        <a:p>
          <a:endParaRPr lang="en-US"/>
        </a:p>
      </dgm:t>
    </dgm:pt>
    <dgm:pt modelId="{BEE906DF-436B-3A43-9E3F-1FE394204941}">
      <dgm:prSet phldrT="[Text]"/>
      <dgm:spPr>
        <a:solidFill>
          <a:srgbClr val="D4E2EE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Gap Closure</a:t>
          </a:r>
        </a:p>
        <a:p>
          <a:r>
            <a:rPr lang="en-US" dirty="0" smtClean="0">
              <a:solidFill>
                <a:srgbClr val="000000"/>
              </a:solidFill>
            </a:rPr>
            <a:t>Are achievement gaps being closed in tested subjects and measures? </a:t>
          </a:r>
          <a:endParaRPr lang="en-US" dirty="0">
            <a:solidFill>
              <a:srgbClr val="000000"/>
            </a:solidFill>
          </a:endParaRPr>
        </a:p>
      </dgm:t>
    </dgm:pt>
    <dgm:pt modelId="{42AD0D8A-07B7-CE4E-BD6C-0F825579B7C9}" type="parTrans" cxnId="{DE598D11-6215-AA4D-8531-792609749877}">
      <dgm:prSet/>
      <dgm:spPr/>
      <dgm:t>
        <a:bodyPr/>
        <a:lstStyle/>
        <a:p>
          <a:endParaRPr lang="en-US"/>
        </a:p>
      </dgm:t>
    </dgm:pt>
    <dgm:pt modelId="{D61E421F-3BB3-4D4C-B8CE-414DC1458B53}" type="sibTrans" cxnId="{DE598D11-6215-AA4D-8531-792609749877}">
      <dgm:prSet/>
      <dgm:spPr/>
      <dgm:t>
        <a:bodyPr/>
        <a:lstStyle/>
        <a:p>
          <a:endParaRPr lang="en-US"/>
        </a:p>
      </dgm:t>
    </dgm:pt>
    <dgm:pt modelId="{6CC42ACB-5B6F-524F-8577-020B83F11671}" type="pres">
      <dgm:prSet presAssocID="{33AE7405-071B-A240-89BE-592A5FA061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E43D6-5581-C149-9D8E-0246EBB6BC4C}" type="pres">
      <dgm:prSet presAssocID="{94AF3ED9-8375-FD45-9F4E-0967177FF41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F72D1-D7AD-1241-ADC4-C281296C2973}" type="pres">
      <dgm:prSet presAssocID="{BEE906DF-436B-3A43-9E3F-1FE39420494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98D11-6215-AA4D-8531-792609749877}" srcId="{33AE7405-071B-A240-89BE-592A5FA0619D}" destId="{BEE906DF-436B-3A43-9E3F-1FE394204941}" srcOrd="1" destOrd="0" parTransId="{42AD0D8A-07B7-CE4E-BD6C-0F825579B7C9}" sibTransId="{D61E421F-3BB3-4D4C-B8CE-414DC1458B53}"/>
    <dgm:cxn modelId="{823E75C6-5EE9-4F92-9B3C-FEDE1124EE65}" type="presOf" srcId="{33AE7405-071B-A240-89BE-592A5FA0619D}" destId="{6CC42ACB-5B6F-524F-8577-020B83F11671}" srcOrd="0" destOrd="0" presId="urn:microsoft.com/office/officeart/2005/8/layout/arrow5"/>
    <dgm:cxn modelId="{A366CA45-EEA7-4BD4-A30D-EE1EBBBA4162}" type="presOf" srcId="{94AF3ED9-8375-FD45-9F4E-0967177FF41A}" destId="{1EBE43D6-5581-C149-9D8E-0246EBB6BC4C}" srcOrd="0" destOrd="0" presId="urn:microsoft.com/office/officeart/2005/8/layout/arrow5"/>
    <dgm:cxn modelId="{0E35B453-9CCF-1D41-91E7-437A932E1735}" srcId="{33AE7405-071B-A240-89BE-592A5FA0619D}" destId="{94AF3ED9-8375-FD45-9F4E-0967177FF41A}" srcOrd="0" destOrd="0" parTransId="{A30A89D9-A757-3A48-836E-16C4178F7152}" sibTransId="{F0389D2D-2A4B-3F49-93EB-33CFB6950517}"/>
    <dgm:cxn modelId="{56579D5B-6C26-41B4-8917-1CEEDA337AF9}" type="presOf" srcId="{BEE906DF-436B-3A43-9E3F-1FE394204941}" destId="{9D3F72D1-D7AD-1241-ADC4-C281296C2973}" srcOrd="0" destOrd="0" presId="urn:microsoft.com/office/officeart/2005/8/layout/arrow5"/>
    <dgm:cxn modelId="{F05D98A8-3C1F-42BD-99D8-477E4850D96E}" type="presParOf" srcId="{6CC42ACB-5B6F-524F-8577-020B83F11671}" destId="{1EBE43D6-5581-C149-9D8E-0246EBB6BC4C}" srcOrd="0" destOrd="0" presId="urn:microsoft.com/office/officeart/2005/8/layout/arrow5"/>
    <dgm:cxn modelId="{BF9EE826-26FE-44E8-A7DD-D0BC51AF2055}" type="presParOf" srcId="{6CC42ACB-5B6F-524F-8577-020B83F11671}" destId="{9D3F72D1-D7AD-1241-ADC4-C281296C297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BD0E89-54CA-46F1-AD62-186BAAF4E01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4ECAF65F-A8A6-4DA9-BD91-E5C09E649F8C}">
      <dgm:prSet phldrT="[Text]"/>
      <dgm:spPr/>
      <dgm:t>
        <a:bodyPr/>
        <a:lstStyle/>
        <a:p>
          <a:r>
            <a:rPr lang="en-US" dirty="0" smtClean="0"/>
            <a:t>Place schools in one of two pools- 3-8 or 3-12</a:t>
          </a:r>
        </a:p>
        <a:p>
          <a:r>
            <a:rPr lang="en-US" dirty="0" smtClean="0"/>
            <a:t>(Slide 5)</a:t>
          </a:r>
          <a:endParaRPr lang="en-US" dirty="0"/>
        </a:p>
      </dgm:t>
    </dgm:pt>
    <dgm:pt modelId="{E0DE0B7F-E3CA-4821-8DDF-8034CBEDBFE8}" type="parTrans" cxnId="{5EE3E1E0-EB74-4550-BA28-E2D2552C845D}">
      <dgm:prSet/>
      <dgm:spPr/>
      <dgm:t>
        <a:bodyPr/>
        <a:lstStyle/>
        <a:p>
          <a:endParaRPr lang="en-US"/>
        </a:p>
      </dgm:t>
    </dgm:pt>
    <dgm:pt modelId="{E9783CAA-6BBB-4870-ACDA-C70B628A02B7}" type="sibTrans" cxnId="{5EE3E1E0-EB74-4550-BA28-E2D2552C845D}">
      <dgm:prSet/>
      <dgm:spPr/>
      <dgm:t>
        <a:bodyPr/>
        <a:lstStyle/>
        <a:p>
          <a:endParaRPr lang="en-US" dirty="0"/>
        </a:p>
      </dgm:t>
    </dgm:pt>
    <dgm:pt modelId="{D3885134-3CC4-43C0-BB23-F29E9C10C51E}">
      <dgm:prSet phldrT="[Text]"/>
      <dgm:spPr/>
      <dgm:t>
        <a:bodyPr/>
        <a:lstStyle/>
        <a:p>
          <a:r>
            <a:rPr lang="en-US" dirty="0" smtClean="0"/>
            <a:t>Apply school exclusion and exemption rules</a:t>
          </a:r>
        </a:p>
        <a:p>
          <a:r>
            <a:rPr lang="en-US" dirty="0" smtClean="0"/>
            <a:t>(Slide 7)</a:t>
          </a:r>
          <a:endParaRPr lang="en-US" dirty="0"/>
        </a:p>
      </dgm:t>
    </dgm:pt>
    <dgm:pt modelId="{1D388C14-FAB7-4D69-B0F9-49D62DE0E88E}" type="parTrans" cxnId="{F749F53D-7FD5-43BF-B334-AB921E814C8F}">
      <dgm:prSet/>
      <dgm:spPr/>
      <dgm:t>
        <a:bodyPr/>
        <a:lstStyle/>
        <a:p>
          <a:endParaRPr lang="en-US"/>
        </a:p>
      </dgm:t>
    </dgm:pt>
    <dgm:pt modelId="{1DDA3968-6248-424A-AFE5-AAFB57E21257}" type="sibTrans" cxnId="{F749F53D-7FD5-43BF-B334-AB921E814C8F}">
      <dgm:prSet/>
      <dgm:spPr/>
      <dgm:t>
        <a:bodyPr/>
        <a:lstStyle/>
        <a:p>
          <a:endParaRPr lang="en-US" dirty="0"/>
        </a:p>
      </dgm:t>
    </dgm:pt>
    <dgm:pt modelId="{3668EC93-ACBB-4FEE-A771-5D9F866096C1}">
      <dgm:prSet phldrT="[Text]"/>
      <dgm:spPr/>
      <dgm:t>
        <a:bodyPr/>
        <a:lstStyle/>
        <a:p>
          <a:r>
            <a:rPr lang="en-US" dirty="0" smtClean="0"/>
            <a:t>Sort remaining schools by 1-year composite TVAAS growth score from greatest to least</a:t>
          </a:r>
          <a:endParaRPr lang="en-US" dirty="0"/>
        </a:p>
      </dgm:t>
    </dgm:pt>
    <dgm:pt modelId="{E7612EBF-ABA1-43FB-BA55-7B93F99BB872}" type="parTrans" cxnId="{39F3BC12-705D-4D29-B218-20423E52D1B6}">
      <dgm:prSet/>
      <dgm:spPr/>
      <dgm:t>
        <a:bodyPr/>
        <a:lstStyle/>
        <a:p>
          <a:endParaRPr lang="en-US"/>
        </a:p>
      </dgm:t>
    </dgm:pt>
    <dgm:pt modelId="{E758B776-A11B-4C58-9450-05E8CC9F652D}" type="sibTrans" cxnId="{39F3BC12-705D-4D29-B218-20423E52D1B6}">
      <dgm:prSet/>
      <dgm:spPr/>
      <dgm:t>
        <a:bodyPr/>
        <a:lstStyle/>
        <a:p>
          <a:endParaRPr lang="en-US" dirty="0"/>
        </a:p>
      </dgm:t>
    </dgm:pt>
    <dgm:pt modelId="{27583DA4-7DE0-41F4-818B-6E0D1332BBAB}">
      <dgm:prSet phldrT="[Text]"/>
      <dgm:spPr/>
      <dgm:t>
        <a:bodyPr/>
        <a:lstStyle/>
        <a:p>
          <a:r>
            <a:rPr lang="en-US" dirty="0" smtClean="0"/>
            <a:t>Identify the # of schools to be identified; should make up 5% of all schools </a:t>
          </a:r>
          <a:endParaRPr lang="en-US" dirty="0"/>
        </a:p>
      </dgm:t>
    </dgm:pt>
    <dgm:pt modelId="{E32EFF44-1A86-4E72-96F0-C861EECE3FF2}" type="parTrans" cxnId="{AD895F37-2650-465E-A66E-325EB96AD226}">
      <dgm:prSet/>
      <dgm:spPr/>
      <dgm:t>
        <a:bodyPr/>
        <a:lstStyle/>
        <a:p>
          <a:endParaRPr lang="en-US"/>
        </a:p>
      </dgm:t>
    </dgm:pt>
    <dgm:pt modelId="{F0D2C6FF-DAA1-4085-BD66-B500554309DA}" type="sibTrans" cxnId="{AD895F37-2650-465E-A66E-325EB96AD226}">
      <dgm:prSet/>
      <dgm:spPr/>
      <dgm:t>
        <a:bodyPr/>
        <a:lstStyle/>
        <a:p>
          <a:endParaRPr lang="en-US" dirty="0"/>
        </a:p>
      </dgm:t>
    </dgm:pt>
    <dgm:pt modelId="{588C8BB2-46E2-4B4F-B2DD-E9E8A58077C8}">
      <dgm:prSet/>
      <dgm:spPr/>
      <dgm:t>
        <a:bodyPr/>
        <a:lstStyle/>
        <a:p>
          <a:r>
            <a:rPr lang="en-US" dirty="0" smtClean="0"/>
            <a:t>Identify the # of schools that equal the top 5% of schools with highest 1-year composite TVAAS  scores</a:t>
          </a:r>
          <a:endParaRPr lang="en-US" dirty="0"/>
        </a:p>
      </dgm:t>
    </dgm:pt>
    <dgm:pt modelId="{6B73CD57-68B1-4767-939F-31F2D51FFEAB}" type="parTrans" cxnId="{A74E35BC-A21F-448D-90C9-1EC31D3C69D6}">
      <dgm:prSet/>
      <dgm:spPr/>
      <dgm:t>
        <a:bodyPr/>
        <a:lstStyle/>
        <a:p>
          <a:endParaRPr lang="en-US"/>
        </a:p>
      </dgm:t>
    </dgm:pt>
    <dgm:pt modelId="{C2B02F9B-93CF-44A9-8069-6CA4F66D2F71}" type="sibTrans" cxnId="{A74E35BC-A21F-448D-90C9-1EC31D3C69D6}">
      <dgm:prSet/>
      <dgm:spPr/>
      <dgm:t>
        <a:bodyPr/>
        <a:lstStyle/>
        <a:p>
          <a:endParaRPr lang="en-US"/>
        </a:p>
      </dgm:t>
    </dgm:pt>
    <dgm:pt modelId="{CB2D5A6F-B682-497D-A237-6A85DBB62515}" type="pres">
      <dgm:prSet presAssocID="{8BBD0E89-54CA-46F1-AD62-186BAAF4E01A}" presName="diagram" presStyleCnt="0">
        <dgm:presLayoutVars>
          <dgm:dir/>
          <dgm:resizeHandles val="exact"/>
        </dgm:presLayoutVars>
      </dgm:prSet>
      <dgm:spPr/>
    </dgm:pt>
    <dgm:pt modelId="{4D12723F-62D0-45AB-9FD5-BBF3DBE6A6F1}" type="pres">
      <dgm:prSet presAssocID="{4ECAF65F-A8A6-4DA9-BD91-E5C09E649F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8F83-02ED-41CC-93E7-4EBE21986504}" type="pres">
      <dgm:prSet presAssocID="{E9783CAA-6BBB-4870-ACDA-C70B628A02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CAA7A88-6356-479B-A94A-EB543D88E2D4}" type="pres">
      <dgm:prSet presAssocID="{E9783CAA-6BBB-4870-ACDA-C70B628A02B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C68455D-12EF-42EB-9B73-6B24C7B38C89}" type="pres">
      <dgm:prSet presAssocID="{27583DA4-7DE0-41F4-818B-6E0D1332BBAB}" presName="node" presStyleLbl="node1" presStyleIdx="1" presStyleCnt="5" custScaleX="108823" custScaleY="109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5CF22-DD3D-4988-9329-0857253349E2}" type="pres">
      <dgm:prSet presAssocID="{F0D2C6FF-DAA1-4085-BD66-B500554309D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C311C1A-7B3D-402F-BC11-F9DB70B5ED27}" type="pres">
      <dgm:prSet presAssocID="{F0D2C6FF-DAA1-4085-BD66-B500554309D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697E465-81E8-44E1-9ACC-A888E77FD7D9}" type="pres">
      <dgm:prSet presAssocID="{D3885134-3CC4-43C0-BB23-F29E9C10C51E}" presName="node" presStyleLbl="node1" presStyleIdx="2" presStyleCnt="5" custScaleX="111902" custScaleY="98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08F71-9DAE-4C41-A3BC-B489C5BBD5A6}" type="pres">
      <dgm:prSet presAssocID="{1DDA3968-6248-424A-AFE5-AAFB57E2125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AA03524-3787-49AC-A199-F28EF4116476}" type="pres">
      <dgm:prSet presAssocID="{1DDA3968-6248-424A-AFE5-AAFB57E2125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9E49A78-3DBC-410A-B069-282650DEBB99}" type="pres">
      <dgm:prSet presAssocID="{3668EC93-ACBB-4FEE-A771-5D9F866096C1}" presName="node" presStyleLbl="node1" presStyleIdx="3" presStyleCnt="5" custScaleX="111785" custScaleY="112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983B-9C65-4725-8523-CA4DB4F39F85}" type="pres">
      <dgm:prSet presAssocID="{E758B776-A11B-4C58-9450-05E8CC9F652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D93FE01-3D3A-4DF2-8212-775403F447C0}" type="pres">
      <dgm:prSet presAssocID="{E758B776-A11B-4C58-9450-05E8CC9F652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DFF5273-AFA8-4AF4-9913-C46F7ADDFD69}" type="pres">
      <dgm:prSet presAssocID="{588C8BB2-46E2-4B4F-B2DD-E9E8A58077C8}" presName="node" presStyleLbl="node1" presStyleIdx="4" presStyleCnt="5" custScaleX="112418" custScaleY="111098" custLinFactNeighborX="-732" custLinFactNeighborY="6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060E18-ED22-4191-AB6B-D31B53CB0A4F}" type="presOf" srcId="{E758B776-A11B-4C58-9450-05E8CC9F652D}" destId="{37A3983B-9C65-4725-8523-CA4DB4F39F85}" srcOrd="0" destOrd="0" presId="urn:microsoft.com/office/officeart/2005/8/layout/process5"/>
    <dgm:cxn modelId="{A74E35BC-A21F-448D-90C9-1EC31D3C69D6}" srcId="{8BBD0E89-54CA-46F1-AD62-186BAAF4E01A}" destId="{588C8BB2-46E2-4B4F-B2DD-E9E8A58077C8}" srcOrd="4" destOrd="0" parTransId="{6B73CD57-68B1-4767-939F-31F2D51FFEAB}" sibTransId="{C2B02F9B-93CF-44A9-8069-6CA4F66D2F71}"/>
    <dgm:cxn modelId="{C63516D8-B738-43A6-A532-423F2F8405CB}" type="presOf" srcId="{3668EC93-ACBB-4FEE-A771-5D9F866096C1}" destId="{A9E49A78-3DBC-410A-B069-282650DEBB99}" srcOrd="0" destOrd="0" presId="urn:microsoft.com/office/officeart/2005/8/layout/process5"/>
    <dgm:cxn modelId="{773A318E-B072-4934-929D-286B01DCFB3E}" type="presOf" srcId="{8BBD0E89-54CA-46F1-AD62-186BAAF4E01A}" destId="{CB2D5A6F-B682-497D-A237-6A85DBB62515}" srcOrd="0" destOrd="0" presId="urn:microsoft.com/office/officeart/2005/8/layout/process5"/>
    <dgm:cxn modelId="{5EE3E1E0-EB74-4550-BA28-E2D2552C845D}" srcId="{8BBD0E89-54CA-46F1-AD62-186BAAF4E01A}" destId="{4ECAF65F-A8A6-4DA9-BD91-E5C09E649F8C}" srcOrd="0" destOrd="0" parTransId="{E0DE0B7F-E3CA-4821-8DDF-8034CBEDBFE8}" sibTransId="{E9783CAA-6BBB-4870-ACDA-C70B628A02B7}"/>
    <dgm:cxn modelId="{32517D2A-8D5D-416E-A98A-5CDB72159DA4}" type="presOf" srcId="{4ECAF65F-A8A6-4DA9-BD91-E5C09E649F8C}" destId="{4D12723F-62D0-45AB-9FD5-BBF3DBE6A6F1}" srcOrd="0" destOrd="0" presId="urn:microsoft.com/office/officeart/2005/8/layout/process5"/>
    <dgm:cxn modelId="{0305278F-1EEA-40F1-B528-CA1223096227}" type="presOf" srcId="{27583DA4-7DE0-41F4-818B-6E0D1332BBAB}" destId="{1C68455D-12EF-42EB-9B73-6B24C7B38C89}" srcOrd="0" destOrd="0" presId="urn:microsoft.com/office/officeart/2005/8/layout/process5"/>
    <dgm:cxn modelId="{AD895F37-2650-465E-A66E-325EB96AD226}" srcId="{8BBD0E89-54CA-46F1-AD62-186BAAF4E01A}" destId="{27583DA4-7DE0-41F4-818B-6E0D1332BBAB}" srcOrd="1" destOrd="0" parTransId="{E32EFF44-1A86-4E72-96F0-C861EECE3FF2}" sibTransId="{F0D2C6FF-DAA1-4085-BD66-B500554309DA}"/>
    <dgm:cxn modelId="{4ABA626C-3535-4207-BE09-E2E56A5424D0}" type="presOf" srcId="{E9783CAA-6BBB-4870-ACDA-C70B628A02B7}" destId="{062A8F83-02ED-41CC-93E7-4EBE21986504}" srcOrd="0" destOrd="0" presId="urn:microsoft.com/office/officeart/2005/8/layout/process5"/>
    <dgm:cxn modelId="{30FD786E-35A0-4310-84D7-1C4E37BC952C}" type="presOf" srcId="{F0D2C6FF-DAA1-4085-BD66-B500554309DA}" destId="{1C311C1A-7B3D-402F-BC11-F9DB70B5ED27}" srcOrd="1" destOrd="0" presId="urn:microsoft.com/office/officeart/2005/8/layout/process5"/>
    <dgm:cxn modelId="{AA02A4CA-8630-4011-B449-4DF9020EA275}" type="presOf" srcId="{D3885134-3CC4-43C0-BB23-F29E9C10C51E}" destId="{3697E465-81E8-44E1-9ACC-A888E77FD7D9}" srcOrd="0" destOrd="0" presId="urn:microsoft.com/office/officeart/2005/8/layout/process5"/>
    <dgm:cxn modelId="{39F3BC12-705D-4D29-B218-20423E52D1B6}" srcId="{8BBD0E89-54CA-46F1-AD62-186BAAF4E01A}" destId="{3668EC93-ACBB-4FEE-A771-5D9F866096C1}" srcOrd="3" destOrd="0" parTransId="{E7612EBF-ABA1-43FB-BA55-7B93F99BB872}" sibTransId="{E758B776-A11B-4C58-9450-05E8CC9F652D}"/>
    <dgm:cxn modelId="{E9A3E18F-F5B8-492B-90FB-7F136E29C835}" type="presOf" srcId="{E9783CAA-6BBB-4870-ACDA-C70B628A02B7}" destId="{4CAA7A88-6356-479B-A94A-EB543D88E2D4}" srcOrd="1" destOrd="0" presId="urn:microsoft.com/office/officeart/2005/8/layout/process5"/>
    <dgm:cxn modelId="{0AE85D39-CA39-4320-A42A-58734CEC7778}" type="presOf" srcId="{F0D2C6FF-DAA1-4085-BD66-B500554309DA}" destId="{DC75CF22-DD3D-4988-9329-0857253349E2}" srcOrd="0" destOrd="0" presId="urn:microsoft.com/office/officeart/2005/8/layout/process5"/>
    <dgm:cxn modelId="{D95C3C3A-FCBB-4ABB-AED1-4DFD834FE714}" type="presOf" srcId="{1DDA3968-6248-424A-AFE5-AAFB57E21257}" destId="{EAA03524-3787-49AC-A199-F28EF4116476}" srcOrd="1" destOrd="0" presId="urn:microsoft.com/office/officeart/2005/8/layout/process5"/>
    <dgm:cxn modelId="{A268BCAC-027A-42F4-A801-3B256572C96F}" type="presOf" srcId="{588C8BB2-46E2-4B4F-B2DD-E9E8A58077C8}" destId="{5DFF5273-AFA8-4AF4-9913-C46F7ADDFD69}" srcOrd="0" destOrd="0" presId="urn:microsoft.com/office/officeart/2005/8/layout/process5"/>
    <dgm:cxn modelId="{F749F53D-7FD5-43BF-B334-AB921E814C8F}" srcId="{8BBD0E89-54CA-46F1-AD62-186BAAF4E01A}" destId="{D3885134-3CC4-43C0-BB23-F29E9C10C51E}" srcOrd="2" destOrd="0" parTransId="{1D388C14-FAB7-4D69-B0F9-49D62DE0E88E}" sibTransId="{1DDA3968-6248-424A-AFE5-AAFB57E21257}"/>
    <dgm:cxn modelId="{8BFB3881-27DB-4EC3-A5CC-DB460E443A37}" type="presOf" srcId="{E758B776-A11B-4C58-9450-05E8CC9F652D}" destId="{FD93FE01-3D3A-4DF2-8212-775403F447C0}" srcOrd="1" destOrd="0" presId="urn:microsoft.com/office/officeart/2005/8/layout/process5"/>
    <dgm:cxn modelId="{B8C573B4-83BA-4970-9B1E-6F09CA17D975}" type="presOf" srcId="{1DDA3968-6248-424A-AFE5-AAFB57E21257}" destId="{D4508F71-9DAE-4C41-A3BC-B489C5BBD5A6}" srcOrd="0" destOrd="0" presId="urn:microsoft.com/office/officeart/2005/8/layout/process5"/>
    <dgm:cxn modelId="{81BDBACF-858B-4E23-8322-5D804714607A}" type="presParOf" srcId="{CB2D5A6F-B682-497D-A237-6A85DBB62515}" destId="{4D12723F-62D0-45AB-9FD5-BBF3DBE6A6F1}" srcOrd="0" destOrd="0" presId="urn:microsoft.com/office/officeart/2005/8/layout/process5"/>
    <dgm:cxn modelId="{9C2A56B8-2674-4B91-B34D-6D1C29D4015C}" type="presParOf" srcId="{CB2D5A6F-B682-497D-A237-6A85DBB62515}" destId="{062A8F83-02ED-41CC-93E7-4EBE21986504}" srcOrd="1" destOrd="0" presId="urn:microsoft.com/office/officeart/2005/8/layout/process5"/>
    <dgm:cxn modelId="{8C2E2FF3-CB8E-498D-9431-44CA9B9DF5C6}" type="presParOf" srcId="{062A8F83-02ED-41CC-93E7-4EBE21986504}" destId="{4CAA7A88-6356-479B-A94A-EB543D88E2D4}" srcOrd="0" destOrd="0" presId="urn:microsoft.com/office/officeart/2005/8/layout/process5"/>
    <dgm:cxn modelId="{42DB7314-76F8-40C6-84CF-6A351563106E}" type="presParOf" srcId="{CB2D5A6F-B682-497D-A237-6A85DBB62515}" destId="{1C68455D-12EF-42EB-9B73-6B24C7B38C89}" srcOrd="2" destOrd="0" presId="urn:microsoft.com/office/officeart/2005/8/layout/process5"/>
    <dgm:cxn modelId="{A495181E-DF6F-4D84-BFAE-846764449396}" type="presParOf" srcId="{CB2D5A6F-B682-497D-A237-6A85DBB62515}" destId="{DC75CF22-DD3D-4988-9329-0857253349E2}" srcOrd="3" destOrd="0" presId="urn:microsoft.com/office/officeart/2005/8/layout/process5"/>
    <dgm:cxn modelId="{AD55D4FF-898F-4FA9-9B74-01A253737194}" type="presParOf" srcId="{DC75CF22-DD3D-4988-9329-0857253349E2}" destId="{1C311C1A-7B3D-402F-BC11-F9DB70B5ED27}" srcOrd="0" destOrd="0" presId="urn:microsoft.com/office/officeart/2005/8/layout/process5"/>
    <dgm:cxn modelId="{54838575-6909-423C-B816-2A88586053A7}" type="presParOf" srcId="{CB2D5A6F-B682-497D-A237-6A85DBB62515}" destId="{3697E465-81E8-44E1-9ACC-A888E77FD7D9}" srcOrd="4" destOrd="0" presId="urn:microsoft.com/office/officeart/2005/8/layout/process5"/>
    <dgm:cxn modelId="{0DC7A993-ED37-463B-8858-A73DE9097AE7}" type="presParOf" srcId="{CB2D5A6F-B682-497D-A237-6A85DBB62515}" destId="{D4508F71-9DAE-4C41-A3BC-B489C5BBD5A6}" srcOrd="5" destOrd="0" presId="urn:microsoft.com/office/officeart/2005/8/layout/process5"/>
    <dgm:cxn modelId="{EC5312C3-8218-46C2-8D84-210FCCB6D3E4}" type="presParOf" srcId="{D4508F71-9DAE-4C41-A3BC-B489C5BBD5A6}" destId="{EAA03524-3787-49AC-A199-F28EF4116476}" srcOrd="0" destOrd="0" presId="urn:microsoft.com/office/officeart/2005/8/layout/process5"/>
    <dgm:cxn modelId="{96E83B61-43D3-41B1-995C-48AE84E349A7}" type="presParOf" srcId="{CB2D5A6F-B682-497D-A237-6A85DBB62515}" destId="{A9E49A78-3DBC-410A-B069-282650DEBB99}" srcOrd="6" destOrd="0" presId="urn:microsoft.com/office/officeart/2005/8/layout/process5"/>
    <dgm:cxn modelId="{B14DA56E-3D78-4191-AC5B-181D683A9670}" type="presParOf" srcId="{CB2D5A6F-B682-497D-A237-6A85DBB62515}" destId="{37A3983B-9C65-4725-8523-CA4DB4F39F85}" srcOrd="7" destOrd="0" presId="urn:microsoft.com/office/officeart/2005/8/layout/process5"/>
    <dgm:cxn modelId="{E27631DC-F569-4323-BB2E-5921C2E13C05}" type="presParOf" srcId="{37A3983B-9C65-4725-8523-CA4DB4F39F85}" destId="{FD93FE01-3D3A-4DF2-8212-775403F447C0}" srcOrd="0" destOrd="0" presId="urn:microsoft.com/office/officeart/2005/8/layout/process5"/>
    <dgm:cxn modelId="{8726AB97-C860-40FA-9DE3-DBA77DF39FC5}" type="presParOf" srcId="{CB2D5A6F-B682-497D-A237-6A85DBB62515}" destId="{5DFF5273-AFA8-4AF4-9913-C46F7ADDFD6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E7405-071B-A240-89BE-592A5FA0619D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F3ED9-8375-FD45-9F4E-0967177FF41A}">
      <dgm:prSet phldrT="[Text]"/>
      <dgm:spPr>
        <a:solidFill>
          <a:srgbClr val="0073AE"/>
        </a:solidFill>
      </dgm:spPr>
      <dgm:t>
        <a:bodyPr vert="vert"/>
        <a:lstStyle/>
        <a:p>
          <a:r>
            <a:rPr lang="en-US" dirty="0" smtClean="0"/>
            <a:t>Achievement</a:t>
          </a:r>
        </a:p>
        <a:p>
          <a:r>
            <a:rPr lang="en-US" dirty="0" smtClean="0"/>
            <a:t>How are </a:t>
          </a:r>
          <a:r>
            <a:rPr lang="en-US" b="1" u="sng" dirty="0" smtClean="0"/>
            <a:t>All</a:t>
          </a:r>
          <a:r>
            <a:rPr lang="en-US" dirty="0" smtClean="0"/>
            <a:t> Students doing on tested subjects or measures?</a:t>
          </a:r>
          <a:endParaRPr lang="en-US" dirty="0"/>
        </a:p>
      </dgm:t>
    </dgm:pt>
    <dgm:pt modelId="{A30A89D9-A757-3A48-836E-16C4178F7152}" type="parTrans" cxnId="{0E35B453-9CCF-1D41-91E7-437A932E1735}">
      <dgm:prSet/>
      <dgm:spPr/>
      <dgm:t>
        <a:bodyPr/>
        <a:lstStyle/>
        <a:p>
          <a:endParaRPr lang="en-US"/>
        </a:p>
      </dgm:t>
    </dgm:pt>
    <dgm:pt modelId="{F0389D2D-2A4B-3F49-93EB-33CFB6950517}" type="sibTrans" cxnId="{0E35B453-9CCF-1D41-91E7-437A932E1735}">
      <dgm:prSet/>
      <dgm:spPr/>
      <dgm:t>
        <a:bodyPr/>
        <a:lstStyle/>
        <a:p>
          <a:endParaRPr lang="en-US"/>
        </a:p>
      </dgm:t>
    </dgm:pt>
    <dgm:pt modelId="{6CC42ACB-5B6F-524F-8577-020B83F11671}" type="pres">
      <dgm:prSet presAssocID="{33AE7405-071B-A240-89BE-592A5FA0619D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E43D6-5581-C149-9D8E-0246EBB6BC4C}" type="pres">
      <dgm:prSet presAssocID="{94AF3ED9-8375-FD45-9F4E-0967177FF41A}" presName="arrow" presStyleLbl="node1" presStyleIdx="0" presStyleCnt="1" custAng="16200000" custRadScaleRad="101733" custRadScaleInc="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BDD86-0FB1-4BEC-85C0-3C5074845E29}" type="presOf" srcId="{33AE7405-071B-A240-89BE-592A5FA0619D}" destId="{6CC42ACB-5B6F-524F-8577-020B83F11671}" srcOrd="0" destOrd="0" presId="urn:microsoft.com/office/officeart/2005/8/layout/arrow5"/>
    <dgm:cxn modelId="{4875D4AB-D1E9-4BB6-BC15-10BAB113A303}" type="presOf" srcId="{94AF3ED9-8375-FD45-9F4E-0967177FF41A}" destId="{1EBE43D6-5581-C149-9D8E-0246EBB6BC4C}" srcOrd="0" destOrd="0" presId="urn:microsoft.com/office/officeart/2005/8/layout/arrow5"/>
    <dgm:cxn modelId="{0E35B453-9CCF-1D41-91E7-437A932E1735}" srcId="{33AE7405-071B-A240-89BE-592A5FA0619D}" destId="{94AF3ED9-8375-FD45-9F4E-0967177FF41A}" srcOrd="0" destOrd="0" parTransId="{A30A89D9-A757-3A48-836E-16C4178F7152}" sibTransId="{F0389D2D-2A4B-3F49-93EB-33CFB6950517}"/>
    <dgm:cxn modelId="{D05EB0CD-7E19-4EC3-879B-4DD0E9F2F509}" type="presParOf" srcId="{6CC42ACB-5B6F-524F-8577-020B83F11671}" destId="{1EBE43D6-5581-C149-9D8E-0246EBB6BC4C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E7405-071B-A240-89BE-592A5FA0619D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906DF-436B-3A43-9E3F-1FE394204941}">
      <dgm:prSet phldrT="[Text]"/>
      <dgm:spPr>
        <a:solidFill>
          <a:srgbClr val="D4E2EE"/>
        </a:solidFill>
      </dgm:spPr>
      <dgm:t>
        <a:bodyPr vert="vert270"/>
        <a:lstStyle/>
        <a:p>
          <a:r>
            <a:rPr lang="en-US" dirty="0" smtClean="0">
              <a:solidFill>
                <a:srgbClr val="000000"/>
              </a:solidFill>
            </a:rPr>
            <a:t>Gap Closure</a:t>
          </a:r>
        </a:p>
        <a:p>
          <a:r>
            <a:rPr lang="en-US" dirty="0" smtClean="0">
              <a:solidFill>
                <a:srgbClr val="000000"/>
              </a:solidFill>
            </a:rPr>
            <a:t>Are achievement gaps being closed in tested subjects and measures? </a:t>
          </a:r>
          <a:endParaRPr lang="en-US" dirty="0">
            <a:solidFill>
              <a:srgbClr val="000000"/>
            </a:solidFill>
          </a:endParaRPr>
        </a:p>
      </dgm:t>
    </dgm:pt>
    <dgm:pt modelId="{42AD0D8A-07B7-CE4E-BD6C-0F825579B7C9}" type="parTrans" cxnId="{DE598D11-6215-AA4D-8531-792609749877}">
      <dgm:prSet/>
      <dgm:spPr/>
      <dgm:t>
        <a:bodyPr/>
        <a:lstStyle/>
        <a:p>
          <a:endParaRPr lang="en-US"/>
        </a:p>
      </dgm:t>
    </dgm:pt>
    <dgm:pt modelId="{D61E421F-3BB3-4D4C-B8CE-414DC1458B53}" type="sibTrans" cxnId="{DE598D11-6215-AA4D-8531-792609749877}">
      <dgm:prSet/>
      <dgm:spPr/>
      <dgm:t>
        <a:bodyPr/>
        <a:lstStyle/>
        <a:p>
          <a:endParaRPr lang="en-US"/>
        </a:p>
      </dgm:t>
    </dgm:pt>
    <dgm:pt modelId="{6CC42ACB-5B6F-524F-8577-020B83F11671}" type="pres">
      <dgm:prSet presAssocID="{33AE7405-071B-A240-89BE-592A5FA061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3F72D1-D7AD-1241-ADC4-C281296C2973}" type="pres">
      <dgm:prSet presAssocID="{BEE906DF-436B-3A43-9E3F-1FE394204941}" presName="arrow" presStyleLbl="node1" presStyleIdx="0" presStyleCnt="1" custAng="5400000" custRadScaleRad="107665" custRadScaleInc="6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98D11-6215-AA4D-8531-792609749877}" srcId="{33AE7405-071B-A240-89BE-592A5FA0619D}" destId="{BEE906DF-436B-3A43-9E3F-1FE394204941}" srcOrd="0" destOrd="0" parTransId="{42AD0D8A-07B7-CE4E-BD6C-0F825579B7C9}" sibTransId="{D61E421F-3BB3-4D4C-B8CE-414DC1458B53}"/>
    <dgm:cxn modelId="{36136977-9F63-4195-A357-4A1CF2864943}" type="presOf" srcId="{BEE906DF-436B-3A43-9E3F-1FE394204941}" destId="{9D3F72D1-D7AD-1241-ADC4-C281296C2973}" srcOrd="0" destOrd="0" presId="urn:microsoft.com/office/officeart/2005/8/layout/arrow5"/>
    <dgm:cxn modelId="{7A2F8479-2B4D-4A48-AE8E-B975572F7764}" type="presOf" srcId="{33AE7405-071B-A240-89BE-592A5FA0619D}" destId="{6CC42ACB-5B6F-524F-8577-020B83F11671}" srcOrd="0" destOrd="0" presId="urn:microsoft.com/office/officeart/2005/8/layout/arrow5"/>
    <dgm:cxn modelId="{D8E92A2E-01A9-413A-B243-1903B41A8257}" type="presParOf" srcId="{6CC42ACB-5B6F-524F-8577-020B83F11671}" destId="{9D3F72D1-D7AD-1241-ADC4-C281296C297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AE7405-071B-A240-89BE-592A5FA0619D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F3ED9-8375-FD45-9F4E-0967177FF41A}">
      <dgm:prSet phldrT="[Text]"/>
      <dgm:spPr>
        <a:solidFill>
          <a:srgbClr val="0073AE"/>
        </a:solidFill>
      </dgm:spPr>
      <dgm:t>
        <a:bodyPr/>
        <a:lstStyle/>
        <a:p>
          <a:r>
            <a:rPr lang="en-US" b="1" dirty="0" smtClean="0"/>
            <a:t>Achievement</a:t>
          </a:r>
        </a:p>
        <a:p>
          <a:r>
            <a:rPr lang="en-US" dirty="0" smtClean="0"/>
            <a:t>How are All Students doing on tested subjects or measures?</a:t>
          </a:r>
          <a:endParaRPr lang="en-US" dirty="0"/>
        </a:p>
      </dgm:t>
    </dgm:pt>
    <dgm:pt modelId="{A30A89D9-A757-3A48-836E-16C4178F7152}" type="parTrans" cxnId="{0E35B453-9CCF-1D41-91E7-437A932E1735}">
      <dgm:prSet/>
      <dgm:spPr/>
      <dgm:t>
        <a:bodyPr/>
        <a:lstStyle/>
        <a:p>
          <a:endParaRPr lang="en-US"/>
        </a:p>
      </dgm:t>
    </dgm:pt>
    <dgm:pt modelId="{F0389D2D-2A4B-3F49-93EB-33CFB6950517}" type="sibTrans" cxnId="{0E35B453-9CCF-1D41-91E7-437A932E1735}">
      <dgm:prSet/>
      <dgm:spPr/>
      <dgm:t>
        <a:bodyPr/>
        <a:lstStyle/>
        <a:p>
          <a:endParaRPr lang="en-US"/>
        </a:p>
      </dgm:t>
    </dgm:pt>
    <dgm:pt modelId="{BEE906DF-436B-3A43-9E3F-1FE394204941}">
      <dgm:prSet phldrT="[Text]"/>
      <dgm:spPr>
        <a:solidFill>
          <a:srgbClr val="D4E2EE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Gap Closure</a:t>
          </a:r>
        </a:p>
        <a:p>
          <a:r>
            <a:rPr lang="en-US" dirty="0" smtClean="0">
              <a:solidFill>
                <a:srgbClr val="000000"/>
              </a:solidFill>
            </a:rPr>
            <a:t>Are achievement gaps being closed in tested subjects and measures? </a:t>
          </a:r>
          <a:endParaRPr lang="en-US" dirty="0">
            <a:solidFill>
              <a:srgbClr val="000000"/>
            </a:solidFill>
          </a:endParaRPr>
        </a:p>
      </dgm:t>
    </dgm:pt>
    <dgm:pt modelId="{42AD0D8A-07B7-CE4E-BD6C-0F825579B7C9}" type="parTrans" cxnId="{DE598D11-6215-AA4D-8531-792609749877}">
      <dgm:prSet/>
      <dgm:spPr/>
      <dgm:t>
        <a:bodyPr/>
        <a:lstStyle/>
        <a:p>
          <a:endParaRPr lang="en-US"/>
        </a:p>
      </dgm:t>
    </dgm:pt>
    <dgm:pt modelId="{D61E421F-3BB3-4D4C-B8CE-414DC1458B53}" type="sibTrans" cxnId="{DE598D11-6215-AA4D-8531-792609749877}">
      <dgm:prSet/>
      <dgm:spPr/>
      <dgm:t>
        <a:bodyPr/>
        <a:lstStyle/>
        <a:p>
          <a:endParaRPr lang="en-US"/>
        </a:p>
      </dgm:t>
    </dgm:pt>
    <dgm:pt modelId="{6CC42ACB-5B6F-524F-8577-020B83F11671}" type="pres">
      <dgm:prSet presAssocID="{33AE7405-071B-A240-89BE-592A5FA061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E43D6-5581-C149-9D8E-0246EBB6BC4C}" type="pres">
      <dgm:prSet presAssocID="{94AF3ED9-8375-FD45-9F4E-0967177FF41A}" presName="arrow" presStyleLbl="node1" presStyleIdx="0" presStyleCnt="2" custScaleX="133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F72D1-D7AD-1241-ADC4-C281296C2973}" type="pres">
      <dgm:prSet presAssocID="{BEE906DF-436B-3A43-9E3F-1FE394204941}" presName="arrow" presStyleLbl="node1" presStyleIdx="1" presStyleCnt="2" custScaleX="132783" custScaleY="114321" custRadScaleRad="101925" custRadScaleInc="-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98D11-6215-AA4D-8531-792609749877}" srcId="{33AE7405-071B-A240-89BE-592A5FA0619D}" destId="{BEE906DF-436B-3A43-9E3F-1FE394204941}" srcOrd="1" destOrd="0" parTransId="{42AD0D8A-07B7-CE4E-BD6C-0F825579B7C9}" sibTransId="{D61E421F-3BB3-4D4C-B8CE-414DC1458B53}"/>
    <dgm:cxn modelId="{813EA4E2-C8E1-466D-96D5-C43656752E80}" type="presOf" srcId="{94AF3ED9-8375-FD45-9F4E-0967177FF41A}" destId="{1EBE43D6-5581-C149-9D8E-0246EBB6BC4C}" srcOrd="0" destOrd="0" presId="urn:microsoft.com/office/officeart/2005/8/layout/arrow5"/>
    <dgm:cxn modelId="{CA413211-C9D7-4B44-82CF-621C27802D29}" type="presOf" srcId="{33AE7405-071B-A240-89BE-592A5FA0619D}" destId="{6CC42ACB-5B6F-524F-8577-020B83F11671}" srcOrd="0" destOrd="0" presId="urn:microsoft.com/office/officeart/2005/8/layout/arrow5"/>
    <dgm:cxn modelId="{0E35B453-9CCF-1D41-91E7-437A932E1735}" srcId="{33AE7405-071B-A240-89BE-592A5FA0619D}" destId="{94AF3ED9-8375-FD45-9F4E-0967177FF41A}" srcOrd="0" destOrd="0" parTransId="{A30A89D9-A757-3A48-836E-16C4178F7152}" sibTransId="{F0389D2D-2A4B-3F49-93EB-33CFB6950517}"/>
    <dgm:cxn modelId="{80E7DE9F-3B1A-49EF-B21B-905DC5F6133F}" type="presOf" srcId="{BEE906DF-436B-3A43-9E3F-1FE394204941}" destId="{9D3F72D1-D7AD-1241-ADC4-C281296C2973}" srcOrd="0" destOrd="0" presId="urn:microsoft.com/office/officeart/2005/8/layout/arrow5"/>
    <dgm:cxn modelId="{58046CF8-B29C-478D-AF4B-2092442F8BEC}" type="presParOf" srcId="{6CC42ACB-5B6F-524F-8577-020B83F11671}" destId="{1EBE43D6-5581-C149-9D8E-0246EBB6BC4C}" srcOrd="0" destOrd="0" presId="urn:microsoft.com/office/officeart/2005/8/layout/arrow5"/>
    <dgm:cxn modelId="{9A57495D-551B-4827-B23B-F6B1FDAE5016}" type="presParOf" srcId="{6CC42ACB-5B6F-524F-8577-020B83F11671}" destId="{9D3F72D1-D7AD-1241-ADC4-C281296C297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BD0E89-54CA-46F1-AD62-186BAAF4E01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4ECAF65F-A8A6-4DA9-BD91-E5C09E649F8C}">
      <dgm:prSet phldrT="[Text]"/>
      <dgm:spPr/>
      <dgm:t>
        <a:bodyPr/>
        <a:lstStyle/>
        <a:p>
          <a:r>
            <a:rPr lang="en-US" dirty="0" smtClean="0"/>
            <a:t>Place schools in one of two pools: </a:t>
          </a:r>
        </a:p>
        <a:p>
          <a:r>
            <a:rPr lang="en-US" dirty="0" smtClean="0"/>
            <a:t>3-8 or 3-12</a:t>
          </a:r>
        </a:p>
        <a:p>
          <a:r>
            <a:rPr lang="en-US" dirty="0" smtClean="0"/>
            <a:t>(Slide 5)</a:t>
          </a:r>
          <a:endParaRPr lang="en-US" dirty="0"/>
        </a:p>
      </dgm:t>
    </dgm:pt>
    <dgm:pt modelId="{E0DE0B7F-E3CA-4821-8DDF-8034CBEDBFE8}" type="parTrans" cxnId="{5EE3E1E0-EB74-4550-BA28-E2D2552C845D}">
      <dgm:prSet/>
      <dgm:spPr/>
      <dgm:t>
        <a:bodyPr/>
        <a:lstStyle/>
        <a:p>
          <a:endParaRPr lang="en-US"/>
        </a:p>
      </dgm:t>
    </dgm:pt>
    <dgm:pt modelId="{E9783CAA-6BBB-4870-ACDA-C70B628A02B7}" type="sibTrans" cxnId="{5EE3E1E0-EB74-4550-BA28-E2D2552C845D}">
      <dgm:prSet/>
      <dgm:spPr/>
      <dgm:t>
        <a:bodyPr/>
        <a:lstStyle/>
        <a:p>
          <a:endParaRPr lang="en-US"/>
        </a:p>
      </dgm:t>
    </dgm:pt>
    <dgm:pt modelId="{D3885134-3CC4-43C0-BB23-F29E9C10C51E}">
      <dgm:prSet phldrT="[Text]"/>
      <dgm:spPr/>
      <dgm:t>
        <a:bodyPr/>
        <a:lstStyle/>
        <a:p>
          <a:r>
            <a:rPr lang="en-US" dirty="0" smtClean="0"/>
            <a:t>Calculate Success Rate for All Students group</a:t>
          </a:r>
        </a:p>
        <a:p>
          <a:r>
            <a:rPr lang="en-US" dirty="0" smtClean="0"/>
            <a:t>(Slide 8)</a:t>
          </a:r>
          <a:endParaRPr lang="en-US" dirty="0"/>
        </a:p>
      </dgm:t>
    </dgm:pt>
    <dgm:pt modelId="{1D388C14-FAB7-4D69-B0F9-49D62DE0E88E}" type="parTrans" cxnId="{F749F53D-7FD5-43BF-B334-AB921E814C8F}">
      <dgm:prSet/>
      <dgm:spPr/>
      <dgm:t>
        <a:bodyPr/>
        <a:lstStyle/>
        <a:p>
          <a:endParaRPr lang="en-US"/>
        </a:p>
      </dgm:t>
    </dgm:pt>
    <dgm:pt modelId="{1DDA3968-6248-424A-AFE5-AAFB57E21257}" type="sibTrans" cxnId="{F749F53D-7FD5-43BF-B334-AB921E814C8F}">
      <dgm:prSet/>
      <dgm:spPr/>
      <dgm:t>
        <a:bodyPr/>
        <a:lstStyle/>
        <a:p>
          <a:endParaRPr lang="en-US"/>
        </a:p>
      </dgm:t>
    </dgm:pt>
    <dgm:pt modelId="{3668EC93-ACBB-4FEE-A771-5D9F866096C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For each pool, order Success Rates from greatest to smallest</a:t>
          </a:r>
          <a:endParaRPr lang="en-US" dirty="0"/>
        </a:p>
      </dgm:t>
    </dgm:pt>
    <dgm:pt modelId="{E7612EBF-ABA1-43FB-BA55-7B93F99BB872}" type="parTrans" cxnId="{39F3BC12-705D-4D29-B218-20423E52D1B6}">
      <dgm:prSet/>
      <dgm:spPr/>
      <dgm:t>
        <a:bodyPr/>
        <a:lstStyle/>
        <a:p>
          <a:endParaRPr lang="en-US"/>
        </a:p>
      </dgm:t>
    </dgm:pt>
    <dgm:pt modelId="{E758B776-A11B-4C58-9450-05E8CC9F652D}" type="sibTrans" cxnId="{39F3BC12-705D-4D29-B218-20423E52D1B6}">
      <dgm:prSet/>
      <dgm:spPr/>
      <dgm:t>
        <a:bodyPr/>
        <a:lstStyle/>
        <a:p>
          <a:endParaRPr lang="en-US"/>
        </a:p>
      </dgm:t>
    </dgm:pt>
    <dgm:pt modelId="{27583DA4-7DE0-41F4-818B-6E0D1332BBAB}">
      <dgm:prSet phldrT="[Text]"/>
      <dgm:spPr/>
      <dgm:t>
        <a:bodyPr/>
        <a:lstStyle/>
        <a:p>
          <a:r>
            <a:rPr lang="en-US" dirty="0" smtClean="0"/>
            <a:t>Apply school exclusion rules</a:t>
          </a:r>
        </a:p>
        <a:p>
          <a:r>
            <a:rPr lang="en-US" dirty="0" smtClean="0"/>
            <a:t>(Slide 7)</a:t>
          </a:r>
          <a:endParaRPr lang="en-US" dirty="0"/>
        </a:p>
      </dgm:t>
    </dgm:pt>
    <dgm:pt modelId="{E32EFF44-1A86-4E72-96F0-C861EECE3FF2}" type="parTrans" cxnId="{AD895F37-2650-465E-A66E-325EB96AD226}">
      <dgm:prSet/>
      <dgm:spPr/>
      <dgm:t>
        <a:bodyPr/>
        <a:lstStyle/>
        <a:p>
          <a:endParaRPr lang="en-US"/>
        </a:p>
      </dgm:t>
    </dgm:pt>
    <dgm:pt modelId="{F0D2C6FF-DAA1-4085-BD66-B500554309DA}" type="sibTrans" cxnId="{AD895F37-2650-465E-A66E-325EB96AD226}">
      <dgm:prSet/>
      <dgm:spPr/>
      <dgm:t>
        <a:bodyPr/>
        <a:lstStyle/>
        <a:p>
          <a:endParaRPr lang="en-US"/>
        </a:p>
      </dgm:t>
    </dgm:pt>
    <dgm:pt modelId="{80807BB1-3485-48F8-BBD8-662C8989EAB9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Identify lowest success rates  that allow the selection of 5% of all schools in state</a:t>
          </a:r>
          <a:endParaRPr lang="en-US" dirty="0"/>
        </a:p>
      </dgm:t>
    </dgm:pt>
    <dgm:pt modelId="{9C53097E-CAB1-4839-84C8-210022663A07}" type="parTrans" cxnId="{57BF156D-2C55-4200-828C-3C2510944151}">
      <dgm:prSet/>
      <dgm:spPr/>
      <dgm:t>
        <a:bodyPr/>
        <a:lstStyle/>
        <a:p>
          <a:endParaRPr lang="en-US"/>
        </a:p>
      </dgm:t>
    </dgm:pt>
    <dgm:pt modelId="{3DC21D83-FB40-4A68-A3D6-D54394514F79}" type="sibTrans" cxnId="{57BF156D-2C55-4200-828C-3C2510944151}">
      <dgm:prSet/>
      <dgm:spPr/>
      <dgm:t>
        <a:bodyPr/>
        <a:lstStyle/>
        <a:p>
          <a:endParaRPr lang="en-US"/>
        </a:p>
      </dgm:t>
    </dgm:pt>
    <dgm:pt modelId="{1D469B00-4363-4BC2-89E1-517213F53F87}" type="pres">
      <dgm:prSet presAssocID="{8BBD0E89-54CA-46F1-AD62-186BAAF4E01A}" presName="diagram" presStyleCnt="0">
        <dgm:presLayoutVars>
          <dgm:dir/>
          <dgm:resizeHandles val="exact"/>
        </dgm:presLayoutVars>
      </dgm:prSet>
      <dgm:spPr/>
    </dgm:pt>
    <dgm:pt modelId="{F75B5E3F-A59F-4F9C-B520-C85B9E476B37}" type="pres">
      <dgm:prSet presAssocID="{4ECAF65F-A8A6-4DA9-BD91-E5C09E649F8C}" presName="node" presStyleLbl="node1" presStyleIdx="0" presStyleCnt="5" custScaleX="157101" custScaleY="126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C6631-F2DE-433F-9592-05FC9A83FDB4}" type="pres">
      <dgm:prSet presAssocID="{E9783CAA-6BBB-4870-ACDA-C70B628A02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E7C76AC-4F77-4B33-9195-876E219D8943}" type="pres">
      <dgm:prSet presAssocID="{E9783CAA-6BBB-4870-ACDA-C70B628A02B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C6F72A8-2D03-4276-AA0D-ECE99F485418}" type="pres">
      <dgm:prSet presAssocID="{27583DA4-7DE0-41F4-818B-6E0D1332BBAB}" presName="node" presStyleLbl="node1" presStyleIdx="1" presStyleCnt="5" custScaleX="143731" custScaleY="126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F69A7-9EAD-4576-A769-A8721C835DFC}" type="pres">
      <dgm:prSet presAssocID="{F0D2C6FF-DAA1-4085-BD66-B500554309D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D1BB977-1934-4F4D-BF83-CE9FB9A0614C}" type="pres">
      <dgm:prSet presAssocID="{F0D2C6FF-DAA1-4085-BD66-B500554309D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2088D21-2BAB-40BD-BD66-54D4071FF31D}" type="pres">
      <dgm:prSet presAssocID="{D3885134-3CC4-43C0-BB23-F29E9C10C51E}" presName="node" presStyleLbl="node1" presStyleIdx="2" presStyleCnt="5" custScaleX="145827" custScaleY="126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45A89-BAC2-43F8-A249-F6AE4BD373CE}" type="pres">
      <dgm:prSet presAssocID="{1DDA3968-6248-424A-AFE5-AAFB57E2125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ED08D62-22DA-4914-B25D-B36D60AE5328}" type="pres">
      <dgm:prSet presAssocID="{1DDA3968-6248-424A-AFE5-AAFB57E2125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1026276-0592-435D-A1A3-614F2DE42553}" type="pres">
      <dgm:prSet presAssocID="{3668EC93-ACBB-4FEE-A771-5D9F866096C1}" presName="node" presStyleLbl="node1" presStyleIdx="3" presStyleCnt="5" custScaleX="153907" custScaleY="134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B3E10-D6CE-418B-B691-70DE2E48EA84}" type="pres">
      <dgm:prSet presAssocID="{E758B776-A11B-4C58-9450-05E8CC9F652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C4E6BFF-4F58-4CF0-A070-5ADA55D42434}" type="pres">
      <dgm:prSet presAssocID="{E758B776-A11B-4C58-9450-05E8CC9F652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6EFAC07-998F-4D35-A5E3-C42033E4DF4A}" type="pres">
      <dgm:prSet presAssocID="{80807BB1-3485-48F8-BBD8-662C8989EAB9}" presName="node" presStyleLbl="node1" presStyleIdx="4" presStyleCnt="5" custScaleX="147960" custScaleY="114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F156D-2C55-4200-828C-3C2510944151}" srcId="{8BBD0E89-54CA-46F1-AD62-186BAAF4E01A}" destId="{80807BB1-3485-48F8-BBD8-662C8989EAB9}" srcOrd="4" destOrd="0" parTransId="{9C53097E-CAB1-4839-84C8-210022663A07}" sibTransId="{3DC21D83-FB40-4A68-A3D6-D54394514F79}"/>
    <dgm:cxn modelId="{EFA67D5B-3DA9-4160-A26F-116D4FA73225}" type="presOf" srcId="{E758B776-A11B-4C58-9450-05E8CC9F652D}" destId="{294B3E10-D6CE-418B-B691-70DE2E48EA84}" srcOrd="0" destOrd="0" presId="urn:microsoft.com/office/officeart/2005/8/layout/process5"/>
    <dgm:cxn modelId="{26CA439F-3059-48B4-8533-EAFE726784C3}" type="presOf" srcId="{E9783CAA-6BBB-4870-ACDA-C70B628A02B7}" destId="{E7DC6631-F2DE-433F-9592-05FC9A83FDB4}" srcOrd="0" destOrd="0" presId="urn:microsoft.com/office/officeart/2005/8/layout/process5"/>
    <dgm:cxn modelId="{5EE3E1E0-EB74-4550-BA28-E2D2552C845D}" srcId="{8BBD0E89-54CA-46F1-AD62-186BAAF4E01A}" destId="{4ECAF65F-A8A6-4DA9-BD91-E5C09E649F8C}" srcOrd="0" destOrd="0" parTransId="{E0DE0B7F-E3CA-4821-8DDF-8034CBEDBFE8}" sibTransId="{E9783CAA-6BBB-4870-ACDA-C70B628A02B7}"/>
    <dgm:cxn modelId="{8EAF73FC-4DE1-4CDB-BFD6-A6D5D0D2EAC0}" type="presOf" srcId="{1DDA3968-6248-424A-AFE5-AAFB57E21257}" destId="{AD645A89-BAC2-43F8-A249-F6AE4BD373CE}" srcOrd="0" destOrd="0" presId="urn:microsoft.com/office/officeart/2005/8/layout/process5"/>
    <dgm:cxn modelId="{EEF31685-F2D8-45BB-8E50-08D39AAB124C}" type="presOf" srcId="{F0D2C6FF-DAA1-4085-BD66-B500554309DA}" destId="{8D1BB977-1934-4F4D-BF83-CE9FB9A0614C}" srcOrd="1" destOrd="0" presId="urn:microsoft.com/office/officeart/2005/8/layout/process5"/>
    <dgm:cxn modelId="{1B656DDB-FA0D-4584-AE2A-0BADE66BEFDF}" type="presOf" srcId="{1DDA3968-6248-424A-AFE5-AAFB57E21257}" destId="{EED08D62-22DA-4914-B25D-B36D60AE5328}" srcOrd="1" destOrd="0" presId="urn:microsoft.com/office/officeart/2005/8/layout/process5"/>
    <dgm:cxn modelId="{AD895F37-2650-465E-A66E-325EB96AD226}" srcId="{8BBD0E89-54CA-46F1-AD62-186BAAF4E01A}" destId="{27583DA4-7DE0-41F4-818B-6E0D1332BBAB}" srcOrd="1" destOrd="0" parTransId="{E32EFF44-1A86-4E72-96F0-C861EECE3FF2}" sibTransId="{F0D2C6FF-DAA1-4085-BD66-B500554309DA}"/>
    <dgm:cxn modelId="{AE4A0EC7-2D58-43C9-AEB0-E2EE864E7550}" type="presOf" srcId="{80807BB1-3485-48F8-BBD8-662C8989EAB9}" destId="{86EFAC07-998F-4D35-A5E3-C42033E4DF4A}" srcOrd="0" destOrd="0" presId="urn:microsoft.com/office/officeart/2005/8/layout/process5"/>
    <dgm:cxn modelId="{903E2F4D-D05D-4F0C-89E4-E85C892EAC4F}" type="presOf" srcId="{E9783CAA-6BBB-4870-ACDA-C70B628A02B7}" destId="{3E7C76AC-4F77-4B33-9195-876E219D8943}" srcOrd="1" destOrd="0" presId="urn:microsoft.com/office/officeart/2005/8/layout/process5"/>
    <dgm:cxn modelId="{39F3BC12-705D-4D29-B218-20423E52D1B6}" srcId="{8BBD0E89-54CA-46F1-AD62-186BAAF4E01A}" destId="{3668EC93-ACBB-4FEE-A771-5D9F866096C1}" srcOrd="3" destOrd="0" parTransId="{E7612EBF-ABA1-43FB-BA55-7B93F99BB872}" sibTransId="{E758B776-A11B-4C58-9450-05E8CC9F652D}"/>
    <dgm:cxn modelId="{FF723F96-E594-4495-8D04-A1C4AE0F707A}" type="presOf" srcId="{F0D2C6FF-DAA1-4085-BD66-B500554309DA}" destId="{5CDF69A7-9EAD-4576-A769-A8721C835DFC}" srcOrd="0" destOrd="0" presId="urn:microsoft.com/office/officeart/2005/8/layout/process5"/>
    <dgm:cxn modelId="{AD9CFF38-EE25-4687-96A7-F1754ED43A96}" type="presOf" srcId="{8BBD0E89-54CA-46F1-AD62-186BAAF4E01A}" destId="{1D469B00-4363-4BC2-89E1-517213F53F87}" srcOrd="0" destOrd="0" presId="urn:microsoft.com/office/officeart/2005/8/layout/process5"/>
    <dgm:cxn modelId="{59F79FCE-A03C-44FC-80CC-445343F19555}" type="presOf" srcId="{27583DA4-7DE0-41F4-818B-6E0D1332BBAB}" destId="{0C6F72A8-2D03-4276-AA0D-ECE99F485418}" srcOrd="0" destOrd="0" presId="urn:microsoft.com/office/officeart/2005/8/layout/process5"/>
    <dgm:cxn modelId="{F749F53D-7FD5-43BF-B334-AB921E814C8F}" srcId="{8BBD0E89-54CA-46F1-AD62-186BAAF4E01A}" destId="{D3885134-3CC4-43C0-BB23-F29E9C10C51E}" srcOrd="2" destOrd="0" parTransId="{1D388C14-FAB7-4D69-B0F9-49D62DE0E88E}" sibTransId="{1DDA3968-6248-424A-AFE5-AAFB57E21257}"/>
    <dgm:cxn modelId="{AF597168-5D6E-437A-8BED-D6F4D06E8BFB}" type="presOf" srcId="{E758B776-A11B-4C58-9450-05E8CC9F652D}" destId="{3C4E6BFF-4F58-4CF0-A070-5ADA55D42434}" srcOrd="1" destOrd="0" presId="urn:microsoft.com/office/officeart/2005/8/layout/process5"/>
    <dgm:cxn modelId="{9119AA13-9572-4132-A7CE-594716BC12D0}" type="presOf" srcId="{4ECAF65F-A8A6-4DA9-BD91-E5C09E649F8C}" destId="{F75B5E3F-A59F-4F9C-B520-C85B9E476B37}" srcOrd="0" destOrd="0" presId="urn:microsoft.com/office/officeart/2005/8/layout/process5"/>
    <dgm:cxn modelId="{75D1C8F0-3EAD-4963-9E60-C91BD10E59F0}" type="presOf" srcId="{D3885134-3CC4-43C0-BB23-F29E9C10C51E}" destId="{92088D21-2BAB-40BD-BD66-54D4071FF31D}" srcOrd="0" destOrd="0" presId="urn:microsoft.com/office/officeart/2005/8/layout/process5"/>
    <dgm:cxn modelId="{31064FDF-78A9-439B-86A4-A39C4F30025F}" type="presOf" srcId="{3668EC93-ACBB-4FEE-A771-5D9F866096C1}" destId="{51026276-0592-435D-A1A3-614F2DE42553}" srcOrd="0" destOrd="0" presId="urn:microsoft.com/office/officeart/2005/8/layout/process5"/>
    <dgm:cxn modelId="{E4141CD6-BE3A-4371-962A-E582C12C0D83}" type="presParOf" srcId="{1D469B00-4363-4BC2-89E1-517213F53F87}" destId="{F75B5E3F-A59F-4F9C-B520-C85B9E476B37}" srcOrd="0" destOrd="0" presId="urn:microsoft.com/office/officeart/2005/8/layout/process5"/>
    <dgm:cxn modelId="{9917E046-4472-4369-9974-B1902443F20A}" type="presParOf" srcId="{1D469B00-4363-4BC2-89E1-517213F53F87}" destId="{E7DC6631-F2DE-433F-9592-05FC9A83FDB4}" srcOrd="1" destOrd="0" presId="urn:microsoft.com/office/officeart/2005/8/layout/process5"/>
    <dgm:cxn modelId="{E3E56375-A04D-4B8F-BDEB-9820E0AA18E6}" type="presParOf" srcId="{E7DC6631-F2DE-433F-9592-05FC9A83FDB4}" destId="{3E7C76AC-4F77-4B33-9195-876E219D8943}" srcOrd="0" destOrd="0" presId="urn:microsoft.com/office/officeart/2005/8/layout/process5"/>
    <dgm:cxn modelId="{45FF8829-6590-454B-9D71-CC84DF478949}" type="presParOf" srcId="{1D469B00-4363-4BC2-89E1-517213F53F87}" destId="{0C6F72A8-2D03-4276-AA0D-ECE99F485418}" srcOrd="2" destOrd="0" presId="urn:microsoft.com/office/officeart/2005/8/layout/process5"/>
    <dgm:cxn modelId="{DDC6494A-00A1-47BC-BD99-EEE45E02FCCC}" type="presParOf" srcId="{1D469B00-4363-4BC2-89E1-517213F53F87}" destId="{5CDF69A7-9EAD-4576-A769-A8721C835DFC}" srcOrd="3" destOrd="0" presId="urn:microsoft.com/office/officeart/2005/8/layout/process5"/>
    <dgm:cxn modelId="{647C96B1-80A2-4BC6-A0CD-D8E4039CBE6A}" type="presParOf" srcId="{5CDF69A7-9EAD-4576-A769-A8721C835DFC}" destId="{8D1BB977-1934-4F4D-BF83-CE9FB9A0614C}" srcOrd="0" destOrd="0" presId="urn:microsoft.com/office/officeart/2005/8/layout/process5"/>
    <dgm:cxn modelId="{0E62C277-C85C-4A66-9CF5-A606891F8753}" type="presParOf" srcId="{1D469B00-4363-4BC2-89E1-517213F53F87}" destId="{92088D21-2BAB-40BD-BD66-54D4071FF31D}" srcOrd="4" destOrd="0" presId="urn:microsoft.com/office/officeart/2005/8/layout/process5"/>
    <dgm:cxn modelId="{6B04AE9E-AB41-4AD1-8106-5AA2414CFF7D}" type="presParOf" srcId="{1D469B00-4363-4BC2-89E1-517213F53F87}" destId="{AD645A89-BAC2-43F8-A249-F6AE4BD373CE}" srcOrd="5" destOrd="0" presId="urn:microsoft.com/office/officeart/2005/8/layout/process5"/>
    <dgm:cxn modelId="{E057D316-7A61-4DE8-8142-AA02495971C5}" type="presParOf" srcId="{AD645A89-BAC2-43F8-A249-F6AE4BD373CE}" destId="{EED08D62-22DA-4914-B25D-B36D60AE5328}" srcOrd="0" destOrd="0" presId="urn:microsoft.com/office/officeart/2005/8/layout/process5"/>
    <dgm:cxn modelId="{34D16EEB-6422-4788-B598-33E51F129B76}" type="presParOf" srcId="{1D469B00-4363-4BC2-89E1-517213F53F87}" destId="{51026276-0592-435D-A1A3-614F2DE42553}" srcOrd="6" destOrd="0" presId="urn:microsoft.com/office/officeart/2005/8/layout/process5"/>
    <dgm:cxn modelId="{B47A3D6A-E365-46EB-8A6B-2C2B75E1F1B8}" type="presParOf" srcId="{1D469B00-4363-4BC2-89E1-517213F53F87}" destId="{294B3E10-D6CE-418B-B691-70DE2E48EA84}" srcOrd="7" destOrd="0" presId="urn:microsoft.com/office/officeart/2005/8/layout/process5"/>
    <dgm:cxn modelId="{7E76A394-7749-4B84-8295-924AC5EBABD3}" type="presParOf" srcId="{294B3E10-D6CE-418B-B691-70DE2E48EA84}" destId="{3C4E6BFF-4F58-4CF0-A070-5ADA55D42434}" srcOrd="0" destOrd="0" presId="urn:microsoft.com/office/officeart/2005/8/layout/process5"/>
    <dgm:cxn modelId="{5FEC42B9-EBD3-4E3A-83FA-D83B6DDED729}" type="presParOf" srcId="{1D469B00-4363-4BC2-89E1-517213F53F87}" destId="{86EFAC07-998F-4D35-A5E3-C42033E4DF4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221AB4-D736-40E7-A1A6-4472CA3CF3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46931F-AE76-4FEE-8527-0EF43C416C78}">
      <dgm:prSet/>
      <dgm:spPr/>
      <dgm:t>
        <a:bodyPr/>
        <a:lstStyle/>
        <a:p>
          <a:pPr rtl="0"/>
          <a:r>
            <a:rPr lang="en-US" b="1" dirty="0" smtClean="0"/>
            <a:t>10% of Schools</a:t>
          </a:r>
          <a:endParaRPr lang="en-US" b="1" dirty="0"/>
        </a:p>
      </dgm:t>
    </dgm:pt>
    <dgm:pt modelId="{94E3A041-85F4-459E-919A-CA187820AA94}" type="parTrans" cxnId="{2B6FE63E-51F6-4654-AAF1-00078F37DFF6}">
      <dgm:prSet/>
      <dgm:spPr/>
      <dgm:t>
        <a:bodyPr/>
        <a:lstStyle/>
        <a:p>
          <a:endParaRPr lang="en-US"/>
        </a:p>
      </dgm:t>
    </dgm:pt>
    <dgm:pt modelId="{1689C0CE-1C3F-4C31-97A3-76EE1D9C51B4}" type="sibTrans" cxnId="{2B6FE63E-51F6-4654-AAF1-00078F37DFF6}">
      <dgm:prSet/>
      <dgm:spPr/>
      <dgm:t>
        <a:bodyPr/>
        <a:lstStyle/>
        <a:p>
          <a:endParaRPr lang="en-US"/>
        </a:p>
      </dgm:t>
    </dgm:pt>
    <dgm:pt modelId="{F435FE64-BAF1-45E4-ADA5-E9DC730FBD48}">
      <dgm:prSet/>
      <dgm:spPr/>
      <dgm:t>
        <a:bodyPr/>
        <a:lstStyle/>
        <a:p>
          <a:pPr rtl="0"/>
          <a:r>
            <a:rPr lang="en-US" b="1" dirty="0" smtClean="0"/>
            <a:t>Pathway 1: High schools with up-to three year grad rate &lt;60% </a:t>
          </a:r>
          <a:endParaRPr lang="en-US" b="1" dirty="0"/>
        </a:p>
      </dgm:t>
    </dgm:pt>
    <dgm:pt modelId="{82F3D79F-2E45-4717-853A-8F48DA23A4A2}" type="parTrans" cxnId="{21FDB8F0-C35C-4E9F-897A-07C573FED378}">
      <dgm:prSet/>
      <dgm:spPr/>
      <dgm:t>
        <a:bodyPr/>
        <a:lstStyle/>
        <a:p>
          <a:endParaRPr lang="en-US"/>
        </a:p>
      </dgm:t>
    </dgm:pt>
    <dgm:pt modelId="{A1C898C6-486B-44A3-9305-6B066BF6257E}" type="sibTrans" cxnId="{21FDB8F0-C35C-4E9F-897A-07C573FED378}">
      <dgm:prSet/>
      <dgm:spPr/>
      <dgm:t>
        <a:bodyPr/>
        <a:lstStyle/>
        <a:p>
          <a:endParaRPr lang="en-US"/>
        </a:p>
      </dgm:t>
    </dgm:pt>
    <dgm:pt modelId="{DF87D4F6-F0DA-4160-8535-33EEA6DBF83E}">
      <dgm:prSet/>
      <dgm:spPr/>
      <dgm:t>
        <a:bodyPr/>
        <a:lstStyle/>
        <a:p>
          <a:pPr rtl="0"/>
          <a:r>
            <a:rPr lang="en-US" b="1" dirty="0" smtClean="0"/>
            <a:t>Pathway 3: Schools with largest within-school gaps between comparison groups</a:t>
          </a:r>
          <a:endParaRPr lang="en-US" b="1" dirty="0"/>
        </a:p>
      </dgm:t>
    </dgm:pt>
    <dgm:pt modelId="{18120C22-0E0D-42FB-ACC8-96BAC9FE1247}" type="parTrans" cxnId="{E44DCED8-0425-4F7E-A8E6-25C9610C015E}">
      <dgm:prSet/>
      <dgm:spPr/>
      <dgm:t>
        <a:bodyPr/>
        <a:lstStyle/>
        <a:p>
          <a:endParaRPr lang="en-US"/>
        </a:p>
      </dgm:t>
    </dgm:pt>
    <dgm:pt modelId="{F1624436-7CFC-4D03-9128-DFA651F2C2B3}" type="sibTrans" cxnId="{E44DCED8-0425-4F7E-A8E6-25C9610C015E}">
      <dgm:prSet/>
      <dgm:spPr/>
      <dgm:t>
        <a:bodyPr/>
        <a:lstStyle/>
        <a:p>
          <a:endParaRPr lang="en-US"/>
        </a:p>
      </dgm:t>
    </dgm:pt>
    <dgm:pt modelId="{E88A9EF5-C581-4464-B26B-2B1EBA758678}">
      <dgm:prSet/>
      <dgm:spPr/>
      <dgm:t>
        <a:bodyPr/>
        <a:lstStyle/>
        <a:p>
          <a:r>
            <a:rPr lang="en-US" b="1" dirty="0" smtClean="0"/>
            <a:t>Pathway 2: Any subgroup with Success Rate below 10%</a:t>
          </a:r>
          <a:endParaRPr lang="en-US" b="1" dirty="0"/>
        </a:p>
      </dgm:t>
    </dgm:pt>
    <dgm:pt modelId="{37C91B73-BD16-4330-9BE9-C38DEB2C40DA}" type="parTrans" cxnId="{0993993D-82CB-49FC-8360-20A09A9F95B4}">
      <dgm:prSet/>
      <dgm:spPr/>
      <dgm:t>
        <a:bodyPr/>
        <a:lstStyle/>
        <a:p>
          <a:endParaRPr lang="en-US"/>
        </a:p>
      </dgm:t>
    </dgm:pt>
    <dgm:pt modelId="{A5871F65-651D-4DD6-94A4-57949F67870C}" type="sibTrans" cxnId="{0993993D-82CB-49FC-8360-20A09A9F95B4}">
      <dgm:prSet/>
      <dgm:spPr/>
      <dgm:t>
        <a:bodyPr/>
        <a:lstStyle/>
        <a:p>
          <a:endParaRPr lang="en-US"/>
        </a:p>
      </dgm:t>
    </dgm:pt>
    <dgm:pt modelId="{478C7F38-A0AD-40B2-B209-57A0485C2EDE}" type="pres">
      <dgm:prSet presAssocID="{44221AB4-D736-40E7-A1A6-4472CA3CF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99FF3D-66D0-4886-8495-66677A6BCCAD}" type="pres">
      <dgm:prSet presAssocID="{A546931F-AE76-4FEE-8527-0EF43C416C78}" presName="hierRoot1" presStyleCnt="0">
        <dgm:presLayoutVars>
          <dgm:hierBranch val="init"/>
        </dgm:presLayoutVars>
      </dgm:prSet>
      <dgm:spPr/>
    </dgm:pt>
    <dgm:pt modelId="{7BBD30CD-10FE-48A9-85F1-CB6C3D829F5F}" type="pres">
      <dgm:prSet presAssocID="{A546931F-AE76-4FEE-8527-0EF43C416C78}" presName="rootComposite1" presStyleCnt="0"/>
      <dgm:spPr/>
    </dgm:pt>
    <dgm:pt modelId="{03F0C351-2AA8-4401-A246-5D747D54729E}" type="pres">
      <dgm:prSet presAssocID="{A546931F-AE76-4FEE-8527-0EF43C416C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EE7AB7-B380-48F8-B166-6A5D3901DF73}" type="pres">
      <dgm:prSet presAssocID="{A546931F-AE76-4FEE-8527-0EF43C416C7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B929499-669D-4BDF-A03C-D765E0FAFA61}" type="pres">
      <dgm:prSet presAssocID="{A546931F-AE76-4FEE-8527-0EF43C416C78}" presName="hierChild2" presStyleCnt="0"/>
      <dgm:spPr/>
    </dgm:pt>
    <dgm:pt modelId="{F5700E3B-21A6-4812-86F0-9730B8F2E6DC}" type="pres">
      <dgm:prSet presAssocID="{82F3D79F-2E45-4717-853A-8F48DA23A4A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5DF7764-9AE4-4E0D-9BC7-4D88DA08B46B}" type="pres">
      <dgm:prSet presAssocID="{F435FE64-BAF1-45E4-ADA5-E9DC730FBD48}" presName="hierRoot2" presStyleCnt="0">
        <dgm:presLayoutVars>
          <dgm:hierBranch val="init"/>
        </dgm:presLayoutVars>
      </dgm:prSet>
      <dgm:spPr/>
    </dgm:pt>
    <dgm:pt modelId="{21B5E898-68ED-40BD-AD7D-4364683BC3C7}" type="pres">
      <dgm:prSet presAssocID="{F435FE64-BAF1-45E4-ADA5-E9DC730FBD48}" presName="rootComposite" presStyleCnt="0"/>
      <dgm:spPr/>
    </dgm:pt>
    <dgm:pt modelId="{37972A08-C37F-4FBC-AE40-9A85FEE3A9DB}" type="pres">
      <dgm:prSet presAssocID="{F435FE64-BAF1-45E4-ADA5-E9DC730FBD4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5CE4A-C197-465B-AC72-5705F4F55865}" type="pres">
      <dgm:prSet presAssocID="{F435FE64-BAF1-45E4-ADA5-E9DC730FBD48}" presName="rootConnector" presStyleLbl="node2" presStyleIdx="0" presStyleCnt="3"/>
      <dgm:spPr/>
      <dgm:t>
        <a:bodyPr/>
        <a:lstStyle/>
        <a:p>
          <a:endParaRPr lang="en-US"/>
        </a:p>
      </dgm:t>
    </dgm:pt>
    <dgm:pt modelId="{BE38D2F8-87FA-43FF-9CA2-02B4B75AEDD3}" type="pres">
      <dgm:prSet presAssocID="{F435FE64-BAF1-45E4-ADA5-E9DC730FBD48}" presName="hierChild4" presStyleCnt="0"/>
      <dgm:spPr/>
    </dgm:pt>
    <dgm:pt modelId="{58481B2F-98B4-4FD0-B850-6310649409CE}" type="pres">
      <dgm:prSet presAssocID="{F435FE64-BAF1-45E4-ADA5-E9DC730FBD48}" presName="hierChild5" presStyleCnt="0"/>
      <dgm:spPr/>
    </dgm:pt>
    <dgm:pt modelId="{B0DC5B49-57A6-420C-9F8F-8AC5372E2DC9}" type="pres">
      <dgm:prSet presAssocID="{37C91B73-BD16-4330-9BE9-C38DEB2C40D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EB2C70B-119B-4C2A-AAD6-844D669AA57F}" type="pres">
      <dgm:prSet presAssocID="{E88A9EF5-C581-4464-B26B-2B1EBA758678}" presName="hierRoot2" presStyleCnt="0">
        <dgm:presLayoutVars>
          <dgm:hierBranch val="init"/>
        </dgm:presLayoutVars>
      </dgm:prSet>
      <dgm:spPr/>
    </dgm:pt>
    <dgm:pt modelId="{B40BCE41-8CB1-4AB9-A360-2C7174E06A23}" type="pres">
      <dgm:prSet presAssocID="{E88A9EF5-C581-4464-B26B-2B1EBA758678}" presName="rootComposite" presStyleCnt="0"/>
      <dgm:spPr/>
    </dgm:pt>
    <dgm:pt modelId="{1372BD30-C326-4F16-9C9B-D3C2BBE229E7}" type="pres">
      <dgm:prSet presAssocID="{E88A9EF5-C581-4464-B26B-2B1EBA7586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A442D-D67B-40E1-955C-34A36CA12A7A}" type="pres">
      <dgm:prSet presAssocID="{E88A9EF5-C581-4464-B26B-2B1EBA758678}" presName="rootConnector" presStyleLbl="node2" presStyleIdx="1" presStyleCnt="3"/>
      <dgm:spPr/>
      <dgm:t>
        <a:bodyPr/>
        <a:lstStyle/>
        <a:p>
          <a:endParaRPr lang="en-US"/>
        </a:p>
      </dgm:t>
    </dgm:pt>
    <dgm:pt modelId="{36205AAA-7C8D-45D3-9C18-A1B054ABE898}" type="pres">
      <dgm:prSet presAssocID="{E88A9EF5-C581-4464-B26B-2B1EBA758678}" presName="hierChild4" presStyleCnt="0"/>
      <dgm:spPr/>
    </dgm:pt>
    <dgm:pt modelId="{CBACF044-74B1-483B-A610-D9426B71D9E9}" type="pres">
      <dgm:prSet presAssocID="{E88A9EF5-C581-4464-B26B-2B1EBA758678}" presName="hierChild5" presStyleCnt="0"/>
      <dgm:spPr/>
    </dgm:pt>
    <dgm:pt modelId="{89B3F47E-2555-45E5-8193-436DEEE64F30}" type="pres">
      <dgm:prSet presAssocID="{18120C22-0E0D-42FB-ACC8-96BAC9FE124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C23CD0A-8E11-4365-86D5-8674159D2AD6}" type="pres">
      <dgm:prSet presAssocID="{DF87D4F6-F0DA-4160-8535-33EEA6DBF83E}" presName="hierRoot2" presStyleCnt="0">
        <dgm:presLayoutVars>
          <dgm:hierBranch val="init"/>
        </dgm:presLayoutVars>
      </dgm:prSet>
      <dgm:spPr/>
    </dgm:pt>
    <dgm:pt modelId="{5F2F711A-5C42-4571-90AF-99EFEDC12119}" type="pres">
      <dgm:prSet presAssocID="{DF87D4F6-F0DA-4160-8535-33EEA6DBF83E}" presName="rootComposite" presStyleCnt="0"/>
      <dgm:spPr/>
    </dgm:pt>
    <dgm:pt modelId="{05A5A397-298E-4FFA-9397-970BC5C74090}" type="pres">
      <dgm:prSet presAssocID="{DF87D4F6-F0DA-4160-8535-33EEA6DBF83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FB5974-209F-4B9B-8820-DD5A4665EE59}" type="pres">
      <dgm:prSet presAssocID="{DF87D4F6-F0DA-4160-8535-33EEA6DBF83E}" presName="rootConnector" presStyleLbl="node2" presStyleIdx="2" presStyleCnt="3"/>
      <dgm:spPr/>
      <dgm:t>
        <a:bodyPr/>
        <a:lstStyle/>
        <a:p>
          <a:endParaRPr lang="en-US"/>
        </a:p>
      </dgm:t>
    </dgm:pt>
    <dgm:pt modelId="{9C0494BB-2220-49E2-964A-B3FD5E06D3D6}" type="pres">
      <dgm:prSet presAssocID="{DF87D4F6-F0DA-4160-8535-33EEA6DBF83E}" presName="hierChild4" presStyleCnt="0"/>
      <dgm:spPr/>
    </dgm:pt>
    <dgm:pt modelId="{CBD9A74B-1059-471A-B3B5-71CF75B80DB4}" type="pres">
      <dgm:prSet presAssocID="{DF87D4F6-F0DA-4160-8535-33EEA6DBF83E}" presName="hierChild5" presStyleCnt="0"/>
      <dgm:spPr/>
    </dgm:pt>
    <dgm:pt modelId="{4052B387-7E3A-4809-B938-29B1218EBBC5}" type="pres">
      <dgm:prSet presAssocID="{A546931F-AE76-4FEE-8527-0EF43C416C78}" presName="hierChild3" presStyleCnt="0"/>
      <dgm:spPr/>
    </dgm:pt>
  </dgm:ptLst>
  <dgm:cxnLst>
    <dgm:cxn modelId="{D77EF571-943D-41EC-989F-C6BF32C6FBA9}" type="presOf" srcId="{E88A9EF5-C581-4464-B26B-2B1EBA758678}" destId="{147A442D-D67B-40E1-955C-34A36CA12A7A}" srcOrd="1" destOrd="0" presId="urn:microsoft.com/office/officeart/2005/8/layout/orgChart1"/>
    <dgm:cxn modelId="{9F0B3EA3-F404-4A60-B832-12261BFDEFD6}" type="presOf" srcId="{18120C22-0E0D-42FB-ACC8-96BAC9FE1247}" destId="{89B3F47E-2555-45E5-8193-436DEEE64F30}" srcOrd="0" destOrd="0" presId="urn:microsoft.com/office/officeart/2005/8/layout/orgChart1"/>
    <dgm:cxn modelId="{FA2F18E1-C4D4-4DF4-B1FF-61D90C94AF4A}" type="presOf" srcId="{F435FE64-BAF1-45E4-ADA5-E9DC730FBD48}" destId="{37972A08-C37F-4FBC-AE40-9A85FEE3A9DB}" srcOrd="0" destOrd="0" presId="urn:microsoft.com/office/officeart/2005/8/layout/orgChart1"/>
    <dgm:cxn modelId="{038892C2-8C8D-459D-8482-B2D671842968}" type="presOf" srcId="{DF87D4F6-F0DA-4160-8535-33EEA6DBF83E}" destId="{05A5A397-298E-4FFA-9397-970BC5C74090}" srcOrd="0" destOrd="0" presId="urn:microsoft.com/office/officeart/2005/8/layout/orgChart1"/>
    <dgm:cxn modelId="{891B239E-400B-440B-A7C0-11AF714C7DF2}" type="presOf" srcId="{A546931F-AE76-4FEE-8527-0EF43C416C78}" destId="{03F0C351-2AA8-4401-A246-5D747D54729E}" srcOrd="0" destOrd="0" presId="urn:microsoft.com/office/officeart/2005/8/layout/orgChart1"/>
    <dgm:cxn modelId="{21FDB8F0-C35C-4E9F-897A-07C573FED378}" srcId="{A546931F-AE76-4FEE-8527-0EF43C416C78}" destId="{F435FE64-BAF1-45E4-ADA5-E9DC730FBD48}" srcOrd="0" destOrd="0" parTransId="{82F3D79F-2E45-4717-853A-8F48DA23A4A2}" sibTransId="{A1C898C6-486B-44A3-9305-6B066BF6257E}"/>
    <dgm:cxn modelId="{3CDB0EFB-0125-4FE5-886D-2D0C738BCCF2}" type="presOf" srcId="{A546931F-AE76-4FEE-8527-0EF43C416C78}" destId="{09EE7AB7-B380-48F8-B166-6A5D3901DF73}" srcOrd="1" destOrd="0" presId="urn:microsoft.com/office/officeart/2005/8/layout/orgChart1"/>
    <dgm:cxn modelId="{DA7744FB-B28E-4539-93E8-FD51B4ED347E}" type="presOf" srcId="{E88A9EF5-C581-4464-B26B-2B1EBA758678}" destId="{1372BD30-C326-4F16-9C9B-D3C2BBE229E7}" srcOrd="0" destOrd="0" presId="urn:microsoft.com/office/officeart/2005/8/layout/orgChart1"/>
    <dgm:cxn modelId="{0993993D-82CB-49FC-8360-20A09A9F95B4}" srcId="{A546931F-AE76-4FEE-8527-0EF43C416C78}" destId="{E88A9EF5-C581-4464-B26B-2B1EBA758678}" srcOrd="1" destOrd="0" parTransId="{37C91B73-BD16-4330-9BE9-C38DEB2C40DA}" sibTransId="{A5871F65-651D-4DD6-94A4-57949F67870C}"/>
    <dgm:cxn modelId="{2B6FE63E-51F6-4654-AAF1-00078F37DFF6}" srcId="{44221AB4-D736-40E7-A1A6-4472CA3CF39E}" destId="{A546931F-AE76-4FEE-8527-0EF43C416C78}" srcOrd="0" destOrd="0" parTransId="{94E3A041-85F4-459E-919A-CA187820AA94}" sibTransId="{1689C0CE-1C3F-4C31-97A3-76EE1D9C51B4}"/>
    <dgm:cxn modelId="{6DB54AF8-EF77-497A-8034-E604D07EFB2B}" type="presOf" srcId="{DF87D4F6-F0DA-4160-8535-33EEA6DBF83E}" destId="{11FB5974-209F-4B9B-8820-DD5A4665EE59}" srcOrd="1" destOrd="0" presId="urn:microsoft.com/office/officeart/2005/8/layout/orgChart1"/>
    <dgm:cxn modelId="{E44DCED8-0425-4F7E-A8E6-25C9610C015E}" srcId="{A546931F-AE76-4FEE-8527-0EF43C416C78}" destId="{DF87D4F6-F0DA-4160-8535-33EEA6DBF83E}" srcOrd="2" destOrd="0" parTransId="{18120C22-0E0D-42FB-ACC8-96BAC9FE1247}" sibTransId="{F1624436-7CFC-4D03-9128-DFA651F2C2B3}"/>
    <dgm:cxn modelId="{B763CE62-755E-45B4-8704-685227BABEC5}" type="presOf" srcId="{37C91B73-BD16-4330-9BE9-C38DEB2C40DA}" destId="{B0DC5B49-57A6-420C-9F8F-8AC5372E2DC9}" srcOrd="0" destOrd="0" presId="urn:microsoft.com/office/officeart/2005/8/layout/orgChart1"/>
    <dgm:cxn modelId="{E4C6FAB6-B24B-454A-A6AD-B7EA4D7ED475}" type="presOf" srcId="{44221AB4-D736-40E7-A1A6-4472CA3CF39E}" destId="{478C7F38-A0AD-40B2-B209-57A0485C2EDE}" srcOrd="0" destOrd="0" presId="urn:microsoft.com/office/officeart/2005/8/layout/orgChart1"/>
    <dgm:cxn modelId="{5656B9D1-0F11-4A1E-BD0F-9B4AF3D1F64B}" type="presOf" srcId="{F435FE64-BAF1-45E4-ADA5-E9DC730FBD48}" destId="{D535CE4A-C197-465B-AC72-5705F4F55865}" srcOrd="1" destOrd="0" presId="urn:microsoft.com/office/officeart/2005/8/layout/orgChart1"/>
    <dgm:cxn modelId="{EF6C547B-458B-465D-8CC1-5201688AA9CF}" type="presOf" srcId="{82F3D79F-2E45-4717-853A-8F48DA23A4A2}" destId="{F5700E3B-21A6-4812-86F0-9730B8F2E6DC}" srcOrd="0" destOrd="0" presId="urn:microsoft.com/office/officeart/2005/8/layout/orgChart1"/>
    <dgm:cxn modelId="{0FA10C94-A876-41C2-AEC7-47F6BB34F3A0}" type="presParOf" srcId="{478C7F38-A0AD-40B2-B209-57A0485C2EDE}" destId="{E999FF3D-66D0-4886-8495-66677A6BCCAD}" srcOrd="0" destOrd="0" presId="urn:microsoft.com/office/officeart/2005/8/layout/orgChart1"/>
    <dgm:cxn modelId="{154FFDCD-A273-4DD7-8E7E-986962FD759C}" type="presParOf" srcId="{E999FF3D-66D0-4886-8495-66677A6BCCAD}" destId="{7BBD30CD-10FE-48A9-85F1-CB6C3D829F5F}" srcOrd="0" destOrd="0" presId="urn:microsoft.com/office/officeart/2005/8/layout/orgChart1"/>
    <dgm:cxn modelId="{F460A0C3-5D27-48A7-8248-67CD985E7082}" type="presParOf" srcId="{7BBD30CD-10FE-48A9-85F1-CB6C3D829F5F}" destId="{03F0C351-2AA8-4401-A246-5D747D54729E}" srcOrd="0" destOrd="0" presId="urn:microsoft.com/office/officeart/2005/8/layout/orgChart1"/>
    <dgm:cxn modelId="{9AF65B60-6DFE-492D-A7EE-365C831624BE}" type="presParOf" srcId="{7BBD30CD-10FE-48A9-85F1-CB6C3D829F5F}" destId="{09EE7AB7-B380-48F8-B166-6A5D3901DF73}" srcOrd="1" destOrd="0" presId="urn:microsoft.com/office/officeart/2005/8/layout/orgChart1"/>
    <dgm:cxn modelId="{60EAA1B8-3916-4B1D-9C29-9C7E192018C9}" type="presParOf" srcId="{E999FF3D-66D0-4886-8495-66677A6BCCAD}" destId="{0B929499-669D-4BDF-A03C-D765E0FAFA61}" srcOrd="1" destOrd="0" presId="urn:microsoft.com/office/officeart/2005/8/layout/orgChart1"/>
    <dgm:cxn modelId="{78F4547C-3173-4B30-8A3C-6B6A21694B90}" type="presParOf" srcId="{0B929499-669D-4BDF-A03C-D765E0FAFA61}" destId="{F5700E3B-21A6-4812-86F0-9730B8F2E6DC}" srcOrd="0" destOrd="0" presId="urn:microsoft.com/office/officeart/2005/8/layout/orgChart1"/>
    <dgm:cxn modelId="{8BE029EF-4627-43F3-9680-BCB081C8ECD4}" type="presParOf" srcId="{0B929499-669D-4BDF-A03C-D765E0FAFA61}" destId="{05DF7764-9AE4-4E0D-9BC7-4D88DA08B46B}" srcOrd="1" destOrd="0" presId="urn:microsoft.com/office/officeart/2005/8/layout/orgChart1"/>
    <dgm:cxn modelId="{8ABDBB81-C5E7-4E97-BE78-450EE909B32E}" type="presParOf" srcId="{05DF7764-9AE4-4E0D-9BC7-4D88DA08B46B}" destId="{21B5E898-68ED-40BD-AD7D-4364683BC3C7}" srcOrd="0" destOrd="0" presId="urn:microsoft.com/office/officeart/2005/8/layout/orgChart1"/>
    <dgm:cxn modelId="{830BC7C6-5BE0-46D0-8057-B97293DC84F3}" type="presParOf" srcId="{21B5E898-68ED-40BD-AD7D-4364683BC3C7}" destId="{37972A08-C37F-4FBC-AE40-9A85FEE3A9DB}" srcOrd="0" destOrd="0" presId="urn:microsoft.com/office/officeart/2005/8/layout/orgChart1"/>
    <dgm:cxn modelId="{B6DDB4F9-D8BD-4106-A8BD-315F96D40F3D}" type="presParOf" srcId="{21B5E898-68ED-40BD-AD7D-4364683BC3C7}" destId="{D535CE4A-C197-465B-AC72-5705F4F55865}" srcOrd="1" destOrd="0" presId="urn:microsoft.com/office/officeart/2005/8/layout/orgChart1"/>
    <dgm:cxn modelId="{95EF4CA7-460F-4FA3-88C3-60D9C958D441}" type="presParOf" srcId="{05DF7764-9AE4-4E0D-9BC7-4D88DA08B46B}" destId="{BE38D2F8-87FA-43FF-9CA2-02B4B75AEDD3}" srcOrd="1" destOrd="0" presId="urn:microsoft.com/office/officeart/2005/8/layout/orgChart1"/>
    <dgm:cxn modelId="{4300A31E-D0D4-4566-A495-160E7139EADE}" type="presParOf" srcId="{05DF7764-9AE4-4E0D-9BC7-4D88DA08B46B}" destId="{58481B2F-98B4-4FD0-B850-6310649409CE}" srcOrd="2" destOrd="0" presId="urn:microsoft.com/office/officeart/2005/8/layout/orgChart1"/>
    <dgm:cxn modelId="{7B29B97E-27BA-4731-891B-19FA14E7C675}" type="presParOf" srcId="{0B929499-669D-4BDF-A03C-D765E0FAFA61}" destId="{B0DC5B49-57A6-420C-9F8F-8AC5372E2DC9}" srcOrd="2" destOrd="0" presId="urn:microsoft.com/office/officeart/2005/8/layout/orgChart1"/>
    <dgm:cxn modelId="{EBB4CFAA-0359-4E8A-A773-192EEA62C7ED}" type="presParOf" srcId="{0B929499-669D-4BDF-A03C-D765E0FAFA61}" destId="{7EB2C70B-119B-4C2A-AAD6-844D669AA57F}" srcOrd="3" destOrd="0" presId="urn:microsoft.com/office/officeart/2005/8/layout/orgChart1"/>
    <dgm:cxn modelId="{F74D78C1-75AD-49D8-8F34-CCE9C0B3868B}" type="presParOf" srcId="{7EB2C70B-119B-4C2A-AAD6-844D669AA57F}" destId="{B40BCE41-8CB1-4AB9-A360-2C7174E06A23}" srcOrd="0" destOrd="0" presId="urn:microsoft.com/office/officeart/2005/8/layout/orgChart1"/>
    <dgm:cxn modelId="{D0ACACFE-7AC2-4FF9-86B7-67ABC486CD02}" type="presParOf" srcId="{B40BCE41-8CB1-4AB9-A360-2C7174E06A23}" destId="{1372BD30-C326-4F16-9C9B-D3C2BBE229E7}" srcOrd="0" destOrd="0" presId="urn:microsoft.com/office/officeart/2005/8/layout/orgChart1"/>
    <dgm:cxn modelId="{1B025EAC-C06C-4C2B-B0F4-F151DCEA1E46}" type="presParOf" srcId="{B40BCE41-8CB1-4AB9-A360-2C7174E06A23}" destId="{147A442D-D67B-40E1-955C-34A36CA12A7A}" srcOrd="1" destOrd="0" presId="urn:microsoft.com/office/officeart/2005/8/layout/orgChart1"/>
    <dgm:cxn modelId="{7EF8BD5B-8BD5-46FA-93CC-31FA658757C7}" type="presParOf" srcId="{7EB2C70B-119B-4C2A-AAD6-844D669AA57F}" destId="{36205AAA-7C8D-45D3-9C18-A1B054ABE898}" srcOrd="1" destOrd="0" presId="urn:microsoft.com/office/officeart/2005/8/layout/orgChart1"/>
    <dgm:cxn modelId="{BBAE6694-F063-4037-8D1C-F02E1FC076CA}" type="presParOf" srcId="{7EB2C70B-119B-4C2A-AAD6-844D669AA57F}" destId="{CBACF044-74B1-483B-A610-D9426B71D9E9}" srcOrd="2" destOrd="0" presId="urn:microsoft.com/office/officeart/2005/8/layout/orgChart1"/>
    <dgm:cxn modelId="{9449F197-71C6-4D1E-825C-EC1726068007}" type="presParOf" srcId="{0B929499-669D-4BDF-A03C-D765E0FAFA61}" destId="{89B3F47E-2555-45E5-8193-436DEEE64F30}" srcOrd="4" destOrd="0" presId="urn:microsoft.com/office/officeart/2005/8/layout/orgChart1"/>
    <dgm:cxn modelId="{A4B22E30-E9D3-4252-A3F7-932A19B3BC87}" type="presParOf" srcId="{0B929499-669D-4BDF-A03C-D765E0FAFA61}" destId="{8C23CD0A-8E11-4365-86D5-8674159D2AD6}" srcOrd="5" destOrd="0" presId="urn:microsoft.com/office/officeart/2005/8/layout/orgChart1"/>
    <dgm:cxn modelId="{0AF1F901-0DD8-4027-946B-646E922203D7}" type="presParOf" srcId="{8C23CD0A-8E11-4365-86D5-8674159D2AD6}" destId="{5F2F711A-5C42-4571-90AF-99EFEDC12119}" srcOrd="0" destOrd="0" presId="urn:microsoft.com/office/officeart/2005/8/layout/orgChart1"/>
    <dgm:cxn modelId="{E8594B7D-0AAB-4851-AFA9-A908323715B7}" type="presParOf" srcId="{5F2F711A-5C42-4571-90AF-99EFEDC12119}" destId="{05A5A397-298E-4FFA-9397-970BC5C74090}" srcOrd="0" destOrd="0" presId="urn:microsoft.com/office/officeart/2005/8/layout/orgChart1"/>
    <dgm:cxn modelId="{D7A11498-1A3E-461B-AFEC-32B97D5FEA4D}" type="presParOf" srcId="{5F2F711A-5C42-4571-90AF-99EFEDC12119}" destId="{11FB5974-209F-4B9B-8820-DD5A4665EE59}" srcOrd="1" destOrd="0" presId="urn:microsoft.com/office/officeart/2005/8/layout/orgChart1"/>
    <dgm:cxn modelId="{20CBF6E6-84DD-4E19-83D1-D5496E01CAC8}" type="presParOf" srcId="{8C23CD0A-8E11-4365-86D5-8674159D2AD6}" destId="{9C0494BB-2220-49E2-964A-B3FD5E06D3D6}" srcOrd="1" destOrd="0" presId="urn:microsoft.com/office/officeart/2005/8/layout/orgChart1"/>
    <dgm:cxn modelId="{71753BAE-73D3-4195-8E0B-738B824D23DB}" type="presParOf" srcId="{8C23CD0A-8E11-4365-86D5-8674159D2AD6}" destId="{CBD9A74B-1059-471A-B3B5-71CF75B80DB4}" srcOrd="2" destOrd="0" presId="urn:microsoft.com/office/officeart/2005/8/layout/orgChart1"/>
    <dgm:cxn modelId="{2A67B655-F737-4EA4-B9CC-6671E76956BA}" type="presParOf" srcId="{E999FF3D-66D0-4886-8495-66677A6BCCAD}" destId="{4052B387-7E3A-4809-B938-29B1218EBB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BD0E89-54CA-46F1-AD62-186BAAF4E01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4ECAF65F-A8A6-4DA9-BD91-E5C09E649F8C}">
      <dgm:prSet phldrT="[Text]"/>
      <dgm:spPr/>
      <dgm:t>
        <a:bodyPr/>
        <a:lstStyle/>
        <a:p>
          <a:r>
            <a:rPr lang="en-US" dirty="0" smtClean="0"/>
            <a:t>Place schools in one of two pools: </a:t>
          </a:r>
        </a:p>
        <a:p>
          <a:r>
            <a:rPr lang="en-US" dirty="0" smtClean="0"/>
            <a:t>3-8 or 3-12</a:t>
          </a:r>
        </a:p>
        <a:p>
          <a:r>
            <a:rPr lang="en-US" dirty="0" smtClean="0"/>
            <a:t>(Slide 5)</a:t>
          </a:r>
          <a:endParaRPr lang="en-US" dirty="0"/>
        </a:p>
      </dgm:t>
    </dgm:pt>
    <dgm:pt modelId="{E0DE0B7F-E3CA-4821-8DDF-8034CBEDBFE8}" type="parTrans" cxnId="{5EE3E1E0-EB74-4550-BA28-E2D2552C845D}">
      <dgm:prSet/>
      <dgm:spPr/>
      <dgm:t>
        <a:bodyPr/>
        <a:lstStyle/>
        <a:p>
          <a:endParaRPr lang="en-US"/>
        </a:p>
      </dgm:t>
    </dgm:pt>
    <dgm:pt modelId="{E9783CAA-6BBB-4870-ACDA-C70B628A02B7}" type="sibTrans" cxnId="{5EE3E1E0-EB74-4550-BA28-E2D2552C845D}">
      <dgm:prSet/>
      <dgm:spPr/>
      <dgm:t>
        <a:bodyPr/>
        <a:lstStyle/>
        <a:p>
          <a:endParaRPr lang="en-US"/>
        </a:p>
      </dgm:t>
    </dgm:pt>
    <dgm:pt modelId="{D3885134-3CC4-43C0-BB23-F29E9C10C51E}">
      <dgm:prSet phldrT="[Text]"/>
      <dgm:spPr/>
      <dgm:t>
        <a:bodyPr/>
        <a:lstStyle/>
        <a:p>
          <a:r>
            <a:rPr lang="en-US" dirty="0" smtClean="0"/>
            <a:t>Calculate Success Rate</a:t>
          </a:r>
        </a:p>
        <a:p>
          <a:r>
            <a:rPr lang="en-US" dirty="0" smtClean="0"/>
            <a:t>(Slide 8)</a:t>
          </a:r>
          <a:endParaRPr lang="en-US" dirty="0"/>
        </a:p>
      </dgm:t>
    </dgm:pt>
    <dgm:pt modelId="{1D388C14-FAB7-4D69-B0F9-49D62DE0E88E}" type="parTrans" cxnId="{F749F53D-7FD5-43BF-B334-AB921E814C8F}">
      <dgm:prSet/>
      <dgm:spPr/>
      <dgm:t>
        <a:bodyPr/>
        <a:lstStyle/>
        <a:p>
          <a:endParaRPr lang="en-US"/>
        </a:p>
      </dgm:t>
    </dgm:pt>
    <dgm:pt modelId="{1DDA3968-6248-424A-AFE5-AAFB57E21257}" type="sibTrans" cxnId="{F749F53D-7FD5-43BF-B334-AB921E814C8F}">
      <dgm:prSet/>
      <dgm:spPr/>
      <dgm:t>
        <a:bodyPr/>
        <a:lstStyle/>
        <a:p>
          <a:endParaRPr lang="en-US"/>
        </a:p>
      </dgm:t>
    </dgm:pt>
    <dgm:pt modelId="{3668EC93-ACBB-4FEE-A771-5D9F866096C1}">
      <dgm:prSet phldrT="[Text]"/>
      <dgm:spPr/>
      <dgm:t>
        <a:bodyPr/>
        <a:lstStyle/>
        <a:p>
          <a:r>
            <a:rPr lang="en-US" dirty="0" smtClean="0"/>
            <a:t>Exclude schools that meet Focus safe harbors</a:t>
          </a:r>
        </a:p>
        <a:p>
          <a:r>
            <a:rPr lang="en-US" dirty="0" smtClean="0"/>
            <a:t>(Slide 19)</a:t>
          </a:r>
          <a:endParaRPr lang="en-US" dirty="0"/>
        </a:p>
      </dgm:t>
    </dgm:pt>
    <dgm:pt modelId="{E7612EBF-ABA1-43FB-BA55-7B93F99BB872}" type="parTrans" cxnId="{39F3BC12-705D-4D29-B218-20423E52D1B6}">
      <dgm:prSet/>
      <dgm:spPr/>
      <dgm:t>
        <a:bodyPr/>
        <a:lstStyle/>
        <a:p>
          <a:endParaRPr lang="en-US"/>
        </a:p>
      </dgm:t>
    </dgm:pt>
    <dgm:pt modelId="{E758B776-A11B-4C58-9450-05E8CC9F652D}" type="sibTrans" cxnId="{39F3BC12-705D-4D29-B218-20423E52D1B6}">
      <dgm:prSet/>
      <dgm:spPr/>
      <dgm:t>
        <a:bodyPr/>
        <a:lstStyle/>
        <a:p>
          <a:endParaRPr lang="en-US"/>
        </a:p>
      </dgm:t>
    </dgm:pt>
    <dgm:pt modelId="{27583DA4-7DE0-41F4-818B-6E0D1332BBAB}">
      <dgm:prSet phldrT="[Text]"/>
      <dgm:spPr/>
      <dgm:t>
        <a:bodyPr/>
        <a:lstStyle/>
        <a:p>
          <a:r>
            <a:rPr lang="en-US" dirty="0" smtClean="0"/>
            <a:t>Apply school exclusion and exemption rules</a:t>
          </a:r>
        </a:p>
        <a:p>
          <a:r>
            <a:rPr lang="en-US" dirty="0" smtClean="0"/>
            <a:t>(Slide 7)</a:t>
          </a:r>
          <a:endParaRPr lang="en-US" dirty="0"/>
        </a:p>
      </dgm:t>
    </dgm:pt>
    <dgm:pt modelId="{E32EFF44-1A86-4E72-96F0-C861EECE3FF2}" type="parTrans" cxnId="{AD895F37-2650-465E-A66E-325EB96AD226}">
      <dgm:prSet/>
      <dgm:spPr/>
      <dgm:t>
        <a:bodyPr/>
        <a:lstStyle/>
        <a:p>
          <a:endParaRPr lang="en-US"/>
        </a:p>
      </dgm:t>
    </dgm:pt>
    <dgm:pt modelId="{F0D2C6FF-DAA1-4085-BD66-B500554309DA}" type="sibTrans" cxnId="{AD895F37-2650-465E-A66E-325EB96AD226}">
      <dgm:prSet/>
      <dgm:spPr/>
      <dgm:t>
        <a:bodyPr/>
        <a:lstStyle/>
        <a:p>
          <a:endParaRPr lang="en-US"/>
        </a:p>
      </dgm:t>
    </dgm:pt>
    <dgm:pt modelId="{0A52E55F-F447-4F30-A6E3-4D9B4489CBCF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Identify schools based on Graduation Rate Pathway</a:t>
          </a:r>
          <a:endParaRPr lang="en-US" dirty="0"/>
        </a:p>
      </dgm:t>
    </dgm:pt>
    <dgm:pt modelId="{DCCC82EA-8AE3-46B8-B658-DB9538B2FDA4}" type="parTrans" cxnId="{46CAD5A2-D234-4CB4-B6F2-A4AE63C05529}">
      <dgm:prSet/>
      <dgm:spPr/>
      <dgm:t>
        <a:bodyPr/>
        <a:lstStyle/>
        <a:p>
          <a:endParaRPr lang="en-US"/>
        </a:p>
      </dgm:t>
    </dgm:pt>
    <dgm:pt modelId="{1A984EF8-A6D7-4C6D-B161-1517E1796021}" type="sibTrans" cxnId="{46CAD5A2-D234-4CB4-B6F2-A4AE63C05529}">
      <dgm:prSet/>
      <dgm:spPr/>
      <dgm:t>
        <a:bodyPr/>
        <a:lstStyle/>
        <a:p>
          <a:endParaRPr lang="en-US"/>
        </a:p>
      </dgm:t>
    </dgm:pt>
    <dgm:pt modelId="{80807BB1-3485-48F8-BBD8-662C8989EAB9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Calculate gaps for Gap Pathway</a:t>
          </a:r>
          <a:endParaRPr lang="en-US" dirty="0"/>
        </a:p>
      </dgm:t>
    </dgm:pt>
    <dgm:pt modelId="{9C53097E-CAB1-4839-84C8-210022663A07}" type="parTrans" cxnId="{57BF156D-2C55-4200-828C-3C2510944151}">
      <dgm:prSet/>
      <dgm:spPr/>
      <dgm:t>
        <a:bodyPr/>
        <a:lstStyle/>
        <a:p>
          <a:endParaRPr lang="en-US"/>
        </a:p>
      </dgm:t>
    </dgm:pt>
    <dgm:pt modelId="{3DC21D83-FB40-4A68-A3D6-D54394514F79}" type="sibTrans" cxnId="{57BF156D-2C55-4200-828C-3C2510944151}">
      <dgm:prSet/>
      <dgm:spPr/>
      <dgm:t>
        <a:bodyPr/>
        <a:lstStyle/>
        <a:p>
          <a:endParaRPr lang="en-US"/>
        </a:p>
      </dgm:t>
    </dgm:pt>
    <dgm:pt modelId="{15F24E04-AB00-4F26-B3D8-8E561E109A4E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Identify schools based on Subgroup Pathway</a:t>
          </a:r>
          <a:endParaRPr lang="en-US" dirty="0"/>
        </a:p>
      </dgm:t>
    </dgm:pt>
    <dgm:pt modelId="{F60587A7-76CE-4108-B890-8AD007F74769}" type="parTrans" cxnId="{97A357A6-3BED-4DED-89B3-002914F9C3CB}">
      <dgm:prSet/>
      <dgm:spPr/>
      <dgm:t>
        <a:bodyPr/>
        <a:lstStyle/>
        <a:p>
          <a:endParaRPr lang="en-US"/>
        </a:p>
      </dgm:t>
    </dgm:pt>
    <dgm:pt modelId="{A70A5B6B-4F4E-421C-9C03-79CFE7EE351D}" type="sibTrans" cxnId="{97A357A6-3BED-4DED-89B3-002914F9C3CB}">
      <dgm:prSet/>
      <dgm:spPr/>
      <dgm:t>
        <a:bodyPr/>
        <a:lstStyle/>
        <a:p>
          <a:endParaRPr lang="en-US"/>
        </a:p>
      </dgm:t>
    </dgm:pt>
    <dgm:pt modelId="{6F278AE2-97E9-4375-9A73-021858CD2F9B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Title I schools: Sort gaps from greatest to least in the 4 subgroups and comparison groups for each pool</a:t>
          </a:r>
          <a:endParaRPr lang="en-US" dirty="0"/>
        </a:p>
      </dgm:t>
    </dgm:pt>
    <dgm:pt modelId="{E4CAB6D1-048B-4564-A481-BFB8B0A6C2EC}" type="parTrans" cxnId="{956BA1A6-2A7E-4006-A788-57A682F96110}">
      <dgm:prSet/>
      <dgm:spPr/>
      <dgm:t>
        <a:bodyPr/>
        <a:lstStyle/>
        <a:p>
          <a:endParaRPr lang="en-US"/>
        </a:p>
      </dgm:t>
    </dgm:pt>
    <dgm:pt modelId="{7081F055-9763-48A1-8CD3-F1A30080A4AB}" type="sibTrans" cxnId="{956BA1A6-2A7E-4006-A788-57A682F96110}">
      <dgm:prSet/>
      <dgm:spPr/>
      <dgm:t>
        <a:bodyPr/>
        <a:lstStyle/>
        <a:p>
          <a:endParaRPr lang="en-US"/>
        </a:p>
      </dgm:t>
    </dgm:pt>
    <dgm:pt modelId="{F3C016F8-E10B-4F6D-9F9F-0FF6F5C6386B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Identify 10% of Title I schools so  that equal proportion of schools are selected from each subgroup/comparison group</a:t>
          </a:r>
          <a:endParaRPr lang="en-US" dirty="0"/>
        </a:p>
      </dgm:t>
    </dgm:pt>
    <dgm:pt modelId="{A95B5CC8-F383-48BA-8E23-C36E21AFE206}" type="parTrans" cxnId="{A85135EE-DC2F-4FF7-8100-DFECB91ADEA6}">
      <dgm:prSet/>
      <dgm:spPr/>
      <dgm:t>
        <a:bodyPr/>
        <a:lstStyle/>
        <a:p>
          <a:endParaRPr lang="en-US"/>
        </a:p>
      </dgm:t>
    </dgm:pt>
    <dgm:pt modelId="{AA519621-001B-4EBA-A8E1-7069F8B8B02E}" type="sibTrans" cxnId="{A85135EE-DC2F-4FF7-8100-DFECB91ADEA6}">
      <dgm:prSet/>
      <dgm:spPr/>
      <dgm:t>
        <a:bodyPr/>
        <a:lstStyle/>
        <a:p>
          <a:endParaRPr lang="en-US"/>
        </a:p>
      </dgm:t>
    </dgm:pt>
    <dgm:pt modelId="{D9D50165-DD10-4DBE-8D28-A4DC8E0D141F}">
      <dgm:prSet/>
      <dgm:spPr/>
      <dgm:t>
        <a:bodyPr/>
        <a:lstStyle/>
        <a:p>
          <a:r>
            <a:rPr lang="en-US" dirty="0" smtClean="0"/>
            <a:t>All remaining schools: Sort gaps from greatest to least in the 4 subgroups and comparison groups for each pool</a:t>
          </a:r>
          <a:endParaRPr lang="en-US" dirty="0"/>
        </a:p>
      </dgm:t>
    </dgm:pt>
    <dgm:pt modelId="{6E6144B5-6357-40CF-936F-BC5DC15A2B87}" type="parTrans" cxnId="{4C09C0CA-3205-4A1F-96B6-550B6F045C6C}">
      <dgm:prSet/>
      <dgm:spPr/>
      <dgm:t>
        <a:bodyPr/>
        <a:lstStyle/>
        <a:p>
          <a:endParaRPr lang="en-US"/>
        </a:p>
      </dgm:t>
    </dgm:pt>
    <dgm:pt modelId="{08F01FE3-3038-4EE4-A873-60BFA352DE96}" type="sibTrans" cxnId="{4C09C0CA-3205-4A1F-96B6-550B6F045C6C}">
      <dgm:prSet/>
      <dgm:spPr/>
      <dgm:t>
        <a:bodyPr/>
        <a:lstStyle/>
        <a:p>
          <a:endParaRPr lang="en-US"/>
        </a:p>
      </dgm:t>
    </dgm:pt>
    <dgm:pt modelId="{E7019665-7899-4E33-AB14-6401826D116B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Identify remaining number of schools  so that equal proportion are selected from each subgroup/comparison group so that 10% of all schools are selected </a:t>
          </a:r>
          <a:endParaRPr lang="en-US" dirty="0"/>
        </a:p>
      </dgm:t>
    </dgm:pt>
    <dgm:pt modelId="{D36EC69F-73DB-4F59-8573-7DC3B4A112FD}" type="parTrans" cxnId="{86F0CBF5-5BE5-4DF6-9E3C-D1B90DA8CA62}">
      <dgm:prSet/>
      <dgm:spPr/>
      <dgm:t>
        <a:bodyPr/>
        <a:lstStyle/>
        <a:p>
          <a:endParaRPr lang="en-US"/>
        </a:p>
      </dgm:t>
    </dgm:pt>
    <dgm:pt modelId="{5CD907C2-561E-41D4-8E9D-23CFBEFA9113}" type="sibTrans" cxnId="{86F0CBF5-5BE5-4DF6-9E3C-D1B90DA8CA62}">
      <dgm:prSet/>
      <dgm:spPr/>
      <dgm:t>
        <a:bodyPr/>
        <a:lstStyle/>
        <a:p>
          <a:endParaRPr lang="en-US"/>
        </a:p>
      </dgm:t>
    </dgm:pt>
    <dgm:pt modelId="{1D469B00-4363-4BC2-89E1-517213F53F87}" type="pres">
      <dgm:prSet presAssocID="{8BBD0E89-54CA-46F1-AD62-186BAAF4E01A}" presName="diagram" presStyleCnt="0">
        <dgm:presLayoutVars>
          <dgm:dir/>
          <dgm:resizeHandles val="exact"/>
        </dgm:presLayoutVars>
      </dgm:prSet>
      <dgm:spPr/>
    </dgm:pt>
    <dgm:pt modelId="{F75B5E3F-A59F-4F9C-B520-C85B9E476B37}" type="pres">
      <dgm:prSet presAssocID="{4ECAF65F-A8A6-4DA9-BD91-E5C09E649F8C}" presName="node" presStyleLbl="node1" presStyleIdx="0" presStyleCnt="11" custScaleX="173635" custScaleY="164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C6631-F2DE-433F-9592-05FC9A83FDB4}" type="pres">
      <dgm:prSet presAssocID="{E9783CAA-6BBB-4870-ACDA-C70B628A02B7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3E7C76AC-4F77-4B33-9195-876E219D8943}" type="pres">
      <dgm:prSet presAssocID="{E9783CAA-6BBB-4870-ACDA-C70B628A02B7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0C6F72A8-2D03-4276-AA0D-ECE99F485418}" type="pres">
      <dgm:prSet presAssocID="{27583DA4-7DE0-41F4-818B-6E0D1332BBAB}" presName="node" presStyleLbl="node1" presStyleIdx="1" presStyleCnt="11" custScaleX="211233" custScaleY="175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F69A7-9EAD-4576-A769-A8721C835DFC}" type="pres">
      <dgm:prSet presAssocID="{F0D2C6FF-DAA1-4085-BD66-B500554309DA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8D1BB977-1934-4F4D-BF83-CE9FB9A0614C}" type="pres">
      <dgm:prSet presAssocID="{F0D2C6FF-DAA1-4085-BD66-B500554309DA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92088D21-2BAB-40BD-BD66-54D4071FF31D}" type="pres">
      <dgm:prSet presAssocID="{D3885134-3CC4-43C0-BB23-F29E9C10C51E}" presName="node" presStyleLbl="node1" presStyleIdx="2" presStyleCnt="11" custScaleX="202694" custScaleY="174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45A89-BAC2-43F8-A249-F6AE4BD373CE}" type="pres">
      <dgm:prSet presAssocID="{1DDA3968-6248-424A-AFE5-AAFB57E21257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EED08D62-22DA-4914-B25D-B36D60AE5328}" type="pres">
      <dgm:prSet presAssocID="{1DDA3968-6248-424A-AFE5-AAFB57E21257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51026276-0592-435D-A1A3-614F2DE42553}" type="pres">
      <dgm:prSet presAssocID="{3668EC93-ACBB-4FEE-A771-5D9F866096C1}" presName="node" presStyleLbl="node1" presStyleIdx="3" presStyleCnt="11" custScaleX="208289" custScaleY="178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B3E10-D6CE-418B-B691-70DE2E48EA84}" type="pres">
      <dgm:prSet presAssocID="{E758B776-A11B-4C58-9450-05E8CC9F652D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3C4E6BFF-4F58-4CF0-A070-5ADA55D42434}" type="pres">
      <dgm:prSet presAssocID="{E758B776-A11B-4C58-9450-05E8CC9F652D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776023C8-CF0B-409E-8880-BBD5459C384B}" type="pres">
      <dgm:prSet presAssocID="{0A52E55F-F447-4F30-A6E3-4D9B4489CBCF}" presName="node" presStyleLbl="node1" presStyleIdx="4" presStyleCnt="11" custScaleX="196787" custScaleY="178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4AA00-9EA8-49D1-AD8F-B5A892E70DD4}" type="pres">
      <dgm:prSet presAssocID="{1A984EF8-A6D7-4C6D-B161-1517E1796021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6C9DAC53-BFD0-44DA-823D-FDDEB7AC5CB9}" type="pres">
      <dgm:prSet presAssocID="{1A984EF8-A6D7-4C6D-B161-1517E1796021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EC33F089-2E3C-4E9B-993A-1A9252B1D1A1}" type="pres">
      <dgm:prSet presAssocID="{15F24E04-AB00-4F26-B3D8-8E561E109A4E}" presName="node" presStyleLbl="node1" presStyleIdx="5" presStyleCnt="11" custScaleX="193661" custScaleY="178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214C2-8E0A-4540-881F-F800FD7E8E36}" type="pres">
      <dgm:prSet presAssocID="{A70A5B6B-4F4E-421C-9C03-79CFE7EE351D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636CF01C-DA9B-49CA-BCA1-A028577C29BE}" type="pres">
      <dgm:prSet presAssocID="{A70A5B6B-4F4E-421C-9C03-79CFE7EE351D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86EFAC07-998F-4D35-A5E3-C42033E4DF4A}" type="pres">
      <dgm:prSet presAssocID="{80807BB1-3485-48F8-BBD8-662C8989EAB9}" presName="node" presStyleLbl="node1" presStyleIdx="6" presStyleCnt="11" custScaleX="192074" custScaleY="147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1C0B9-13E9-46B2-AB8F-00092A8A0446}" type="pres">
      <dgm:prSet presAssocID="{3DC21D83-FB40-4A68-A3D6-D54394514F79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9328B87F-454F-48C8-AD02-630F0C67F918}" type="pres">
      <dgm:prSet presAssocID="{3DC21D83-FB40-4A68-A3D6-D54394514F79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10080355-6EB6-4AE7-A264-F248A6D853B0}" type="pres">
      <dgm:prSet presAssocID="{6F278AE2-97E9-4375-9A73-021858CD2F9B}" presName="node" presStyleLbl="node1" presStyleIdx="7" presStyleCnt="11" custScaleX="210051" custScaleY="177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0D7B0-93D5-47F4-8DF9-75F1194FA2FC}" type="pres">
      <dgm:prSet presAssocID="{7081F055-9763-48A1-8CD3-F1A30080A4AB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1493E7A9-DB03-4034-9C88-982425C28E51}" type="pres">
      <dgm:prSet presAssocID="{7081F055-9763-48A1-8CD3-F1A30080A4AB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DC3549DE-9D8F-4CBD-A67A-5936BF42D467}" type="pres">
      <dgm:prSet presAssocID="{F3C016F8-E10B-4F6D-9F9F-0FF6F5C6386B}" presName="node" presStyleLbl="node1" presStyleIdx="8" presStyleCnt="11" custScaleX="202307" custScaleY="174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5F0A5-6542-4955-B016-F53B100D2289}" type="pres">
      <dgm:prSet presAssocID="{AA519621-001B-4EBA-A8E1-7069F8B8B02E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24EC710F-5DDA-4796-947B-E5A7F70C564B}" type="pres">
      <dgm:prSet presAssocID="{AA519621-001B-4EBA-A8E1-7069F8B8B02E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744CEACF-B34B-4B89-9EE6-289735484F50}" type="pres">
      <dgm:prSet presAssocID="{D9D50165-DD10-4DBE-8D28-A4DC8E0D141F}" presName="node" presStyleLbl="node1" presStyleIdx="9" presStyleCnt="11" custScaleX="214487" custScaleY="160522" custLinFactNeighborX="753" custLinFactNeighborY="-14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4C0F5-1AE5-4C98-A11C-ED5CEFF56734}" type="pres">
      <dgm:prSet presAssocID="{08F01FE3-3038-4EE4-A873-60BFA352DE96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742334A5-53E4-4EA5-BCCB-E97FBF826169}" type="pres">
      <dgm:prSet presAssocID="{08F01FE3-3038-4EE4-A873-60BFA352DE96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E638E7A9-62FC-4502-B8E0-901DCD3C6825}" type="pres">
      <dgm:prSet presAssocID="{E7019665-7899-4E33-AB14-6401826D116B}" presName="node" presStyleLbl="node1" presStyleIdx="10" presStyleCnt="11" custScaleX="208867" custScaleY="164478" custLinFactNeighborX="7066" custLinFactNeighborY="-11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357A6-3BED-4DED-89B3-002914F9C3CB}" srcId="{8BBD0E89-54CA-46F1-AD62-186BAAF4E01A}" destId="{15F24E04-AB00-4F26-B3D8-8E561E109A4E}" srcOrd="5" destOrd="0" parTransId="{F60587A7-76CE-4108-B890-8AD007F74769}" sibTransId="{A70A5B6B-4F4E-421C-9C03-79CFE7EE351D}"/>
    <dgm:cxn modelId="{956BA1A6-2A7E-4006-A788-57A682F96110}" srcId="{8BBD0E89-54CA-46F1-AD62-186BAAF4E01A}" destId="{6F278AE2-97E9-4375-9A73-021858CD2F9B}" srcOrd="7" destOrd="0" parTransId="{E4CAB6D1-048B-4564-A481-BFB8B0A6C2EC}" sibTransId="{7081F055-9763-48A1-8CD3-F1A30080A4AB}"/>
    <dgm:cxn modelId="{779C90BE-E771-4594-B650-3B80B4985DCD}" type="presOf" srcId="{E9783CAA-6BBB-4870-ACDA-C70B628A02B7}" destId="{E7DC6631-F2DE-433F-9592-05FC9A83FDB4}" srcOrd="0" destOrd="0" presId="urn:microsoft.com/office/officeart/2005/8/layout/process5"/>
    <dgm:cxn modelId="{46CAD5A2-D234-4CB4-B6F2-A4AE63C05529}" srcId="{8BBD0E89-54CA-46F1-AD62-186BAAF4E01A}" destId="{0A52E55F-F447-4F30-A6E3-4D9B4489CBCF}" srcOrd="4" destOrd="0" parTransId="{DCCC82EA-8AE3-46B8-B658-DB9538B2FDA4}" sibTransId="{1A984EF8-A6D7-4C6D-B161-1517E1796021}"/>
    <dgm:cxn modelId="{6828720E-E03D-4F90-8FFE-58D604DA1D39}" type="presOf" srcId="{27583DA4-7DE0-41F4-818B-6E0D1332BBAB}" destId="{0C6F72A8-2D03-4276-AA0D-ECE99F485418}" srcOrd="0" destOrd="0" presId="urn:microsoft.com/office/officeart/2005/8/layout/process5"/>
    <dgm:cxn modelId="{D729C746-8753-4858-8E6F-B63CBBE61AC5}" type="presOf" srcId="{7081F055-9763-48A1-8CD3-F1A30080A4AB}" destId="{A9C0D7B0-93D5-47F4-8DF9-75F1194FA2FC}" srcOrd="0" destOrd="0" presId="urn:microsoft.com/office/officeart/2005/8/layout/process5"/>
    <dgm:cxn modelId="{7896B845-7A72-448B-B013-7954E2FE949B}" type="presOf" srcId="{F0D2C6FF-DAA1-4085-BD66-B500554309DA}" destId="{5CDF69A7-9EAD-4576-A769-A8721C835DFC}" srcOrd="0" destOrd="0" presId="urn:microsoft.com/office/officeart/2005/8/layout/process5"/>
    <dgm:cxn modelId="{990E7172-6C8F-4917-8613-277C9DFB4915}" type="presOf" srcId="{F3C016F8-E10B-4F6D-9F9F-0FF6F5C6386B}" destId="{DC3549DE-9D8F-4CBD-A67A-5936BF42D467}" srcOrd="0" destOrd="0" presId="urn:microsoft.com/office/officeart/2005/8/layout/process5"/>
    <dgm:cxn modelId="{6A2F635C-02B0-47C9-998E-83AE9BE16FDB}" type="presOf" srcId="{1A984EF8-A6D7-4C6D-B161-1517E1796021}" destId="{6C9DAC53-BFD0-44DA-823D-FDDEB7AC5CB9}" srcOrd="1" destOrd="0" presId="urn:microsoft.com/office/officeart/2005/8/layout/process5"/>
    <dgm:cxn modelId="{A01F6B24-32E0-4D12-822C-87EB2E585FC9}" type="presOf" srcId="{3DC21D83-FB40-4A68-A3D6-D54394514F79}" destId="{2581C0B9-13E9-46B2-AB8F-00092A8A0446}" srcOrd="0" destOrd="0" presId="urn:microsoft.com/office/officeart/2005/8/layout/process5"/>
    <dgm:cxn modelId="{0C047741-E72F-4F58-8773-236DFD3061CF}" type="presOf" srcId="{15F24E04-AB00-4F26-B3D8-8E561E109A4E}" destId="{EC33F089-2E3C-4E9B-993A-1A9252B1D1A1}" srcOrd="0" destOrd="0" presId="urn:microsoft.com/office/officeart/2005/8/layout/process5"/>
    <dgm:cxn modelId="{0F9E0BD2-3D9A-48E5-A2D1-EA5B1E0E6EE8}" type="presOf" srcId="{AA519621-001B-4EBA-A8E1-7069F8B8B02E}" destId="{5155F0A5-6542-4955-B016-F53B100D2289}" srcOrd="0" destOrd="0" presId="urn:microsoft.com/office/officeart/2005/8/layout/process5"/>
    <dgm:cxn modelId="{26556C62-05AA-4590-A4B9-A2D1FAA22307}" type="presOf" srcId="{D9D50165-DD10-4DBE-8D28-A4DC8E0D141F}" destId="{744CEACF-B34B-4B89-9EE6-289735484F50}" srcOrd="0" destOrd="0" presId="urn:microsoft.com/office/officeart/2005/8/layout/process5"/>
    <dgm:cxn modelId="{CBA50D35-1ADF-404D-AED5-A09225230EAB}" type="presOf" srcId="{F0D2C6FF-DAA1-4085-BD66-B500554309DA}" destId="{8D1BB977-1934-4F4D-BF83-CE9FB9A0614C}" srcOrd="1" destOrd="0" presId="urn:microsoft.com/office/officeart/2005/8/layout/process5"/>
    <dgm:cxn modelId="{5EE3E1E0-EB74-4550-BA28-E2D2552C845D}" srcId="{8BBD0E89-54CA-46F1-AD62-186BAAF4E01A}" destId="{4ECAF65F-A8A6-4DA9-BD91-E5C09E649F8C}" srcOrd="0" destOrd="0" parTransId="{E0DE0B7F-E3CA-4821-8DDF-8034CBEDBFE8}" sibTransId="{E9783CAA-6BBB-4870-ACDA-C70B628A02B7}"/>
    <dgm:cxn modelId="{5A157AF8-43CE-4B5C-86AD-8BA77329EEBD}" type="presOf" srcId="{3668EC93-ACBB-4FEE-A771-5D9F866096C1}" destId="{51026276-0592-435D-A1A3-614F2DE42553}" srcOrd="0" destOrd="0" presId="urn:microsoft.com/office/officeart/2005/8/layout/process5"/>
    <dgm:cxn modelId="{64DA67D1-49F9-4776-B09C-2029BDB81B85}" type="presOf" srcId="{E758B776-A11B-4C58-9450-05E8CC9F652D}" destId="{3C4E6BFF-4F58-4CF0-A070-5ADA55D42434}" srcOrd="1" destOrd="0" presId="urn:microsoft.com/office/officeart/2005/8/layout/process5"/>
    <dgm:cxn modelId="{A85135EE-DC2F-4FF7-8100-DFECB91ADEA6}" srcId="{8BBD0E89-54CA-46F1-AD62-186BAAF4E01A}" destId="{F3C016F8-E10B-4F6D-9F9F-0FF6F5C6386B}" srcOrd="8" destOrd="0" parTransId="{A95B5CC8-F383-48BA-8E23-C36E21AFE206}" sibTransId="{AA519621-001B-4EBA-A8E1-7069F8B8B02E}"/>
    <dgm:cxn modelId="{BE31318B-3576-4863-B9DB-ABE248F35A47}" type="presOf" srcId="{1DDA3968-6248-424A-AFE5-AAFB57E21257}" destId="{EED08D62-22DA-4914-B25D-B36D60AE5328}" srcOrd="1" destOrd="0" presId="urn:microsoft.com/office/officeart/2005/8/layout/process5"/>
    <dgm:cxn modelId="{39F3BC12-705D-4D29-B218-20423E52D1B6}" srcId="{8BBD0E89-54CA-46F1-AD62-186BAAF4E01A}" destId="{3668EC93-ACBB-4FEE-A771-5D9F866096C1}" srcOrd="3" destOrd="0" parTransId="{E7612EBF-ABA1-43FB-BA55-7B93F99BB872}" sibTransId="{E758B776-A11B-4C58-9450-05E8CC9F652D}"/>
    <dgm:cxn modelId="{AD895F37-2650-465E-A66E-325EB96AD226}" srcId="{8BBD0E89-54CA-46F1-AD62-186BAAF4E01A}" destId="{27583DA4-7DE0-41F4-818B-6E0D1332BBAB}" srcOrd="1" destOrd="0" parTransId="{E32EFF44-1A86-4E72-96F0-C861EECE3FF2}" sibTransId="{F0D2C6FF-DAA1-4085-BD66-B500554309DA}"/>
    <dgm:cxn modelId="{AEB4A9E8-9795-46A8-99D8-A1F711AB642B}" type="presOf" srcId="{D3885134-3CC4-43C0-BB23-F29E9C10C51E}" destId="{92088D21-2BAB-40BD-BD66-54D4071FF31D}" srcOrd="0" destOrd="0" presId="urn:microsoft.com/office/officeart/2005/8/layout/process5"/>
    <dgm:cxn modelId="{983005BC-84E0-4C5F-BAFD-B048AE74061D}" type="presOf" srcId="{E758B776-A11B-4C58-9450-05E8CC9F652D}" destId="{294B3E10-D6CE-418B-B691-70DE2E48EA84}" srcOrd="0" destOrd="0" presId="urn:microsoft.com/office/officeart/2005/8/layout/process5"/>
    <dgm:cxn modelId="{ADBEFA67-726F-40DB-931C-6D39A276A9C2}" type="presOf" srcId="{A70A5B6B-4F4E-421C-9C03-79CFE7EE351D}" destId="{893214C2-8E0A-4540-881F-F800FD7E8E36}" srcOrd="0" destOrd="0" presId="urn:microsoft.com/office/officeart/2005/8/layout/process5"/>
    <dgm:cxn modelId="{C954AD80-5490-4102-9A67-C0FD5CA1FFB3}" type="presOf" srcId="{3DC21D83-FB40-4A68-A3D6-D54394514F79}" destId="{9328B87F-454F-48C8-AD02-630F0C67F918}" srcOrd="1" destOrd="0" presId="urn:microsoft.com/office/officeart/2005/8/layout/process5"/>
    <dgm:cxn modelId="{E2CC01E6-E9BB-4CE8-A243-8FB55DA37BAD}" type="presOf" srcId="{08F01FE3-3038-4EE4-A873-60BFA352DE96}" destId="{5954C0F5-1AE5-4C98-A11C-ED5CEFF56734}" srcOrd="0" destOrd="0" presId="urn:microsoft.com/office/officeart/2005/8/layout/process5"/>
    <dgm:cxn modelId="{F617FE43-7EB2-4464-AE1A-685D94CFE01C}" type="presOf" srcId="{7081F055-9763-48A1-8CD3-F1A30080A4AB}" destId="{1493E7A9-DB03-4034-9C88-982425C28E51}" srcOrd="1" destOrd="0" presId="urn:microsoft.com/office/officeart/2005/8/layout/process5"/>
    <dgm:cxn modelId="{AD6080B0-98DD-4C8C-9F97-C560F4470FFD}" type="presOf" srcId="{08F01FE3-3038-4EE4-A873-60BFA352DE96}" destId="{742334A5-53E4-4EA5-BCCB-E97FBF826169}" srcOrd="1" destOrd="0" presId="urn:microsoft.com/office/officeart/2005/8/layout/process5"/>
    <dgm:cxn modelId="{6276E290-D3F4-49A7-A2C0-04245C203B6F}" type="presOf" srcId="{4ECAF65F-A8A6-4DA9-BD91-E5C09E649F8C}" destId="{F75B5E3F-A59F-4F9C-B520-C85B9E476B37}" srcOrd="0" destOrd="0" presId="urn:microsoft.com/office/officeart/2005/8/layout/process5"/>
    <dgm:cxn modelId="{86F0CBF5-5BE5-4DF6-9E3C-D1B90DA8CA62}" srcId="{8BBD0E89-54CA-46F1-AD62-186BAAF4E01A}" destId="{E7019665-7899-4E33-AB14-6401826D116B}" srcOrd="10" destOrd="0" parTransId="{D36EC69F-73DB-4F59-8573-7DC3B4A112FD}" sibTransId="{5CD907C2-561E-41D4-8E9D-23CFBEFA9113}"/>
    <dgm:cxn modelId="{DD3B5483-9C7A-4CC5-A002-472A3B0338BB}" type="presOf" srcId="{80807BB1-3485-48F8-BBD8-662C8989EAB9}" destId="{86EFAC07-998F-4D35-A5E3-C42033E4DF4A}" srcOrd="0" destOrd="0" presId="urn:microsoft.com/office/officeart/2005/8/layout/process5"/>
    <dgm:cxn modelId="{D26A0E2A-81B9-45C0-B668-13A5631FDA34}" type="presOf" srcId="{8BBD0E89-54CA-46F1-AD62-186BAAF4E01A}" destId="{1D469B00-4363-4BC2-89E1-517213F53F87}" srcOrd="0" destOrd="0" presId="urn:microsoft.com/office/officeart/2005/8/layout/process5"/>
    <dgm:cxn modelId="{F749F53D-7FD5-43BF-B334-AB921E814C8F}" srcId="{8BBD0E89-54CA-46F1-AD62-186BAAF4E01A}" destId="{D3885134-3CC4-43C0-BB23-F29E9C10C51E}" srcOrd="2" destOrd="0" parTransId="{1D388C14-FAB7-4D69-B0F9-49D62DE0E88E}" sibTransId="{1DDA3968-6248-424A-AFE5-AAFB57E21257}"/>
    <dgm:cxn modelId="{8B3B0217-91A3-4666-BD4A-4A6A20B145CA}" type="presOf" srcId="{1A984EF8-A6D7-4C6D-B161-1517E1796021}" destId="{1504AA00-9EA8-49D1-AD8F-B5A892E70DD4}" srcOrd="0" destOrd="0" presId="urn:microsoft.com/office/officeart/2005/8/layout/process5"/>
    <dgm:cxn modelId="{57BF156D-2C55-4200-828C-3C2510944151}" srcId="{8BBD0E89-54CA-46F1-AD62-186BAAF4E01A}" destId="{80807BB1-3485-48F8-BBD8-662C8989EAB9}" srcOrd="6" destOrd="0" parTransId="{9C53097E-CAB1-4839-84C8-210022663A07}" sibTransId="{3DC21D83-FB40-4A68-A3D6-D54394514F79}"/>
    <dgm:cxn modelId="{4C09C0CA-3205-4A1F-96B6-550B6F045C6C}" srcId="{8BBD0E89-54CA-46F1-AD62-186BAAF4E01A}" destId="{D9D50165-DD10-4DBE-8D28-A4DC8E0D141F}" srcOrd="9" destOrd="0" parTransId="{6E6144B5-6357-40CF-936F-BC5DC15A2B87}" sibTransId="{08F01FE3-3038-4EE4-A873-60BFA352DE96}"/>
    <dgm:cxn modelId="{C55A0E45-3C82-4B1D-86B5-69AEE4A0B088}" type="presOf" srcId="{AA519621-001B-4EBA-A8E1-7069F8B8B02E}" destId="{24EC710F-5DDA-4796-947B-E5A7F70C564B}" srcOrd="1" destOrd="0" presId="urn:microsoft.com/office/officeart/2005/8/layout/process5"/>
    <dgm:cxn modelId="{D09DE079-84DD-452E-BCE5-74F894F9A47A}" type="presOf" srcId="{1DDA3968-6248-424A-AFE5-AAFB57E21257}" destId="{AD645A89-BAC2-43F8-A249-F6AE4BD373CE}" srcOrd="0" destOrd="0" presId="urn:microsoft.com/office/officeart/2005/8/layout/process5"/>
    <dgm:cxn modelId="{074697BB-1C81-4392-BC3A-21710F47DD81}" type="presOf" srcId="{A70A5B6B-4F4E-421C-9C03-79CFE7EE351D}" destId="{636CF01C-DA9B-49CA-BCA1-A028577C29BE}" srcOrd="1" destOrd="0" presId="urn:microsoft.com/office/officeart/2005/8/layout/process5"/>
    <dgm:cxn modelId="{02D002F1-F8D1-4173-970C-2ECE3BB1BDB9}" type="presOf" srcId="{E7019665-7899-4E33-AB14-6401826D116B}" destId="{E638E7A9-62FC-4502-B8E0-901DCD3C6825}" srcOrd="0" destOrd="0" presId="urn:microsoft.com/office/officeart/2005/8/layout/process5"/>
    <dgm:cxn modelId="{161DF75D-5233-44BF-9543-0DCDEE56E57D}" type="presOf" srcId="{6F278AE2-97E9-4375-9A73-021858CD2F9B}" destId="{10080355-6EB6-4AE7-A264-F248A6D853B0}" srcOrd="0" destOrd="0" presId="urn:microsoft.com/office/officeart/2005/8/layout/process5"/>
    <dgm:cxn modelId="{015DF368-F16C-44B9-B843-0AEA4659AD87}" type="presOf" srcId="{0A52E55F-F447-4F30-A6E3-4D9B4489CBCF}" destId="{776023C8-CF0B-409E-8880-BBD5459C384B}" srcOrd="0" destOrd="0" presId="urn:microsoft.com/office/officeart/2005/8/layout/process5"/>
    <dgm:cxn modelId="{DB961629-E42C-44E8-8514-6F29FD40F609}" type="presOf" srcId="{E9783CAA-6BBB-4870-ACDA-C70B628A02B7}" destId="{3E7C76AC-4F77-4B33-9195-876E219D8943}" srcOrd="1" destOrd="0" presId="urn:microsoft.com/office/officeart/2005/8/layout/process5"/>
    <dgm:cxn modelId="{E8259EE2-DDE8-4B67-BFAE-3448911E7D47}" type="presParOf" srcId="{1D469B00-4363-4BC2-89E1-517213F53F87}" destId="{F75B5E3F-A59F-4F9C-B520-C85B9E476B37}" srcOrd="0" destOrd="0" presId="urn:microsoft.com/office/officeart/2005/8/layout/process5"/>
    <dgm:cxn modelId="{685550FA-6193-49B0-B873-02BBB4519456}" type="presParOf" srcId="{1D469B00-4363-4BC2-89E1-517213F53F87}" destId="{E7DC6631-F2DE-433F-9592-05FC9A83FDB4}" srcOrd="1" destOrd="0" presId="urn:microsoft.com/office/officeart/2005/8/layout/process5"/>
    <dgm:cxn modelId="{41F3DFAE-E3C5-428F-A1A9-B53C27D40C33}" type="presParOf" srcId="{E7DC6631-F2DE-433F-9592-05FC9A83FDB4}" destId="{3E7C76AC-4F77-4B33-9195-876E219D8943}" srcOrd="0" destOrd="0" presId="urn:microsoft.com/office/officeart/2005/8/layout/process5"/>
    <dgm:cxn modelId="{0404DDC1-2B0C-4B75-935F-ED879F71BA99}" type="presParOf" srcId="{1D469B00-4363-4BC2-89E1-517213F53F87}" destId="{0C6F72A8-2D03-4276-AA0D-ECE99F485418}" srcOrd="2" destOrd="0" presId="urn:microsoft.com/office/officeart/2005/8/layout/process5"/>
    <dgm:cxn modelId="{B79BAC9E-277A-4779-8F5C-D4DC7559F477}" type="presParOf" srcId="{1D469B00-4363-4BC2-89E1-517213F53F87}" destId="{5CDF69A7-9EAD-4576-A769-A8721C835DFC}" srcOrd="3" destOrd="0" presId="urn:microsoft.com/office/officeart/2005/8/layout/process5"/>
    <dgm:cxn modelId="{C785F9F6-E827-4B22-ABF4-4F4AC1700A1B}" type="presParOf" srcId="{5CDF69A7-9EAD-4576-A769-A8721C835DFC}" destId="{8D1BB977-1934-4F4D-BF83-CE9FB9A0614C}" srcOrd="0" destOrd="0" presId="urn:microsoft.com/office/officeart/2005/8/layout/process5"/>
    <dgm:cxn modelId="{FB54F393-28A8-4A11-9CDD-AD8EA7F46E9B}" type="presParOf" srcId="{1D469B00-4363-4BC2-89E1-517213F53F87}" destId="{92088D21-2BAB-40BD-BD66-54D4071FF31D}" srcOrd="4" destOrd="0" presId="urn:microsoft.com/office/officeart/2005/8/layout/process5"/>
    <dgm:cxn modelId="{773A7E2D-1E8A-4380-94FF-F1B67B5EB1A5}" type="presParOf" srcId="{1D469B00-4363-4BC2-89E1-517213F53F87}" destId="{AD645A89-BAC2-43F8-A249-F6AE4BD373CE}" srcOrd="5" destOrd="0" presId="urn:microsoft.com/office/officeart/2005/8/layout/process5"/>
    <dgm:cxn modelId="{B00FB1D9-8D22-47F5-8890-68D96A2A4CAA}" type="presParOf" srcId="{AD645A89-BAC2-43F8-A249-F6AE4BD373CE}" destId="{EED08D62-22DA-4914-B25D-B36D60AE5328}" srcOrd="0" destOrd="0" presId="urn:microsoft.com/office/officeart/2005/8/layout/process5"/>
    <dgm:cxn modelId="{81046445-8E42-4B03-9B41-3D10794D0B9A}" type="presParOf" srcId="{1D469B00-4363-4BC2-89E1-517213F53F87}" destId="{51026276-0592-435D-A1A3-614F2DE42553}" srcOrd="6" destOrd="0" presId="urn:microsoft.com/office/officeart/2005/8/layout/process5"/>
    <dgm:cxn modelId="{7B5D102A-EA79-47F9-9EFD-74BFF36321E0}" type="presParOf" srcId="{1D469B00-4363-4BC2-89E1-517213F53F87}" destId="{294B3E10-D6CE-418B-B691-70DE2E48EA84}" srcOrd="7" destOrd="0" presId="urn:microsoft.com/office/officeart/2005/8/layout/process5"/>
    <dgm:cxn modelId="{806E7196-DA8D-43D7-A795-0324212EC9F5}" type="presParOf" srcId="{294B3E10-D6CE-418B-B691-70DE2E48EA84}" destId="{3C4E6BFF-4F58-4CF0-A070-5ADA55D42434}" srcOrd="0" destOrd="0" presId="urn:microsoft.com/office/officeart/2005/8/layout/process5"/>
    <dgm:cxn modelId="{EC7C1223-D4D3-4295-91D3-5EFFBE6C695B}" type="presParOf" srcId="{1D469B00-4363-4BC2-89E1-517213F53F87}" destId="{776023C8-CF0B-409E-8880-BBD5459C384B}" srcOrd="8" destOrd="0" presId="urn:microsoft.com/office/officeart/2005/8/layout/process5"/>
    <dgm:cxn modelId="{6C5455BE-DC96-422D-8670-D0BB20A9765F}" type="presParOf" srcId="{1D469B00-4363-4BC2-89E1-517213F53F87}" destId="{1504AA00-9EA8-49D1-AD8F-B5A892E70DD4}" srcOrd="9" destOrd="0" presId="urn:microsoft.com/office/officeart/2005/8/layout/process5"/>
    <dgm:cxn modelId="{FC51D759-E08A-4F62-9B86-49FC9FA55044}" type="presParOf" srcId="{1504AA00-9EA8-49D1-AD8F-B5A892E70DD4}" destId="{6C9DAC53-BFD0-44DA-823D-FDDEB7AC5CB9}" srcOrd="0" destOrd="0" presId="urn:microsoft.com/office/officeart/2005/8/layout/process5"/>
    <dgm:cxn modelId="{FCA95598-7147-4C16-957A-9215CD85DB58}" type="presParOf" srcId="{1D469B00-4363-4BC2-89E1-517213F53F87}" destId="{EC33F089-2E3C-4E9B-993A-1A9252B1D1A1}" srcOrd="10" destOrd="0" presId="urn:microsoft.com/office/officeart/2005/8/layout/process5"/>
    <dgm:cxn modelId="{C0F4EDCD-DA9B-4FC5-8992-8672337E96C8}" type="presParOf" srcId="{1D469B00-4363-4BC2-89E1-517213F53F87}" destId="{893214C2-8E0A-4540-881F-F800FD7E8E36}" srcOrd="11" destOrd="0" presId="urn:microsoft.com/office/officeart/2005/8/layout/process5"/>
    <dgm:cxn modelId="{26A5D6F3-15EC-4916-9EEB-FA0B142ED1AA}" type="presParOf" srcId="{893214C2-8E0A-4540-881F-F800FD7E8E36}" destId="{636CF01C-DA9B-49CA-BCA1-A028577C29BE}" srcOrd="0" destOrd="0" presId="urn:microsoft.com/office/officeart/2005/8/layout/process5"/>
    <dgm:cxn modelId="{4CAC07CD-1F56-4A82-ADAB-D33CCC25E2FD}" type="presParOf" srcId="{1D469B00-4363-4BC2-89E1-517213F53F87}" destId="{86EFAC07-998F-4D35-A5E3-C42033E4DF4A}" srcOrd="12" destOrd="0" presId="urn:microsoft.com/office/officeart/2005/8/layout/process5"/>
    <dgm:cxn modelId="{7BA0008A-170D-4B0D-8590-772695413648}" type="presParOf" srcId="{1D469B00-4363-4BC2-89E1-517213F53F87}" destId="{2581C0B9-13E9-46B2-AB8F-00092A8A0446}" srcOrd="13" destOrd="0" presId="urn:microsoft.com/office/officeart/2005/8/layout/process5"/>
    <dgm:cxn modelId="{B923A859-DCC4-4448-A57C-63EE9C844208}" type="presParOf" srcId="{2581C0B9-13E9-46B2-AB8F-00092A8A0446}" destId="{9328B87F-454F-48C8-AD02-630F0C67F918}" srcOrd="0" destOrd="0" presId="urn:microsoft.com/office/officeart/2005/8/layout/process5"/>
    <dgm:cxn modelId="{DB87AAA9-17E9-4298-863B-B387E6C0CEAD}" type="presParOf" srcId="{1D469B00-4363-4BC2-89E1-517213F53F87}" destId="{10080355-6EB6-4AE7-A264-F248A6D853B0}" srcOrd="14" destOrd="0" presId="urn:microsoft.com/office/officeart/2005/8/layout/process5"/>
    <dgm:cxn modelId="{95E30F82-DE06-4741-830C-AC9AFFF1EC61}" type="presParOf" srcId="{1D469B00-4363-4BC2-89E1-517213F53F87}" destId="{A9C0D7B0-93D5-47F4-8DF9-75F1194FA2FC}" srcOrd="15" destOrd="0" presId="urn:microsoft.com/office/officeart/2005/8/layout/process5"/>
    <dgm:cxn modelId="{BFC86935-030F-42E3-8114-4FDF37EDD964}" type="presParOf" srcId="{A9C0D7B0-93D5-47F4-8DF9-75F1194FA2FC}" destId="{1493E7A9-DB03-4034-9C88-982425C28E51}" srcOrd="0" destOrd="0" presId="urn:microsoft.com/office/officeart/2005/8/layout/process5"/>
    <dgm:cxn modelId="{72006E68-D32B-49FD-A555-0AB3371E37D8}" type="presParOf" srcId="{1D469B00-4363-4BC2-89E1-517213F53F87}" destId="{DC3549DE-9D8F-4CBD-A67A-5936BF42D467}" srcOrd="16" destOrd="0" presId="urn:microsoft.com/office/officeart/2005/8/layout/process5"/>
    <dgm:cxn modelId="{D18F1396-92F2-4403-910D-755ED75FD2B7}" type="presParOf" srcId="{1D469B00-4363-4BC2-89E1-517213F53F87}" destId="{5155F0A5-6542-4955-B016-F53B100D2289}" srcOrd="17" destOrd="0" presId="urn:microsoft.com/office/officeart/2005/8/layout/process5"/>
    <dgm:cxn modelId="{6E358C23-36FD-4E61-93EA-37F3D3BF4A06}" type="presParOf" srcId="{5155F0A5-6542-4955-B016-F53B100D2289}" destId="{24EC710F-5DDA-4796-947B-E5A7F70C564B}" srcOrd="0" destOrd="0" presId="urn:microsoft.com/office/officeart/2005/8/layout/process5"/>
    <dgm:cxn modelId="{AD3C28D9-782A-4A72-A14A-231059671E0B}" type="presParOf" srcId="{1D469B00-4363-4BC2-89E1-517213F53F87}" destId="{744CEACF-B34B-4B89-9EE6-289735484F50}" srcOrd="18" destOrd="0" presId="urn:microsoft.com/office/officeart/2005/8/layout/process5"/>
    <dgm:cxn modelId="{1AB82D18-B4D7-4A1D-8F05-9777D12C2DC1}" type="presParOf" srcId="{1D469B00-4363-4BC2-89E1-517213F53F87}" destId="{5954C0F5-1AE5-4C98-A11C-ED5CEFF56734}" srcOrd="19" destOrd="0" presId="urn:microsoft.com/office/officeart/2005/8/layout/process5"/>
    <dgm:cxn modelId="{66206896-826B-4187-B160-71C85F1046A4}" type="presParOf" srcId="{5954C0F5-1AE5-4C98-A11C-ED5CEFF56734}" destId="{742334A5-53E4-4EA5-BCCB-E97FBF826169}" srcOrd="0" destOrd="0" presId="urn:microsoft.com/office/officeart/2005/8/layout/process5"/>
    <dgm:cxn modelId="{9C29398F-04C7-498F-B98A-3DF17D437710}" type="presParOf" srcId="{1D469B00-4363-4BC2-89E1-517213F53F87}" destId="{E638E7A9-62FC-4502-B8E0-901DCD3C6825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221AB4-D736-40E7-A1A6-4472CA3CF3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46931F-AE76-4FEE-8527-0EF43C416C78}">
      <dgm:prSet/>
      <dgm:spPr/>
      <dgm:t>
        <a:bodyPr/>
        <a:lstStyle/>
        <a:p>
          <a:pPr rtl="0"/>
          <a:r>
            <a:rPr lang="en-US" b="1" dirty="0" smtClean="0"/>
            <a:t>10% of Schools</a:t>
          </a:r>
          <a:endParaRPr lang="en-US" b="1" dirty="0"/>
        </a:p>
      </dgm:t>
    </dgm:pt>
    <dgm:pt modelId="{94E3A041-85F4-459E-919A-CA187820AA94}" type="parTrans" cxnId="{2B6FE63E-51F6-4654-AAF1-00078F37DFF6}">
      <dgm:prSet/>
      <dgm:spPr/>
      <dgm:t>
        <a:bodyPr/>
        <a:lstStyle/>
        <a:p>
          <a:endParaRPr lang="en-US"/>
        </a:p>
      </dgm:t>
    </dgm:pt>
    <dgm:pt modelId="{1689C0CE-1C3F-4C31-97A3-76EE1D9C51B4}" type="sibTrans" cxnId="{2B6FE63E-51F6-4654-AAF1-00078F37DFF6}">
      <dgm:prSet/>
      <dgm:spPr/>
      <dgm:t>
        <a:bodyPr/>
        <a:lstStyle/>
        <a:p>
          <a:endParaRPr lang="en-US"/>
        </a:p>
      </dgm:t>
    </dgm:pt>
    <dgm:pt modelId="{F435FE64-BAF1-45E4-ADA5-E9DC730FBD48}">
      <dgm:prSet/>
      <dgm:spPr/>
      <dgm:t>
        <a:bodyPr/>
        <a:lstStyle/>
        <a:p>
          <a:pPr rtl="0"/>
          <a:r>
            <a:rPr lang="en-US" b="1" dirty="0" smtClean="0"/>
            <a:t>5 % Performance (Measured by 1 Year Success Rate)</a:t>
          </a:r>
          <a:endParaRPr lang="en-US" b="1" dirty="0"/>
        </a:p>
      </dgm:t>
    </dgm:pt>
    <dgm:pt modelId="{82F3D79F-2E45-4717-853A-8F48DA23A4A2}" type="parTrans" cxnId="{21FDB8F0-C35C-4E9F-897A-07C573FED378}">
      <dgm:prSet/>
      <dgm:spPr/>
      <dgm:t>
        <a:bodyPr/>
        <a:lstStyle/>
        <a:p>
          <a:endParaRPr lang="en-US"/>
        </a:p>
      </dgm:t>
    </dgm:pt>
    <dgm:pt modelId="{A1C898C6-486B-44A3-9305-6B066BF6257E}" type="sibTrans" cxnId="{21FDB8F0-C35C-4E9F-897A-07C573FED378}">
      <dgm:prSet/>
      <dgm:spPr/>
      <dgm:t>
        <a:bodyPr/>
        <a:lstStyle/>
        <a:p>
          <a:endParaRPr lang="en-US"/>
        </a:p>
      </dgm:t>
    </dgm:pt>
    <dgm:pt modelId="{DF87D4F6-F0DA-4160-8535-33EEA6DBF83E}">
      <dgm:prSet/>
      <dgm:spPr/>
      <dgm:t>
        <a:bodyPr/>
        <a:lstStyle/>
        <a:p>
          <a:pPr rtl="0"/>
          <a:r>
            <a:rPr lang="en-US" b="1" dirty="0" smtClean="0"/>
            <a:t>5 % Progress (Measured by 1 Year TVAAS Composite)</a:t>
          </a:r>
          <a:endParaRPr lang="en-US" b="1" dirty="0"/>
        </a:p>
      </dgm:t>
    </dgm:pt>
    <dgm:pt modelId="{18120C22-0E0D-42FB-ACC8-96BAC9FE1247}" type="parTrans" cxnId="{E44DCED8-0425-4F7E-A8E6-25C9610C015E}">
      <dgm:prSet/>
      <dgm:spPr/>
      <dgm:t>
        <a:bodyPr/>
        <a:lstStyle/>
        <a:p>
          <a:endParaRPr lang="en-US"/>
        </a:p>
      </dgm:t>
    </dgm:pt>
    <dgm:pt modelId="{F1624436-7CFC-4D03-9128-DFA651F2C2B3}" type="sibTrans" cxnId="{E44DCED8-0425-4F7E-A8E6-25C9610C015E}">
      <dgm:prSet/>
      <dgm:spPr/>
      <dgm:t>
        <a:bodyPr/>
        <a:lstStyle/>
        <a:p>
          <a:endParaRPr lang="en-US"/>
        </a:p>
      </dgm:t>
    </dgm:pt>
    <dgm:pt modelId="{478C7F38-A0AD-40B2-B209-57A0485C2EDE}" type="pres">
      <dgm:prSet presAssocID="{44221AB4-D736-40E7-A1A6-4472CA3CF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99FF3D-66D0-4886-8495-66677A6BCCAD}" type="pres">
      <dgm:prSet presAssocID="{A546931F-AE76-4FEE-8527-0EF43C416C78}" presName="hierRoot1" presStyleCnt="0">
        <dgm:presLayoutVars>
          <dgm:hierBranch val="init"/>
        </dgm:presLayoutVars>
      </dgm:prSet>
      <dgm:spPr/>
    </dgm:pt>
    <dgm:pt modelId="{7BBD30CD-10FE-48A9-85F1-CB6C3D829F5F}" type="pres">
      <dgm:prSet presAssocID="{A546931F-AE76-4FEE-8527-0EF43C416C78}" presName="rootComposite1" presStyleCnt="0"/>
      <dgm:spPr/>
    </dgm:pt>
    <dgm:pt modelId="{03F0C351-2AA8-4401-A246-5D747D54729E}" type="pres">
      <dgm:prSet presAssocID="{A546931F-AE76-4FEE-8527-0EF43C416C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EE7AB7-B380-48F8-B166-6A5D3901DF73}" type="pres">
      <dgm:prSet presAssocID="{A546931F-AE76-4FEE-8527-0EF43C416C7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B929499-669D-4BDF-A03C-D765E0FAFA61}" type="pres">
      <dgm:prSet presAssocID="{A546931F-AE76-4FEE-8527-0EF43C416C78}" presName="hierChild2" presStyleCnt="0"/>
      <dgm:spPr/>
    </dgm:pt>
    <dgm:pt modelId="{F5700E3B-21A6-4812-86F0-9730B8F2E6DC}" type="pres">
      <dgm:prSet presAssocID="{82F3D79F-2E45-4717-853A-8F48DA23A4A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5DF7764-9AE4-4E0D-9BC7-4D88DA08B46B}" type="pres">
      <dgm:prSet presAssocID="{F435FE64-BAF1-45E4-ADA5-E9DC730FBD48}" presName="hierRoot2" presStyleCnt="0">
        <dgm:presLayoutVars>
          <dgm:hierBranch val="init"/>
        </dgm:presLayoutVars>
      </dgm:prSet>
      <dgm:spPr/>
    </dgm:pt>
    <dgm:pt modelId="{21B5E898-68ED-40BD-AD7D-4364683BC3C7}" type="pres">
      <dgm:prSet presAssocID="{F435FE64-BAF1-45E4-ADA5-E9DC730FBD48}" presName="rootComposite" presStyleCnt="0"/>
      <dgm:spPr/>
    </dgm:pt>
    <dgm:pt modelId="{37972A08-C37F-4FBC-AE40-9A85FEE3A9DB}" type="pres">
      <dgm:prSet presAssocID="{F435FE64-BAF1-45E4-ADA5-E9DC730FBD4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5CE4A-C197-465B-AC72-5705F4F55865}" type="pres">
      <dgm:prSet presAssocID="{F435FE64-BAF1-45E4-ADA5-E9DC730FBD48}" presName="rootConnector" presStyleLbl="node2" presStyleIdx="0" presStyleCnt="2"/>
      <dgm:spPr/>
      <dgm:t>
        <a:bodyPr/>
        <a:lstStyle/>
        <a:p>
          <a:endParaRPr lang="en-US"/>
        </a:p>
      </dgm:t>
    </dgm:pt>
    <dgm:pt modelId="{BE38D2F8-87FA-43FF-9CA2-02B4B75AEDD3}" type="pres">
      <dgm:prSet presAssocID="{F435FE64-BAF1-45E4-ADA5-E9DC730FBD48}" presName="hierChild4" presStyleCnt="0"/>
      <dgm:spPr/>
    </dgm:pt>
    <dgm:pt modelId="{58481B2F-98B4-4FD0-B850-6310649409CE}" type="pres">
      <dgm:prSet presAssocID="{F435FE64-BAF1-45E4-ADA5-E9DC730FBD48}" presName="hierChild5" presStyleCnt="0"/>
      <dgm:spPr/>
    </dgm:pt>
    <dgm:pt modelId="{89B3F47E-2555-45E5-8193-436DEEE64F30}" type="pres">
      <dgm:prSet presAssocID="{18120C22-0E0D-42FB-ACC8-96BAC9FE124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C23CD0A-8E11-4365-86D5-8674159D2AD6}" type="pres">
      <dgm:prSet presAssocID="{DF87D4F6-F0DA-4160-8535-33EEA6DBF83E}" presName="hierRoot2" presStyleCnt="0">
        <dgm:presLayoutVars>
          <dgm:hierBranch val="init"/>
        </dgm:presLayoutVars>
      </dgm:prSet>
      <dgm:spPr/>
    </dgm:pt>
    <dgm:pt modelId="{5F2F711A-5C42-4571-90AF-99EFEDC12119}" type="pres">
      <dgm:prSet presAssocID="{DF87D4F6-F0DA-4160-8535-33EEA6DBF83E}" presName="rootComposite" presStyleCnt="0"/>
      <dgm:spPr/>
    </dgm:pt>
    <dgm:pt modelId="{05A5A397-298E-4FFA-9397-970BC5C74090}" type="pres">
      <dgm:prSet presAssocID="{DF87D4F6-F0DA-4160-8535-33EEA6DBF83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FB5974-209F-4B9B-8820-DD5A4665EE59}" type="pres">
      <dgm:prSet presAssocID="{DF87D4F6-F0DA-4160-8535-33EEA6DBF83E}" presName="rootConnector" presStyleLbl="node2" presStyleIdx="1" presStyleCnt="2"/>
      <dgm:spPr/>
      <dgm:t>
        <a:bodyPr/>
        <a:lstStyle/>
        <a:p>
          <a:endParaRPr lang="en-US"/>
        </a:p>
      </dgm:t>
    </dgm:pt>
    <dgm:pt modelId="{9C0494BB-2220-49E2-964A-B3FD5E06D3D6}" type="pres">
      <dgm:prSet presAssocID="{DF87D4F6-F0DA-4160-8535-33EEA6DBF83E}" presName="hierChild4" presStyleCnt="0"/>
      <dgm:spPr/>
    </dgm:pt>
    <dgm:pt modelId="{CBD9A74B-1059-471A-B3B5-71CF75B80DB4}" type="pres">
      <dgm:prSet presAssocID="{DF87D4F6-F0DA-4160-8535-33EEA6DBF83E}" presName="hierChild5" presStyleCnt="0"/>
      <dgm:spPr/>
    </dgm:pt>
    <dgm:pt modelId="{4052B387-7E3A-4809-B938-29B1218EBBC5}" type="pres">
      <dgm:prSet presAssocID="{A546931F-AE76-4FEE-8527-0EF43C416C78}" presName="hierChild3" presStyleCnt="0"/>
      <dgm:spPr/>
    </dgm:pt>
  </dgm:ptLst>
  <dgm:cxnLst>
    <dgm:cxn modelId="{2B6FE63E-51F6-4654-AAF1-00078F37DFF6}" srcId="{44221AB4-D736-40E7-A1A6-4472CA3CF39E}" destId="{A546931F-AE76-4FEE-8527-0EF43C416C78}" srcOrd="0" destOrd="0" parTransId="{94E3A041-85F4-459E-919A-CA187820AA94}" sibTransId="{1689C0CE-1C3F-4C31-97A3-76EE1D9C51B4}"/>
    <dgm:cxn modelId="{D3766A37-0C05-480A-8F00-BFD735C550F3}" type="presOf" srcId="{DF87D4F6-F0DA-4160-8535-33EEA6DBF83E}" destId="{11FB5974-209F-4B9B-8820-DD5A4665EE59}" srcOrd="1" destOrd="0" presId="urn:microsoft.com/office/officeart/2005/8/layout/orgChart1"/>
    <dgm:cxn modelId="{D461F92F-F631-463F-B1B9-0DCC24330B7B}" type="presOf" srcId="{82F3D79F-2E45-4717-853A-8F48DA23A4A2}" destId="{F5700E3B-21A6-4812-86F0-9730B8F2E6DC}" srcOrd="0" destOrd="0" presId="urn:microsoft.com/office/officeart/2005/8/layout/orgChart1"/>
    <dgm:cxn modelId="{AF750AE2-F1EC-4D87-83DA-B34C9EC88D82}" type="presOf" srcId="{F435FE64-BAF1-45E4-ADA5-E9DC730FBD48}" destId="{37972A08-C37F-4FBC-AE40-9A85FEE3A9DB}" srcOrd="0" destOrd="0" presId="urn:microsoft.com/office/officeart/2005/8/layout/orgChart1"/>
    <dgm:cxn modelId="{E44DCED8-0425-4F7E-A8E6-25C9610C015E}" srcId="{A546931F-AE76-4FEE-8527-0EF43C416C78}" destId="{DF87D4F6-F0DA-4160-8535-33EEA6DBF83E}" srcOrd="1" destOrd="0" parTransId="{18120C22-0E0D-42FB-ACC8-96BAC9FE1247}" sibTransId="{F1624436-7CFC-4D03-9128-DFA651F2C2B3}"/>
    <dgm:cxn modelId="{2C87FE47-23F9-4620-AD3E-2306DF38D55B}" type="presOf" srcId="{44221AB4-D736-40E7-A1A6-4472CA3CF39E}" destId="{478C7F38-A0AD-40B2-B209-57A0485C2EDE}" srcOrd="0" destOrd="0" presId="urn:microsoft.com/office/officeart/2005/8/layout/orgChart1"/>
    <dgm:cxn modelId="{21FDB8F0-C35C-4E9F-897A-07C573FED378}" srcId="{A546931F-AE76-4FEE-8527-0EF43C416C78}" destId="{F435FE64-BAF1-45E4-ADA5-E9DC730FBD48}" srcOrd="0" destOrd="0" parTransId="{82F3D79F-2E45-4717-853A-8F48DA23A4A2}" sibTransId="{A1C898C6-486B-44A3-9305-6B066BF6257E}"/>
    <dgm:cxn modelId="{C0CC9484-AA04-43AA-BA56-E5F3270BE289}" type="presOf" srcId="{DF87D4F6-F0DA-4160-8535-33EEA6DBF83E}" destId="{05A5A397-298E-4FFA-9397-970BC5C74090}" srcOrd="0" destOrd="0" presId="urn:microsoft.com/office/officeart/2005/8/layout/orgChart1"/>
    <dgm:cxn modelId="{C335F60E-6383-4BF7-A622-52616DA0E7F3}" type="presOf" srcId="{A546931F-AE76-4FEE-8527-0EF43C416C78}" destId="{03F0C351-2AA8-4401-A246-5D747D54729E}" srcOrd="0" destOrd="0" presId="urn:microsoft.com/office/officeart/2005/8/layout/orgChart1"/>
    <dgm:cxn modelId="{19573F37-A613-4B7F-9AB3-E19623585393}" type="presOf" srcId="{18120C22-0E0D-42FB-ACC8-96BAC9FE1247}" destId="{89B3F47E-2555-45E5-8193-436DEEE64F30}" srcOrd="0" destOrd="0" presId="urn:microsoft.com/office/officeart/2005/8/layout/orgChart1"/>
    <dgm:cxn modelId="{7AC637CB-1E41-4FCC-94F1-0021255C13E8}" type="presOf" srcId="{A546931F-AE76-4FEE-8527-0EF43C416C78}" destId="{09EE7AB7-B380-48F8-B166-6A5D3901DF73}" srcOrd="1" destOrd="0" presId="urn:microsoft.com/office/officeart/2005/8/layout/orgChart1"/>
    <dgm:cxn modelId="{F3C1E172-A398-4824-90C8-8BF9D44235D9}" type="presOf" srcId="{F435FE64-BAF1-45E4-ADA5-E9DC730FBD48}" destId="{D535CE4A-C197-465B-AC72-5705F4F55865}" srcOrd="1" destOrd="0" presId="urn:microsoft.com/office/officeart/2005/8/layout/orgChart1"/>
    <dgm:cxn modelId="{624759EF-E5C4-4238-827A-537C55298CD9}" type="presParOf" srcId="{478C7F38-A0AD-40B2-B209-57A0485C2EDE}" destId="{E999FF3D-66D0-4886-8495-66677A6BCCAD}" srcOrd="0" destOrd="0" presId="urn:microsoft.com/office/officeart/2005/8/layout/orgChart1"/>
    <dgm:cxn modelId="{8CFD14A6-73B3-4727-9AB9-3702A624EBBB}" type="presParOf" srcId="{E999FF3D-66D0-4886-8495-66677A6BCCAD}" destId="{7BBD30CD-10FE-48A9-85F1-CB6C3D829F5F}" srcOrd="0" destOrd="0" presId="urn:microsoft.com/office/officeart/2005/8/layout/orgChart1"/>
    <dgm:cxn modelId="{4F5A7D27-42FE-4CB2-833D-7D7EA7374EDC}" type="presParOf" srcId="{7BBD30CD-10FE-48A9-85F1-CB6C3D829F5F}" destId="{03F0C351-2AA8-4401-A246-5D747D54729E}" srcOrd="0" destOrd="0" presId="urn:microsoft.com/office/officeart/2005/8/layout/orgChart1"/>
    <dgm:cxn modelId="{F4545855-2685-459E-82AA-3C3E991AD7E3}" type="presParOf" srcId="{7BBD30CD-10FE-48A9-85F1-CB6C3D829F5F}" destId="{09EE7AB7-B380-48F8-B166-6A5D3901DF73}" srcOrd="1" destOrd="0" presId="urn:microsoft.com/office/officeart/2005/8/layout/orgChart1"/>
    <dgm:cxn modelId="{92D146D7-D310-4934-B881-127D7F71CA94}" type="presParOf" srcId="{E999FF3D-66D0-4886-8495-66677A6BCCAD}" destId="{0B929499-669D-4BDF-A03C-D765E0FAFA61}" srcOrd="1" destOrd="0" presId="urn:microsoft.com/office/officeart/2005/8/layout/orgChart1"/>
    <dgm:cxn modelId="{462D0236-EFAA-4038-B60B-6032376DA754}" type="presParOf" srcId="{0B929499-669D-4BDF-A03C-D765E0FAFA61}" destId="{F5700E3B-21A6-4812-86F0-9730B8F2E6DC}" srcOrd="0" destOrd="0" presId="urn:microsoft.com/office/officeart/2005/8/layout/orgChart1"/>
    <dgm:cxn modelId="{73EA9161-4F00-4D64-B244-97DCDB0B490D}" type="presParOf" srcId="{0B929499-669D-4BDF-A03C-D765E0FAFA61}" destId="{05DF7764-9AE4-4E0D-9BC7-4D88DA08B46B}" srcOrd="1" destOrd="0" presId="urn:microsoft.com/office/officeart/2005/8/layout/orgChart1"/>
    <dgm:cxn modelId="{498BC4C7-8577-4F17-96F7-2B0FF0A98F89}" type="presParOf" srcId="{05DF7764-9AE4-4E0D-9BC7-4D88DA08B46B}" destId="{21B5E898-68ED-40BD-AD7D-4364683BC3C7}" srcOrd="0" destOrd="0" presId="urn:microsoft.com/office/officeart/2005/8/layout/orgChart1"/>
    <dgm:cxn modelId="{280EFDED-E10C-422D-8129-E2776B28811D}" type="presParOf" srcId="{21B5E898-68ED-40BD-AD7D-4364683BC3C7}" destId="{37972A08-C37F-4FBC-AE40-9A85FEE3A9DB}" srcOrd="0" destOrd="0" presId="urn:microsoft.com/office/officeart/2005/8/layout/orgChart1"/>
    <dgm:cxn modelId="{808B47D4-D8FB-4801-AD60-A15148660106}" type="presParOf" srcId="{21B5E898-68ED-40BD-AD7D-4364683BC3C7}" destId="{D535CE4A-C197-465B-AC72-5705F4F55865}" srcOrd="1" destOrd="0" presId="urn:microsoft.com/office/officeart/2005/8/layout/orgChart1"/>
    <dgm:cxn modelId="{EC5B638A-6423-4CE8-9DBF-AA9F6BFF8014}" type="presParOf" srcId="{05DF7764-9AE4-4E0D-9BC7-4D88DA08B46B}" destId="{BE38D2F8-87FA-43FF-9CA2-02B4B75AEDD3}" srcOrd="1" destOrd="0" presId="urn:microsoft.com/office/officeart/2005/8/layout/orgChart1"/>
    <dgm:cxn modelId="{7298E0A4-88E3-4258-A28C-681C04740900}" type="presParOf" srcId="{05DF7764-9AE4-4E0D-9BC7-4D88DA08B46B}" destId="{58481B2F-98B4-4FD0-B850-6310649409CE}" srcOrd="2" destOrd="0" presId="urn:microsoft.com/office/officeart/2005/8/layout/orgChart1"/>
    <dgm:cxn modelId="{4381DE0A-51DE-42C7-ACD9-20BBF80D4E96}" type="presParOf" srcId="{0B929499-669D-4BDF-A03C-D765E0FAFA61}" destId="{89B3F47E-2555-45E5-8193-436DEEE64F30}" srcOrd="2" destOrd="0" presId="urn:microsoft.com/office/officeart/2005/8/layout/orgChart1"/>
    <dgm:cxn modelId="{A57415FE-30C4-45E7-AE52-395AB9B70137}" type="presParOf" srcId="{0B929499-669D-4BDF-A03C-D765E0FAFA61}" destId="{8C23CD0A-8E11-4365-86D5-8674159D2AD6}" srcOrd="3" destOrd="0" presId="urn:microsoft.com/office/officeart/2005/8/layout/orgChart1"/>
    <dgm:cxn modelId="{904E8740-7C82-405D-A494-57F4604B00A7}" type="presParOf" srcId="{8C23CD0A-8E11-4365-86D5-8674159D2AD6}" destId="{5F2F711A-5C42-4571-90AF-99EFEDC12119}" srcOrd="0" destOrd="0" presId="urn:microsoft.com/office/officeart/2005/8/layout/orgChart1"/>
    <dgm:cxn modelId="{D2620162-0EEE-42E8-8559-53BF0C17CCDF}" type="presParOf" srcId="{5F2F711A-5C42-4571-90AF-99EFEDC12119}" destId="{05A5A397-298E-4FFA-9397-970BC5C74090}" srcOrd="0" destOrd="0" presId="urn:microsoft.com/office/officeart/2005/8/layout/orgChart1"/>
    <dgm:cxn modelId="{5470E755-9BF6-43E2-8C2D-497D66148BB1}" type="presParOf" srcId="{5F2F711A-5C42-4571-90AF-99EFEDC12119}" destId="{11FB5974-209F-4B9B-8820-DD5A4665EE59}" srcOrd="1" destOrd="0" presId="urn:microsoft.com/office/officeart/2005/8/layout/orgChart1"/>
    <dgm:cxn modelId="{CDC9A7A9-EDE2-4D6A-AD76-45DC30DE799D}" type="presParOf" srcId="{8C23CD0A-8E11-4365-86D5-8674159D2AD6}" destId="{9C0494BB-2220-49E2-964A-B3FD5E06D3D6}" srcOrd="1" destOrd="0" presId="urn:microsoft.com/office/officeart/2005/8/layout/orgChart1"/>
    <dgm:cxn modelId="{15F8FBA0-B10B-4BD4-B48C-85E4E0951E27}" type="presParOf" srcId="{8C23CD0A-8E11-4365-86D5-8674159D2AD6}" destId="{CBD9A74B-1059-471A-B3B5-71CF75B80DB4}" srcOrd="2" destOrd="0" presId="urn:microsoft.com/office/officeart/2005/8/layout/orgChart1"/>
    <dgm:cxn modelId="{DCC342E8-4E85-46F1-A2D9-1B04AC123026}" type="presParOf" srcId="{E999FF3D-66D0-4886-8495-66677A6BCCAD}" destId="{4052B387-7E3A-4809-B938-29B1218EBB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BD0E89-54CA-46F1-AD62-186BAAF4E01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4ECAF65F-A8A6-4DA9-BD91-E5C09E649F8C}">
      <dgm:prSet phldrT="[Text]"/>
      <dgm:spPr/>
      <dgm:t>
        <a:bodyPr/>
        <a:lstStyle/>
        <a:p>
          <a:r>
            <a:rPr lang="en-US" dirty="0" smtClean="0"/>
            <a:t>Place schools in one of two pools- 3-8 or 3-12</a:t>
          </a:r>
        </a:p>
        <a:p>
          <a:r>
            <a:rPr lang="en-US" dirty="0" smtClean="0"/>
            <a:t>(Slide 5)</a:t>
          </a:r>
          <a:endParaRPr lang="en-US" dirty="0"/>
        </a:p>
      </dgm:t>
    </dgm:pt>
    <dgm:pt modelId="{E0DE0B7F-E3CA-4821-8DDF-8034CBEDBFE8}" type="parTrans" cxnId="{5EE3E1E0-EB74-4550-BA28-E2D2552C845D}">
      <dgm:prSet/>
      <dgm:spPr/>
      <dgm:t>
        <a:bodyPr/>
        <a:lstStyle/>
        <a:p>
          <a:endParaRPr lang="en-US"/>
        </a:p>
      </dgm:t>
    </dgm:pt>
    <dgm:pt modelId="{E9783CAA-6BBB-4870-ACDA-C70B628A02B7}" type="sibTrans" cxnId="{5EE3E1E0-EB74-4550-BA28-E2D2552C845D}">
      <dgm:prSet/>
      <dgm:spPr/>
      <dgm:t>
        <a:bodyPr/>
        <a:lstStyle/>
        <a:p>
          <a:endParaRPr lang="en-US" dirty="0"/>
        </a:p>
      </dgm:t>
    </dgm:pt>
    <dgm:pt modelId="{D3885134-3CC4-43C0-BB23-F29E9C10C51E}">
      <dgm:prSet phldrT="[Text]"/>
      <dgm:spPr/>
      <dgm:t>
        <a:bodyPr/>
        <a:lstStyle/>
        <a:p>
          <a:r>
            <a:rPr lang="en-US" dirty="0" smtClean="0"/>
            <a:t>Apply school exclusion and exemption rules</a:t>
          </a:r>
        </a:p>
        <a:p>
          <a:r>
            <a:rPr lang="en-US" dirty="0" smtClean="0"/>
            <a:t>(Slide 7)</a:t>
          </a:r>
          <a:endParaRPr lang="en-US" dirty="0"/>
        </a:p>
      </dgm:t>
    </dgm:pt>
    <dgm:pt modelId="{1D388C14-FAB7-4D69-B0F9-49D62DE0E88E}" type="parTrans" cxnId="{F749F53D-7FD5-43BF-B334-AB921E814C8F}">
      <dgm:prSet/>
      <dgm:spPr/>
      <dgm:t>
        <a:bodyPr/>
        <a:lstStyle/>
        <a:p>
          <a:endParaRPr lang="en-US"/>
        </a:p>
      </dgm:t>
    </dgm:pt>
    <dgm:pt modelId="{1DDA3968-6248-424A-AFE5-AAFB57E21257}" type="sibTrans" cxnId="{F749F53D-7FD5-43BF-B334-AB921E814C8F}">
      <dgm:prSet/>
      <dgm:spPr/>
      <dgm:t>
        <a:bodyPr/>
        <a:lstStyle/>
        <a:p>
          <a:endParaRPr lang="en-US" dirty="0"/>
        </a:p>
      </dgm:t>
    </dgm:pt>
    <dgm:pt modelId="{3668EC93-ACBB-4FEE-A771-5D9F866096C1}">
      <dgm:prSet phldrT="[Text]"/>
      <dgm:spPr/>
      <dgm:t>
        <a:bodyPr/>
        <a:lstStyle/>
        <a:p>
          <a:r>
            <a:rPr lang="en-US" dirty="0" smtClean="0"/>
            <a:t>Calculate Success Rates for both 3-8 and 3-12 pool</a:t>
          </a:r>
        </a:p>
        <a:p>
          <a:r>
            <a:rPr lang="en-US" dirty="0" smtClean="0"/>
            <a:t>(Slide 8)</a:t>
          </a:r>
          <a:endParaRPr lang="en-US" dirty="0"/>
        </a:p>
      </dgm:t>
    </dgm:pt>
    <dgm:pt modelId="{E7612EBF-ABA1-43FB-BA55-7B93F99BB872}" type="parTrans" cxnId="{39F3BC12-705D-4D29-B218-20423E52D1B6}">
      <dgm:prSet/>
      <dgm:spPr/>
      <dgm:t>
        <a:bodyPr/>
        <a:lstStyle/>
        <a:p>
          <a:endParaRPr lang="en-US"/>
        </a:p>
      </dgm:t>
    </dgm:pt>
    <dgm:pt modelId="{E758B776-A11B-4C58-9450-05E8CC9F652D}" type="sibTrans" cxnId="{39F3BC12-705D-4D29-B218-20423E52D1B6}">
      <dgm:prSet/>
      <dgm:spPr/>
      <dgm:t>
        <a:bodyPr/>
        <a:lstStyle/>
        <a:p>
          <a:endParaRPr lang="en-US" dirty="0"/>
        </a:p>
      </dgm:t>
    </dgm:pt>
    <dgm:pt modelId="{27583DA4-7DE0-41F4-818B-6E0D1332BBAB}">
      <dgm:prSet phldrT="[Text]"/>
      <dgm:spPr/>
      <dgm:t>
        <a:bodyPr/>
        <a:lstStyle/>
        <a:p>
          <a:r>
            <a:rPr lang="en-US" dirty="0" smtClean="0"/>
            <a:t>Identify the # of schools to be identified; should make up 5% of all schools </a:t>
          </a:r>
        </a:p>
      </dgm:t>
    </dgm:pt>
    <dgm:pt modelId="{E32EFF44-1A86-4E72-96F0-C861EECE3FF2}" type="parTrans" cxnId="{AD895F37-2650-465E-A66E-325EB96AD226}">
      <dgm:prSet/>
      <dgm:spPr/>
      <dgm:t>
        <a:bodyPr/>
        <a:lstStyle/>
        <a:p>
          <a:endParaRPr lang="en-US"/>
        </a:p>
      </dgm:t>
    </dgm:pt>
    <dgm:pt modelId="{F0D2C6FF-DAA1-4085-BD66-B500554309DA}" type="sibTrans" cxnId="{AD895F37-2650-465E-A66E-325EB96AD226}">
      <dgm:prSet/>
      <dgm:spPr/>
      <dgm:t>
        <a:bodyPr/>
        <a:lstStyle/>
        <a:p>
          <a:endParaRPr lang="en-US" dirty="0"/>
        </a:p>
      </dgm:t>
    </dgm:pt>
    <dgm:pt modelId="{588C8BB2-46E2-4B4F-B2DD-E9E8A58077C8}">
      <dgm:prSet/>
      <dgm:spPr/>
      <dgm:t>
        <a:bodyPr/>
        <a:lstStyle/>
        <a:p>
          <a:r>
            <a:rPr lang="en-US" dirty="0" smtClean="0"/>
            <a:t>Identify the # of schools that equal the top 5% of schools with highest Success Rates</a:t>
          </a:r>
          <a:endParaRPr lang="en-US" dirty="0"/>
        </a:p>
      </dgm:t>
    </dgm:pt>
    <dgm:pt modelId="{6B73CD57-68B1-4767-939F-31F2D51FFEAB}" type="parTrans" cxnId="{A74E35BC-A21F-448D-90C9-1EC31D3C69D6}">
      <dgm:prSet/>
      <dgm:spPr/>
    </dgm:pt>
    <dgm:pt modelId="{C2B02F9B-93CF-44A9-8069-6CA4F66D2F71}" type="sibTrans" cxnId="{A74E35BC-A21F-448D-90C9-1EC31D3C69D6}">
      <dgm:prSet/>
      <dgm:spPr/>
      <dgm:t>
        <a:bodyPr/>
        <a:lstStyle/>
        <a:p>
          <a:endParaRPr lang="en-US"/>
        </a:p>
      </dgm:t>
    </dgm:pt>
    <dgm:pt modelId="{CB2D5A6F-B682-497D-A237-6A85DBB62515}" type="pres">
      <dgm:prSet presAssocID="{8BBD0E89-54CA-46F1-AD62-186BAAF4E01A}" presName="diagram" presStyleCnt="0">
        <dgm:presLayoutVars>
          <dgm:dir/>
          <dgm:resizeHandles val="exact"/>
        </dgm:presLayoutVars>
      </dgm:prSet>
      <dgm:spPr/>
    </dgm:pt>
    <dgm:pt modelId="{4D12723F-62D0-45AB-9FD5-BBF3DBE6A6F1}" type="pres">
      <dgm:prSet presAssocID="{4ECAF65F-A8A6-4DA9-BD91-E5C09E649F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8F83-02ED-41CC-93E7-4EBE21986504}" type="pres">
      <dgm:prSet presAssocID="{E9783CAA-6BBB-4870-ACDA-C70B628A02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CAA7A88-6356-479B-A94A-EB543D88E2D4}" type="pres">
      <dgm:prSet presAssocID="{E9783CAA-6BBB-4870-ACDA-C70B628A02B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C68455D-12EF-42EB-9B73-6B24C7B38C89}" type="pres">
      <dgm:prSet presAssocID="{27583DA4-7DE0-41F4-818B-6E0D1332BB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5CF22-DD3D-4988-9329-0857253349E2}" type="pres">
      <dgm:prSet presAssocID="{F0D2C6FF-DAA1-4085-BD66-B500554309D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C311C1A-7B3D-402F-BC11-F9DB70B5ED27}" type="pres">
      <dgm:prSet presAssocID="{F0D2C6FF-DAA1-4085-BD66-B500554309D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697E465-81E8-44E1-9ACC-A888E77FD7D9}" type="pres">
      <dgm:prSet presAssocID="{D3885134-3CC4-43C0-BB23-F29E9C10C5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08F71-9DAE-4C41-A3BC-B489C5BBD5A6}" type="pres">
      <dgm:prSet presAssocID="{1DDA3968-6248-424A-AFE5-AAFB57E2125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AA03524-3787-49AC-A199-F28EF4116476}" type="pres">
      <dgm:prSet presAssocID="{1DDA3968-6248-424A-AFE5-AAFB57E2125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9E49A78-3DBC-410A-B069-282650DEBB99}" type="pres">
      <dgm:prSet presAssocID="{3668EC93-ACBB-4FEE-A771-5D9F866096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983B-9C65-4725-8523-CA4DB4F39F85}" type="pres">
      <dgm:prSet presAssocID="{E758B776-A11B-4C58-9450-05E8CC9F652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D93FE01-3D3A-4DF2-8212-775403F447C0}" type="pres">
      <dgm:prSet presAssocID="{E758B776-A11B-4C58-9450-05E8CC9F652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DFF5273-AFA8-4AF4-9913-C46F7ADDFD69}" type="pres">
      <dgm:prSet presAssocID="{588C8BB2-46E2-4B4F-B2DD-E9E8A58077C8}" presName="node" presStyleLbl="node1" presStyleIdx="4" presStyleCnt="5" custScaleX="126890" custScaleY="142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45FC9-E1D4-4BB8-BEB2-0E2DA3E80900}" type="presOf" srcId="{F0D2C6FF-DAA1-4085-BD66-B500554309DA}" destId="{1C311C1A-7B3D-402F-BC11-F9DB70B5ED27}" srcOrd="1" destOrd="0" presId="urn:microsoft.com/office/officeart/2005/8/layout/process5"/>
    <dgm:cxn modelId="{B42740D0-3F54-497A-A124-22AEE25CE563}" type="presOf" srcId="{1DDA3968-6248-424A-AFE5-AAFB57E21257}" destId="{D4508F71-9DAE-4C41-A3BC-B489C5BBD5A6}" srcOrd="0" destOrd="0" presId="urn:microsoft.com/office/officeart/2005/8/layout/process5"/>
    <dgm:cxn modelId="{A74E35BC-A21F-448D-90C9-1EC31D3C69D6}" srcId="{8BBD0E89-54CA-46F1-AD62-186BAAF4E01A}" destId="{588C8BB2-46E2-4B4F-B2DD-E9E8A58077C8}" srcOrd="4" destOrd="0" parTransId="{6B73CD57-68B1-4767-939F-31F2D51FFEAB}" sibTransId="{C2B02F9B-93CF-44A9-8069-6CA4F66D2F71}"/>
    <dgm:cxn modelId="{7A78946E-4BA5-4CAC-B326-72C820BBF58F}" type="presOf" srcId="{8BBD0E89-54CA-46F1-AD62-186BAAF4E01A}" destId="{CB2D5A6F-B682-497D-A237-6A85DBB62515}" srcOrd="0" destOrd="0" presId="urn:microsoft.com/office/officeart/2005/8/layout/process5"/>
    <dgm:cxn modelId="{F4F74529-5444-422A-935C-BE7926513844}" type="presOf" srcId="{E9783CAA-6BBB-4870-ACDA-C70B628A02B7}" destId="{4CAA7A88-6356-479B-A94A-EB543D88E2D4}" srcOrd="1" destOrd="0" presId="urn:microsoft.com/office/officeart/2005/8/layout/process5"/>
    <dgm:cxn modelId="{F429544F-1536-4FBF-A733-399BBBE638E9}" type="presOf" srcId="{E9783CAA-6BBB-4870-ACDA-C70B628A02B7}" destId="{062A8F83-02ED-41CC-93E7-4EBE21986504}" srcOrd="0" destOrd="0" presId="urn:microsoft.com/office/officeart/2005/8/layout/process5"/>
    <dgm:cxn modelId="{5EE3E1E0-EB74-4550-BA28-E2D2552C845D}" srcId="{8BBD0E89-54CA-46F1-AD62-186BAAF4E01A}" destId="{4ECAF65F-A8A6-4DA9-BD91-E5C09E649F8C}" srcOrd="0" destOrd="0" parTransId="{E0DE0B7F-E3CA-4821-8DDF-8034CBEDBFE8}" sibTransId="{E9783CAA-6BBB-4870-ACDA-C70B628A02B7}"/>
    <dgm:cxn modelId="{A36E5742-D8C6-412C-B5CA-23A66146B4D0}" type="presOf" srcId="{1DDA3968-6248-424A-AFE5-AAFB57E21257}" destId="{EAA03524-3787-49AC-A199-F28EF4116476}" srcOrd="1" destOrd="0" presId="urn:microsoft.com/office/officeart/2005/8/layout/process5"/>
    <dgm:cxn modelId="{AD895F37-2650-465E-A66E-325EB96AD226}" srcId="{8BBD0E89-54CA-46F1-AD62-186BAAF4E01A}" destId="{27583DA4-7DE0-41F4-818B-6E0D1332BBAB}" srcOrd="1" destOrd="0" parTransId="{E32EFF44-1A86-4E72-96F0-C861EECE3FF2}" sibTransId="{F0D2C6FF-DAA1-4085-BD66-B500554309DA}"/>
    <dgm:cxn modelId="{EE3B7F05-4C60-4BC8-88F8-76D9B014ADD0}" type="presOf" srcId="{588C8BB2-46E2-4B4F-B2DD-E9E8A58077C8}" destId="{5DFF5273-AFA8-4AF4-9913-C46F7ADDFD69}" srcOrd="0" destOrd="0" presId="urn:microsoft.com/office/officeart/2005/8/layout/process5"/>
    <dgm:cxn modelId="{83852D98-3580-4C84-9E25-7366711B94E9}" type="presOf" srcId="{3668EC93-ACBB-4FEE-A771-5D9F866096C1}" destId="{A9E49A78-3DBC-410A-B069-282650DEBB99}" srcOrd="0" destOrd="0" presId="urn:microsoft.com/office/officeart/2005/8/layout/process5"/>
    <dgm:cxn modelId="{EA31A0FD-E92B-4BCE-AAA4-1A31C1B8B776}" type="presOf" srcId="{E758B776-A11B-4C58-9450-05E8CC9F652D}" destId="{37A3983B-9C65-4725-8523-CA4DB4F39F85}" srcOrd="0" destOrd="0" presId="urn:microsoft.com/office/officeart/2005/8/layout/process5"/>
    <dgm:cxn modelId="{5C4A936E-0B39-44F6-B202-AE22B3513EA5}" type="presOf" srcId="{E758B776-A11B-4C58-9450-05E8CC9F652D}" destId="{FD93FE01-3D3A-4DF2-8212-775403F447C0}" srcOrd="1" destOrd="0" presId="urn:microsoft.com/office/officeart/2005/8/layout/process5"/>
    <dgm:cxn modelId="{16BB0B24-9D75-43A4-B1D4-6C2D9B6B3203}" type="presOf" srcId="{27583DA4-7DE0-41F4-818B-6E0D1332BBAB}" destId="{1C68455D-12EF-42EB-9B73-6B24C7B38C89}" srcOrd="0" destOrd="0" presId="urn:microsoft.com/office/officeart/2005/8/layout/process5"/>
    <dgm:cxn modelId="{39F3BC12-705D-4D29-B218-20423E52D1B6}" srcId="{8BBD0E89-54CA-46F1-AD62-186BAAF4E01A}" destId="{3668EC93-ACBB-4FEE-A771-5D9F866096C1}" srcOrd="3" destOrd="0" parTransId="{E7612EBF-ABA1-43FB-BA55-7B93F99BB872}" sibTransId="{E758B776-A11B-4C58-9450-05E8CC9F652D}"/>
    <dgm:cxn modelId="{8CE721CD-6BB7-4481-B1F7-8C0B1D6EC84D}" type="presOf" srcId="{4ECAF65F-A8A6-4DA9-BD91-E5C09E649F8C}" destId="{4D12723F-62D0-45AB-9FD5-BBF3DBE6A6F1}" srcOrd="0" destOrd="0" presId="urn:microsoft.com/office/officeart/2005/8/layout/process5"/>
    <dgm:cxn modelId="{48C2B03B-8D9D-445E-B574-13386A01BD65}" type="presOf" srcId="{F0D2C6FF-DAA1-4085-BD66-B500554309DA}" destId="{DC75CF22-DD3D-4988-9329-0857253349E2}" srcOrd="0" destOrd="0" presId="urn:microsoft.com/office/officeart/2005/8/layout/process5"/>
    <dgm:cxn modelId="{F749F53D-7FD5-43BF-B334-AB921E814C8F}" srcId="{8BBD0E89-54CA-46F1-AD62-186BAAF4E01A}" destId="{D3885134-3CC4-43C0-BB23-F29E9C10C51E}" srcOrd="2" destOrd="0" parTransId="{1D388C14-FAB7-4D69-B0F9-49D62DE0E88E}" sibTransId="{1DDA3968-6248-424A-AFE5-AAFB57E21257}"/>
    <dgm:cxn modelId="{4DB9692A-831D-4C49-9479-9F5FE0084F9D}" type="presOf" srcId="{D3885134-3CC4-43C0-BB23-F29E9C10C51E}" destId="{3697E465-81E8-44E1-9ACC-A888E77FD7D9}" srcOrd="0" destOrd="0" presId="urn:microsoft.com/office/officeart/2005/8/layout/process5"/>
    <dgm:cxn modelId="{584F870F-833B-4FEC-99D3-2F3419428459}" type="presParOf" srcId="{CB2D5A6F-B682-497D-A237-6A85DBB62515}" destId="{4D12723F-62D0-45AB-9FD5-BBF3DBE6A6F1}" srcOrd="0" destOrd="0" presId="urn:microsoft.com/office/officeart/2005/8/layout/process5"/>
    <dgm:cxn modelId="{927F5099-D888-42F0-BD07-1C6A4E0035CC}" type="presParOf" srcId="{CB2D5A6F-B682-497D-A237-6A85DBB62515}" destId="{062A8F83-02ED-41CC-93E7-4EBE21986504}" srcOrd="1" destOrd="0" presId="urn:microsoft.com/office/officeart/2005/8/layout/process5"/>
    <dgm:cxn modelId="{ACB140DE-1998-477E-AABE-EA33D1F04C5D}" type="presParOf" srcId="{062A8F83-02ED-41CC-93E7-4EBE21986504}" destId="{4CAA7A88-6356-479B-A94A-EB543D88E2D4}" srcOrd="0" destOrd="0" presId="urn:microsoft.com/office/officeart/2005/8/layout/process5"/>
    <dgm:cxn modelId="{2FF1D5CF-358A-4219-B7BA-B334D01F1503}" type="presParOf" srcId="{CB2D5A6F-B682-497D-A237-6A85DBB62515}" destId="{1C68455D-12EF-42EB-9B73-6B24C7B38C89}" srcOrd="2" destOrd="0" presId="urn:microsoft.com/office/officeart/2005/8/layout/process5"/>
    <dgm:cxn modelId="{494BBBE3-BB22-43D2-93AB-E006E3613C3C}" type="presParOf" srcId="{CB2D5A6F-B682-497D-A237-6A85DBB62515}" destId="{DC75CF22-DD3D-4988-9329-0857253349E2}" srcOrd="3" destOrd="0" presId="urn:microsoft.com/office/officeart/2005/8/layout/process5"/>
    <dgm:cxn modelId="{51F6311E-F1ED-4E51-84A2-A0A04B3CA6A8}" type="presParOf" srcId="{DC75CF22-DD3D-4988-9329-0857253349E2}" destId="{1C311C1A-7B3D-402F-BC11-F9DB70B5ED27}" srcOrd="0" destOrd="0" presId="urn:microsoft.com/office/officeart/2005/8/layout/process5"/>
    <dgm:cxn modelId="{07839D95-AF6B-4E54-A6C8-921EEC61A8EA}" type="presParOf" srcId="{CB2D5A6F-B682-497D-A237-6A85DBB62515}" destId="{3697E465-81E8-44E1-9ACC-A888E77FD7D9}" srcOrd="4" destOrd="0" presId="urn:microsoft.com/office/officeart/2005/8/layout/process5"/>
    <dgm:cxn modelId="{5D310B7E-B32E-4A65-B486-EE3190685244}" type="presParOf" srcId="{CB2D5A6F-B682-497D-A237-6A85DBB62515}" destId="{D4508F71-9DAE-4C41-A3BC-B489C5BBD5A6}" srcOrd="5" destOrd="0" presId="urn:microsoft.com/office/officeart/2005/8/layout/process5"/>
    <dgm:cxn modelId="{B01AB52B-9B38-408C-BEB1-633910D3520D}" type="presParOf" srcId="{D4508F71-9DAE-4C41-A3BC-B489C5BBD5A6}" destId="{EAA03524-3787-49AC-A199-F28EF4116476}" srcOrd="0" destOrd="0" presId="urn:microsoft.com/office/officeart/2005/8/layout/process5"/>
    <dgm:cxn modelId="{422D1BC9-4FB7-41D3-AC1A-EA5A63B21CF3}" type="presParOf" srcId="{CB2D5A6F-B682-497D-A237-6A85DBB62515}" destId="{A9E49A78-3DBC-410A-B069-282650DEBB99}" srcOrd="6" destOrd="0" presId="urn:microsoft.com/office/officeart/2005/8/layout/process5"/>
    <dgm:cxn modelId="{586CD17A-563C-46B4-B9E7-F069FA414FF9}" type="presParOf" srcId="{CB2D5A6F-B682-497D-A237-6A85DBB62515}" destId="{37A3983B-9C65-4725-8523-CA4DB4F39F85}" srcOrd="7" destOrd="0" presId="urn:microsoft.com/office/officeart/2005/8/layout/process5"/>
    <dgm:cxn modelId="{20CD37CB-E1CD-4AE6-A39B-573D06321665}" type="presParOf" srcId="{37A3983B-9C65-4725-8523-CA4DB4F39F85}" destId="{FD93FE01-3D3A-4DF2-8212-775403F447C0}" srcOrd="0" destOrd="0" presId="urn:microsoft.com/office/officeart/2005/8/layout/process5"/>
    <dgm:cxn modelId="{9BC0A7C6-8FA3-49A9-9CCC-C2D9633842E0}" type="presParOf" srcId="{CB2D5A6F-B682-497D-A237-6A85DBB62515}" destId="{5DFF5273-AFA8-4AF4-9913-C46F7ADDFD6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E43D6-5581-C149-9D8E-0246EBB6BC4C}">
      <dsp:nvSpPr>
        <dsp:cNvPr id="0" name=""/>
        <dsp:cNvSpPr/>
      </dsp:nvSpPr>
      <dsp:spPr>
        <a:xfrm rot="16200000">
          <a:off x="702" y="246757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0073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Achievement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How are All Students doing on tested subjects or measures?</a:t>
          </a:r>
          <a:endParaRPr lang="en-US" sz="2200" kern="1200" dirty="0"/>
        </a:p>
      </dsp:txBody>
      <dsp:txXfrm rot="5400000">
        <a:off x="702" y="1247328"/>
        <a:ext cx="3301885" cy="2001143"/>
      </dsp:txXfrm>
    </dsp:sp>
    <dsp:sp modelId="{9D3F72D1-D7AD-1241-ADC4-C281296C2973}">
      <dsp:nvSpPr>
        <dsp:cNvPr id="0" name=""/>
        <dsp:cNvSpPr/>
      </dsp:nvSpPr>
      <dsp:spPr>
        <a:xfrm rot="5400000">
          <a:off x="4226611" y="246757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D4E2E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Gap Closure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Are achievement gaps being closed in tested subjects and measures? </a:t>
          </a:r>
          <a:endParaRPr lang="en-US" sz="2200" kern="1200" dirty="0">
            <a:solidFill>
              <a:srgbClr val="000000"/>
            </a:solidFill>
          </a:endParaRPr>
        </a:p>
      </dsp:txBody>
      <dsp:txXfrm rot="-5400000">
        <a:off x="4927011" y="1247328"/>
        <a:ext cx="3301885" cy="20011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2723F-62D0-45AB-9FD5-BBF3DBE6A6F1}">
      <dsp:nvSpPr>
        <dsp:cNvPr id="0" name=""/>
        <dsp:cNvSpPr/>
      </dsp:nvSpPr>
      <dsp:spPr>
        <a:xfrm>
          <a:off x="593" y="545338"/>
          <a:ext cx="2053381" cy="1232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Place schools in one of two pools- 3-8 or 3-12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(Slide 5)</a:t>
          </a:r>
          <a:endParaRPr lang="en-US" sz="1600" kern="1200" dirty="0"/>
        </a:p>
      </dsp:txBody>
      <dsp:txXfrm>
        <a:off x="36678" y="581423"/>
        <a:ext cx="1981211" cy="1159858"/>
      </dsp:txXfrm>
    </dsp:sp>
    <dsp:sp modelId="{062A8F83-02ED-41CC-93E7-4EBE21986504}">
      <dsp:nvSpPr>
        <dsp:cNvPr id="0" name=""/>
        <dsp:cNvSpPr/>
      </dsp:nvSpPr>
      <dsp:spPr>
        <a:xfrm>
          <a:off x="2234672" y="906733"/>
          <a:ext cx="435316" cy="509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234672" y="1008581"/>
        <a:ext cx="304721" cy="305542"/>
      </dsp:txXfrm>
    </dsp:sp>
    <dsp:sp modelId="{1C68455D-12EF-42EB-9B73-6B24C7B38C89}">
      <dsp:nvSpPr>
        <dsp:cNvPr id="0" name=""/>
        <dsp:cNvSpPr/>
      </dsp:nvSpPr>
      <dsp:spPr>
        <a:xfrm>
          <a:off x="2875327" y="487358"/>
          <a:ext cx="2234551" cy="1347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the # of schools to be identified; should make up 5% of all schools </a:t>
          </a:r>
          <a:endParaRPr lang="en-US" sz="1600" kern="1200" dirty="0"/>
        </a:p>
      </dsp:txBody>
      <dsp:txXfrm>
        <a:off x="2914808" y="526839"/>
        <a:ext cx="2155589" cy="1269025"/>
      </dsp:txXfrm>
    </dsp:sp>
    <dsp:sp modelId="{DC75CF22-DD3D-4988-9329-0857253349E2}">
      <dsp:nvSpPr>
        <dsp:cNvPr id="0" name=""/>
        <dsp:cNvSpPr/>
      </dsp:nvSpPr>
      <dsp:spPr>
        <a:xfrm>
          <a:off x="5290576" y="906733"/>
          <a:ext cx="435316" cy="509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5290576" y="1008581"/>
        <a:ext cx="304721" cy="305542"/>
      </dsp:txXfrm>
    </dsp:sp>
    <dsp:sp modelId="{3697E465-81E8-44E1-9ACC-A888E77FD7D9}">
      <dsp:nvSpPr>
        <dsp:cNvPr id="0" name=""/>
        <dsp:cNvSpPr/>
      </dsp:nvSpPr>
      <dsp:spPr>
        <a:xfrm>
          <a:off x="5931231" y="553463"/>
          <a:ext cx="2297775" cy="1215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school exclusion and exemption rules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(Slide 7)</a:t>
          </a:r>
          <a:endParaRPr lang="en-US" sz="1600" kern="1200" dirty="0"/>
        </a:p>
      </dsp:txBody>
      <dsp:txXfrm>
        <a:off x="5966840" y="589072"/>
        <a:ext cx="2226557" cy="1144560"/>
      </dsp:txXfrm>
    </dsp:sp>
    <dsp:sp modelId="{D4508F71-9DAE-4C41-A3BC-B489C5BBD5A6}">
      <dsp:nvSpPr>
        <dsp:cNvPr id="0" name=""/>
        <dsp:cNvSpPr/>
      </dsp:nvSpPr>
      <dsp:spPr>
        <a:xfrm rot="5398111">
          <a:off x="6845513" y="1945039"/>
          <a:ext cx="470352" cy="509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6927879" y="1964482"/>
        <a:ext cx="305542" cy="329246"/>
      </dsp:txXfrm>
    </dsp:sp>
    <dsp:sp modelId="{A9E49A78-3DBC-410A-B069-282650DEBB99}">
      <dsp:nvSpPr>
        <dsp:cNvPr id="0" name=""/>
        <dsp:cNvSpPr/>
      </dsp:nvSpPr>
      <dsp:spPr>
        <a:xfrm>
          <a:off x="5933634" y="2656698"/>
          <a:ext cx="2295372" cy="1381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Sort remaining schools by 1-year composite TVAAS growth score from greatest to least</a:t>
          </a:r>
          <a:endParaRPr lang="en-US" sz="1600" kern="1200" dirty="0"/>
        </a:p>
      </dsp:txBody>
      <dsp:txXfrm>
        <a:off x="5974109" y="2697173"/>
        <a:ext cx="2214422" cy="1300955"/>
      </dsp:txXfrm>
    </dsp:sp>
    <dsp:sp modelId="{37A3983B-9C65-4725-8523-CA4DB4F39F85}">
      <dsp:nvSpPr>
        <dsp:cNvPr id="0" name=""/>
        <dsp:cNvSpPr/>
      </dsp:nvSpPr>
      <dsp:spPr>
        <a:xfrm rot="10709355">
          <a:off x="5306269" y="3133999"/>
          <a:ext cx="443437" cy="509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5439277" y="3234093"/>
        <a:ext cx="310406" cy="305542"/>
      </dsp:txXfrm>
    </dsp:sp>
    <dsp:sp modelId="{5DFF5273-AFA8-4AF4-9913-C46F7ADDFD69}">
      <dsp:nvSpPr>
        <dsp:cNvPr id="0" name=""/>
        <dsp:cNvSpPr/>
      </dsp:nvSpPr>
      <dsp:spPr>
        <a:xfrm>
          <a:off x="2788880" y="2746039"/>
          <a:ext cx="2308370" cy="1368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the # of schools that equal the top 5% of schools with highest 1-year composite TVAAS  scores</a:t>
          </a:r>
          <a:endParaRPr lang="en-US" sz="1600" kern="1200" dirty="0"/>
        </a:p>
      </dsp:txBody>
      <dsp:txXfrm>
        <a:off x="2828970" y="2786129"/>
        <a:ext cx="2228190" cy="1288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E43D6-5581-C149-9D8E-0246EBB6BC4C}">
      <dsp:nvSpPr>
        <dsp:cNvPr id="0" name=""/>
        <dsp:cNvSpPr/>
      </dsp:nvSpPr>
      <dsp:spPr>
        <a:xfrm rot="16200000">
          <a:off x="0" y="190178"/>
          <a:ext cx="4038600" cy="4038600"/>
        </a:xfrm>
        <a:prstGeom prst="downArrow">
          <a:avLst>
            <a:gd name="adj1" fmla="val 50000"/>
            <a:gd name="adj2" fmla="val 35000"/>
          </a:avLst>
        </a:prstGeom>
        <a:solidFill>
          <a:srgbClr val="0073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Achievement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How are </a:t>
          </a:r>
          <a:r>
            <a:rPr lang="en-US" sz="2300" b="1" u="sng" kern="1200" dirty="0" smtClean="0"/>
            <a:t>All</a:t>
          </a:r>
          <a:r>
            <a:rPr lang="en-US" sz="2300" kern="1200" dirty="0" smtClean="0"/>
            <a:t> Students doing on tested subjects or measures?</a:t>
          </a:r>
          <a:endParaRPr lang="en-US" sz="2300" kern="1200" dirty="0"/>
        </a:p>
      </dsp:txBody>
      <dsp:txXfrm>
        <a:off x="656273" y="543556"/>
        <a:ext cx="2019300" cy="3331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F72D1-D7AD-1241-ADC4-C281296C2973}">
      <dsp:nvSpPr>
        <dsp:cNvPr id="0" name=""/>
        <dsp:cNvSpPr/>
      </dsp:nvSpPr>
      <dsp:spPr>
        <a:xfrm rot="5400000">
          <a:off x="3659642" y="0"/>
          <a:ext cx="4492525" cy="4492525"/>
        </a:xfrm>
        <a:prstGeom prst="downArrow">
          <a:avLst>
            <a:gd name="adj1" fmla="val 50000"/>
            <a:gd name="adj2" fmla="val 35000"/>
          </a:avLst>
        </a:prstGeom>
        <a:solidFill>
          <a:srgbClr val="D4E2E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Gap Closure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Are achievement gaps being closed in tested subjects and measures? 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5175869" y="393096"/>
        <a:ext cx="2246263" cy="3706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E43D6-5581-C149-9D8E-0246EBB6BC4C}">
      <dsp:nvSpPr>
        <dsp:cNvPr id="0" name=""/>
        <dsp:cNvSpPr/>
      </dsp:nvSpPr>
      <dsp:spPr>
        <a:xfrm rot="16200000">
          <a:off x="-350187" y="1041313"/>
          <a:ext cx="2819401" cy="2108373"/>
        </a:xfrm>
        <a:prstGeom prst="downArrow">
          <a:avLst>
            <a:gd name="adj1" fmla="val 50000"/>
            <a:gd name="adj2" fmla="val 35000"/>
          </a:avLst>
        </a:prstGeom>
        <a:solidFill>
          <a:srgbClr val="0073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Achievement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are All Students doing on tested subjects or measures?</a:t>
          </a:r>
          <a:endParaRPr lang="en-US" sz="1400" kern="1200" dirty="0"/>
        </a:p>
      </dsp:txBody>
      <dsp:txXfrm rot="5400000">
        <a:off x="5328" y="1390648"/>
        <a:ext cx="1739408" cy="1409701"/>
      </dsp:txXfrm>
    </dsp:sp>
    <dsp:sp modelId="{9D3F72D1-D7AD-1241-ADC4-C281296C2973}">
      <dsp:nvSpPr>
        <dsp:cNvPr id="0" name=""/>
        <dsp:cNvSpPr/>
      </dsp:nvSpPr>
      <dsp:spPr>
        <a:xfrm rot="5400000">
          <a:off x="1970225" y="880429"/>
          <a:ext cx="2799561" cy="2410313"/>
        </a:xfrm>
        <a:prstGeom prst="downArrow">
          <a:avLst>
            <a:gd name="adj1" fmla="val 50000"/>
            <a:gd name="adj2" fmla="val 35000"/>
          </a:avLst>
        </a:prstGeom>
        <a:solidFill>
          <a:srgbClr val="D4E2E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Gap Closure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Are achievement gaps being closed in tested subjects and measures? </a:t>
          </a:r>
          <a:endParaRPr lang="en-US" sz="1400" kern="1200" dirty="0">
            <a:solidFill>
              <a:srgbClr val="000000"/>
            </a:solidFill>
          </a:endParaRPr>
        </a:p>
      </dsp:txBody>
      <dsp:txXfrm rot="-5400000">
        <a:off x="2586655" y="1385695"/>
        <a:ext cx="1988508" cy="1399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B5E3F-A59F-4F9C-B520-C85B9E476B37}">
      <dsp:nvSpPr>
        <dsp:cNvPr id="0" name=""/>
        <dsp:cNvSpPr/>
      </dsp:nvSpPr>
      <dsp:spPr>
        <a:xfrm>
          <a:off x="3877" y="729287"/>
          <a:ext cx="2452554" cy="1184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Place schools in one of two pools: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3-8 or 3-12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(Slide 5)</a:t>
          </a:r>
          <a:endParaRPr lang="en-US" sz="1500" kern="1200" dirty="0"/>
        </a:p>
      </dsp:txBody>
      <dsp:txXfrm>
        <a:off x="38559" y="763969"/>
        <a:ext cx="2383190" cy="1114767"/>
      </dsp:txXfrm>
    </dsp:sp>
    <dsp:sp modelId="{E7DC6631-F2DE-433F-9592-05FC9A83FDB4}">
      <dsp:nvSpPr>
        <dsp:cNvPr id="0" name=""/>
        <dsp:cNvSpPr/>
      </dsp:nvSpPr>
      <dsp:spPr>
        <a:xfrm>
          <a:off x="2593811" y="1127772"/>
          <a:ext cx="330960" cy="387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93811" y="1205204"/>
        <a:ext cx="231672" cy="232296"/>
      </dsp:txXfrm>
    </dsp:sp>
    <dsp:sp modelId="{0C6F72A8-2D03-4276-AA0D-ECE99F485418}">
      <dsp:nvSpPr>
        <dsp:cNvPr id="0" name=""/>
        <dsp:cNvSpPr/>
      </dsp:nvSpPr>
      <dsp:spPr>
        <a:xfrm>
          <a:off x="3080885" y="727236"/>
          <a:ext cx="2243831" cy="1188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Apply school exclusion rules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(Slide 7)</a:t>
          </a:r>
          <a:endParaRPr lang="en-US" sz="1500" kern="1200" dirty="0"/>
        </a:p>
      </dsp:txBody>
      <dsp:txXfrm>
        <a:off x="3115687" y="762038"/>
        <a:ext cx="2174227" cy="1118630"/>
      </dsp:txXfrm>
    </dsp:sp>
    <dsp:sp modelId="{5CDF69A7-9EAD-4576-A769-A8721C835DFC}">
      <dsp:nvSpPr>
        <dsp:cNvPr id="0" name=""/>
        <dsp:cNvSpPr/>
      </dsp:nvSpPr>
      <dsp:spPr>
        <a:xfrm>
          <a:off x="5462096" y="1127772"/>
          <a:ext cx="330960" cy="387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462096" y="1205204"/>
        <a:ext cx="231672" cy="232296"/>
      </dsp:txXfrm>
    </dsp:sp>
    <dsp:sp modelId="{92088D21-2BAB-40BD-BD66-54D4071FF31D}">
      <dsp:nvSpPr>
        <dsp:cNvPr id="0" name=""/>
        <dsp:cNvSpPr/>
      </dsp:nvSpPr>
      <dsp:spPr>
        <a:xfrm>
          <a:off x="5949169" y="727236"/>
          <a:ext cx="2276552" cy="1188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Calculate Success Rate for All Students group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(Slide 8)</a:t>
          </a:r>
          <a:endParaRPr lang="en-US" sz="1500" kern="1200" dirty="0"/>
        </a:p>
      </dsp:txBody>
      <dsp:txXfrm>
        <a:off x="5983971" y="762038"/>
        <a:ext cx="2206948" cy="1118630"/>
      </dsp:txXfrm>
    </dsp:sp>
    <dsp:sp modelId="{AD645A89-BAC2-43F8-A249-F6AE4BD373CE}">
      <dsp:nvSpPr>
        <dsp:cNvPr id="0" name=""/>
        <dsp:cNvSpPr/>
      </dsp:nvSpPr>
      <dsp:spPr>
        <a:xfrm rot="5517282">
          <a:off x="6891256" y="2024749"/>
          <a:ext cx="331152" cy="387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42378" y="2052782"/>
        <a:ext cx="232296" cy="231806"/>
      </dsp:txXfrm>
    </dsp:sp>
    <dsp:sp modelId="{51026276-0592-435D-A1A3-614F2DE42553}">
      <dsp:nvSpPr>
        <dsp:cNvPr id="0" name=""/>
        <dsp:cNvSpPr/>
      </dsp:nvSpPr>
      <dsp:spPr>
        <a:xfrm>
          <a:off x="5823030" y="2539923"/>
          <a:ext cx="2402692" cy="125880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 each pool, order Success Rates from greatest to smallest</a:t>
          </a:r>
          <a:endParaRPr lang="en-US" sz="1500" kern="1200" dirty="0"/>
        </a:p>
      </dsp:txBody>
      <dsp:txXfrm>
        <a:off x="5859899" y="2576792"/>
        <a:ext cx="2328954" cy="1185065"/>
      </dsp:txXfrm>
    </dsp:sp>
    <dsp:sp modelId="{294B3E10-D6CE-418B-B691-70DE2E48EA84}">
      <dsp:nvSpPr>
        <dsp:cNvPr id="0" name=""/>
        <dsp:cNvSpPr/>
      </dsp:nvSpPr>
      <dsp:spPr>
        <a:xfrm rot="10800000">
          <a:off x="5354690" y="2975744"/>
          <a:ext cx="330960" cy="387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453978" y="3053176"/>
        <a:ext cx="231672" cy="232296"/>
      </dsp:txXfrm>
    </dsp:sp>
    <dsp:sp modelId="{86EFAC07-998F-4D35-A5E3-C42033E4DF4A}">
      <dsp:nvSpPr>
        <dsp:cNvPr id="0" name=""/>
        <dsp:cNvSpPr/>
      </dsp:nvSpPr>
      <dsp:spPr>
        <a:xfrm>
          <a:off x="2888725" y="2634729"/>
          <a:ext cx="2309851" cy="106919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lowest success rates  that allow the selection of 5% of all schools in state</a:t>
          </a:r>
          <a:endParaRPr lang="en-US" sz="1500" kern="1200" dirty="0"/>
        </a:p>
      </dsp:txBody>
      <dsp:txXfrm>
        <a:off x="2920041" y="2666045"/>
        <a:ext cx="2247219" cy="10065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3F47E-2555-45E5-8193-436DEEE64F30}">
      <dsp:nvSpPr>
        <dsp:cNvPr id="0" name=""/>
        <dsp:cNvSpPr/>
      </dsp:nvSpPr>
      <dsp:spPr>
        <a:xfrm>
          <a:off x="3848100" y="2011644"/>
          <a:ext cx="2722558" cy="472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55"/>
              </a:lnTo>
              <a:lnTo>
                <a:pt x="2722558" y="236255"/>
              </a:lnTo>
              <a:lnTo>
                <a:pt x="2722558" y="472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C5B49-57A6-420C-9F8F-8AC5372E2DC9}">
      <dsp:nvSpPr>
        <dsp:cNvPr id="0" name=""/>
        <dsp:cNvSpPr/>
      </dsp:nvSpPr>
      <dsp:spPr>
        <a:xfrm>
          <a:off x="3802380" y="2011644"/>
          <a:ext cx="91440" cy="472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00E3B-21A6-4812-86F0-9730B8F2E6DC}">
      <dsp:nvSpPr>
        <dsp:cNvPr id="0" name=""/>
        <dsp:cNvSpPr/>
      </dsp:nvSpPr>
      <dsp:spPr>
        <a:xfrm>
          <a:off x="1125541" y="2011644"/>
          <a:ext cx="2722558" cy="472510"/>
        </a:xfrm>
        <a:custGeom>
          <a:avLst/>
          <a:gdLst/>
          <a:ahLst/>
          <a:cxnLst/>
          <a:rect l="0" t="0" r="0" b="0"/>
          <a:pathLst>
            <a:path>
              <a:moveTo>
                <a:pt x="2722558" y="0"/>
              </a:moveTo>
              <a:lnTo>
                <a:pt x="2722558" y="236255"/>
              </a:lnTo>
              <a:lnTo>
                <a:pt x="0" y="236255"/>
              </a:lnTo>
              <a:lnTo>
                <a:pt x="0" y="472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351-2AA8-4401-A246-5D747D54729E}">
      <dsp:nvSpPr>
        <dsp:cNvPr id="0" name=""/>
        <dsp:cNvSpPr/>
      </dsp:nvSpPr>
      <dsp:spPr>
        <a:xfrm>
          <a:off x="2723075" y="886620"/>
          <a:ext cx="2250048" cy="11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10% of Schools</a:t>
          </a:r>
          <a:endParaRPr lang="en-US" sz="1900" b="1" kern="1200" dirty="0"/>
        </a:p>
      </dsp:txBody>
      <dsp:txXfrm>
        <a:off x="2723075" y="886620"/>
        <a:ext cx="2250048" cy="1125024"/>
      </dsp:txXfrm>
    </dsp:sp>
    <dsp:sp modelId="{37972A08-C37F-4FBC-AE40-9A85FEE3A9DB}">
      <dsp:nvSpPr>
        <dsp:cNvPr id="0" name=""/>
        <dsp:cNvSpPr/>
      </dsp:nvSpPr>
      <dsp:spPr>
        <a:xfrm>
          <a:off x="516" y="2484155"/>
          <a:ext cx="2250048" cy="11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Pathway 1: High schools with up-to three year grad rate &lt;60% </a:t>
          </a:r>
          <a:endParaRPr lang="en-US" sz="1900" b="1" kern="1200" dirty="0"/>
        </a:p>
      </dsp:txBody>
      <dsp:txXfrm>
        <a:off x="516" y="2484155"/>
        <a:ext cx="2250048" cy="1125024"/>
      </dsp:txXfrm>
    </dsp:sp>
    <dsp:sp modelId="{1372BD30-C326-4F16-9C9B-D3C2BBE229E7}">
      <dsp:nvSpPr>
        <dsp:cNvPr id="0" name=""/>
        <dsp:cNvSpPr/>
      </dsp:nvSpPr>
      <dsp:spPr>
        <a:xfrm>
          <a:off x="2723075" y="2484155"/>
          <a:ext cx="2250048" cy="11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Pathway 2: Any subgroup with Success Rate below 10%</a:t>
          </a:r>
          <a:endParaRPr lang="en-US" sz="1900" b="1" kern="1200" dirty="0"/>
        </a:p>
      </dsp:txBody>
      <dsp:txXfrm>
        <a:off x="2723075" y="2484155"/>
        <a:ext cx="2250048" cy="1125024"/>
      </dsp:txXfrm>
    </dsp:sp>
    <dsp:sp modelId="{05A5A397-298E-4FFA-9397-970BC5C74090}">
      <dsp:nvSpPr>
        <dsp:cNvPr id="0" name=""/>
        <dsp:cNvSpPr/>
      </dsp:nvSpPr>
      <dsp:spPr>
        <a:xfrm>
          <a:off x="5445634" y="2484155"/>
          <a:ext cx="2250048" cy="11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Pathway 3: Schools with largest within-school gaps between comparison groups</a:t>
          </a:r>
          <a:endParaRPr lang="en-US" sz="1900" b="1" kern="1200" dirty="0"/>
        </a:p>
      </dsp:txBody>
      <dsp:txXfrm>
        <a:off x="5445634" y="2484155"/>
        <a:ext cx="2250048" cy="1125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B5E3F-A59F-4F9C-B520-C85B9E476B37}">
      <dsp:nvSpPr>
        <dsp:cNvPr id="0" name=""/>
        <dsp:cNvSpPr/>
      </dsp:nvSpPr>
      <dsp:spPr>
        <a:xfrm>
          <a:off x="1095108" y="29714"/>
          <a:ext cx="1623832" cy="925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Place schools in one of two pools: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3-8 or 3-12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(Slide 5)</a:t>
          </a:r>
          <a:endParaRPr lang="en-US" sz="1000" kern="1200" dirty="0"/>
        </a:p>
      </dsp:txBody>
      <dsp:txXfrm>
        <a:off x="1122217" y="56823"/>
        <a:ext cx="1569614" cy="871359"/>
      </dsp:txXfrm>
    </dsp:sp>
    <dsp:sp modelId="{E7DC6631-F2DE-433F-9592-05FC9A83FDB4}">
      <dsp:nvSpPr>
        <dsp:cNvPr id="0" name=""/>
        <dsp:cNvSpPr/>
      </dsp:nvSpPr>
      <dsp:spPr>
        <a:xfrm>
          <a:off x="2801238" y="376538"/>
          <a:ext cx="198262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801238" y="422924"/>
        <a:ext cx="138783" cy="139157"/>
      </dsp:txXfrm>
    </dsp:sp>
    <dsp:sp modelId="{0C6F72A8-2D03-4276-AA0D-ECE99F485418}">
      <dsp:nvSpPr>
        <dsp:cNvPr id="0" name=""/>
        <dsp:cNvSpPr/>
      </dsp:nvSpPr>
      <dsp:spPr>
        <a:xfrm>
          <a:off x="3093020" y="463"/>
          <a:ext cx="1975448" cy="984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Apply school exclusion and exemption rules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(Slide 7)</a:t>
          </a:r>
          <a:endParaRPr lang="en-US" sz="1000" kern="1200" dirty="0"/>
        </a:p>
      </dsp:txBody>
      <dsp:txXfrm>
        <a:off x="3121843" y="29286"/>
        <a:ext cx="1917802" cy="926433"/>
      </dsp:txXfrm>
    </dsp:sp>
    <dsp:sp modelId="{5CDF69A7-9EAD-4576-A769-A8721C835DFC}">
      <dsp:nvSpPr>
        <dsp:cNvPr id="0" name=""/>
        <dsp:cNvSpPr/>
      </dsp:nvSpPr>
      <dsp:spPr>
        <a:xfrm>
          <a:off x="5150766" y="376538"/>
          <a:ext cx="198262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150766" y="422924"/>
        <a:ext cx="138783" cy="139157"/>
      </dsp:txXfrm>
    </dsp:sp>
    <dsp:sp modelId="{92088D21-2BAB-40BD-BD66-54D4071FF31D}">
      <dsp:nvSpPr>
        <dsp:cNvPr id="0" name=""/>
        <dsp:cNvSpPr/>
      </dsp:nvSpPr>
      <dsp:spPr>
        <a:xfrm>
          <a:off x="5442548" y="2253"/>
          <a:ext cx="1895591" cy="98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Calculate Success Rate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(Slide 8)</a:t>
          </a:r>
          <a:endParaRPr lang="en-US" sz="1000" kern="1200" dirty="0"/>
        </a:p>
      </dsp:txBody>
      <dsp:txXfrm>
        <a:off x="5471266" y="30971"/>
        <a:ext cx="1838155" cy="923063"/>
      </dsp:txXfrm>
    </dsp:sp>
    <dsp:sp modelId="{AD645A89-BAC2-43F8-A249-F6AE4BD373CE}">
      <dsp:nvSpPr>
        <dsp:cNvPr id="0" name=""/>
        <dsp:cNvSpPr/>
      </dsp:nvSpPr>
      <dsp:spPr>
        <a:xfrm rot="5465757">
          <a:off x="6277854" y="1049084"/>
          <a:ext cx="199247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6308471" y="1065430"/>
        <a:ext cx="139157" cy="139473"/>
      </dsp:txXfrm>
    </dsp:sp>
    <dsp:sp modelId="{51026276-0592-435D-A1A3-614F2DE42553}">
      <dsp:nvSpPr>
        <dsp:cNvPr id="0" name=""/>
        <dsp:cNvSpPr/>
      </dsp:nvSpPr>
      <dsp:spPr>
        <a:xfrm>
          <a:off x="5390224" y="1358622"/>
          <a:ext cx="1947916" cy="1002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Exclude schools that meet Focus safe harbors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(Slide 19)</a:t>
          </a:r>
          <a:endParaRPr lang="en-US" sz="1000" kern="1200" dirty="0"/>
        </a:p>
      </dsp:txBody>
      <dsp:txXfrm>
        <a:off x="5419599" y="1387997"/>
        <a:ext cx="1889166" cy="944172"/>
      </dsp:txXfrm>
    </dsp:sp>
    <dsp:sp modelId="{294B3E10-D6CE-418B-B691-70DE2E48EA84}">
      <dsp:nvSpPr>
        <dsp:cNvPr id="0" name=""/>
        <dsp:cNvSpPr/>
      </dsp:nvSpPr>
      <dsp:spPr>
        <a:xfrm rot="10800000">
          <a:off x="5109664" y="1744118"/>
          <a:ext cx="198262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5169143" y="1790504"/>
        <a:ext cx="138783" cy="139157"/>
      </dsp:txXfrm>
    </dsp:sp>
    <dsp:sp modelId="{776023C8-CF0B-409E-8880-BBD5459C384B}">
      <dsp:nvSpPr>
        <dsp:cNvPr id="0" name=""/>
        <dsp:cNvSpPr/>
      </dsp:nvSpPr>
      <dsp:spPr>
        <a:xfrm>
          <a:off x="3175795" y="1358622"/>
          <a:ext cx="1840349" cy="100292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Identify schools based on Graduation Rate Pathway</a:t>
          </a:r>
          <a:endParaRPr lang="en-US" sz="1000" kern="1200" dirty="0"/>
        </a:p>
      </dsp:txBody>
      <dsp:txXfrm>
        <a:off x="3205170" y="1387997"/>
        <a:ext cx="1781599" cy="944172"/>
      </dsp:txXfrm>
    </dsp:sp>
    <dsp:sp modelId="{1504AA00-9EA8-49D1-AD8F-B5A892E70DD4}">
      <dsp:nvSpPr>
        <dsp:cNvPr id="0" name=""/>
        <dsp:cNvSpPr/>
      </dsp:nvSpPr>
      <dsp:spPr>
        <a:xfrm rot="10800000">
          <a:off x="2895235" y="1744118"/>
          <a:ext cx="198262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54714" y="1790504"/>
        <a:ext cx="138783" cy="139157"/>
      </dsp:txXfrm>
    </dsp:sp>
    <dsp:sp modelId="{EC33F089-2E3C-4E9B-993A-1A9252B1D1A1}">
      <dsp:nvSpPr>
        <dsp:cNvPr id="0" name=""/>
        <dsp:cNvSpPr/>
      </dsp:nvSpPr>
      <dsp:spPr>
        <a:xfrm>
          <a:off x="990600" y="1358622"/>
          <a:ext cx="1811115" cy="100292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Identify schools based on Subgroup Pathway</a:t>
          </a:r>
          <a:endParaRPr lang="en-US" sz="1000" kern="1200" dirty="0"/>
        </a:p>
      </dsp:txBody>
      <dsp:txXfrm>
        <a:off x="1019975" y="1387997"/>
        <a:ext cx="1752365" cy="944172"/>
      </dsp:txXfrm>
    </dsp:sp>
    <dsp:sp modelId="{893214C2-8E0A-4540-881F-F800FD7E8E36}">
      <dsp:nvSpPr>
        <dsp:cNvPr id="0" name=""/>
        <dsp:cNvSpPr/>
      </dsp:nvSpPr>
      <dsp:spPr>
        <a:xfrm rot="5418572">
          <a:off x="1771064" y="2467369"/>
          <a:ext cx="242372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1822859" y="2462148"/>
        <a:ext cx="139157" cy="172793"/>
      </dsp:txXfrm>
    </dsp:sp>
    <dsp:sp modelId="{86EFAC07-998F-4D35-A5E3-C42033E4DF4A}">
      <dsp:nvSpPr>
        <dsp:cNvPr id="0" name=""/>
        <dsp:cNvSpPr/>
      </dsp:nvSpPr>
      <dsp:spPr>
        <a:xfrm>
          <a:off x="990600" y="2818843"/>
          <a:ext cx="1796273" cy="82967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Calculate gaps for Gap Pathway</a:t>
          </a:r>
          <a:endParaRPr lang="en-US" sz="1000" kern="1200" dirty="0"/>
        </a:p>
      </dsp:txBody>
      <dsp:txXfrm>
        <a:off x="1014900" y="2843143"/>
        <a:ext cx="1747673" cy="781076"/>
      </dsp:txXfrm>
    </dsp:sp>
    <dsp:sp modelId="{2581C0B9-13E9-46B2-AB8F-00092A8A0446}">
      <dsp:nvSpPr>
        <dsp:cNvPr id="0" name=""/>
        <dsp:cNvSpPr/>
      </dsp:nvSpPr>
      <dsp:spPr>
        <a:xfrm>
          <a:off x="2869171" y="3117717"/>
          <a:ext cx="198262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869171" y="3164103"/>
        <a:ext cx="138783" cy="139157"/>
      </dsp:txXfrm>
    </dsp:sp>
    <dsp:sp modelId="{10080355-6EB6-4AE7-A264-F248A6D853B0}">
      <dsp:nvSpPr>
        <dsp:cNvPr id="0" name=""/>
        <dsp:cNvSpPr/>
      </dsp:nvSpPr>
      <dsp:spPr>
        <a:xfrm>
          <a:off x="3160953" y="2735623"/>
          <a:ext cx="1964394" cy="99611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Title I schools: Sort gaps from greatest to least in the 4 subgroups and comparison groups for each pool</a:t>
          </a:r>
          <a:endParaRPr lang="en-US" sz="1000" kern="1200" dirty="0"/>
        </a:p>
      </dsp:txBody>
      <dsp:txXfrm>
        <a:off x="3190128" y="2764798"/>
        <a:ext cx="1906044" cy="937765"/>
      </dsp:txXfrm>
    </dsp:sp>
    <dsp:sp modelId="{A9C0D7B0-93D5-47F4-8DF9-75F1194FA2FC}">
      <dsp:nvSpPr>
        <dsp:cNvPr id="0" name=""/>
        <dsp:cNvSpPr/>
      </dsp:nvSpPr>
      <dsp:spPr>
        <a:xfrm>
          <a:off x="5207645" y="3117717"/>
          <a:ext cx="198262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207645" y="3164103"/>
        <a:ext cx="138783" cy="139157"/>
      </dsp:txXfrm>
    </dsp:sp>
    <dsp:sp modelId="{DC3549DE-9D8F-4CBD-A67A-5936BF42D467}">
      <dsp:nvSpPr>
        <dsp:cNvPr id="0" name=""/>
        <dsp:cNvSpPr/>
      </dsp:nvSpPr>
      <dsp:spPr>
        <a:xfrm>
          <a:off x="5499427" y="2744882"/>
          <a:ext cx="1891972" cy="97759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Identify 10% of Title I schools so  that equal proportion of schools are selected from each subgroup/comparison group</a:t>
          </a:r>
          <a:endParaRPr lang="en-US" sz="1000" kern="1200" dirty="0"/>
        </a:p>
      </dsp:txBody>
      <dsp:txXfrm>
        <a:off x="5528060" y="2773515"/>
        <a:ext cx="1834706" cy="920332"/>
      </dsp:txXfrm>
    </dsp:sp>
    <dsp:sp modelId="{5155F0A5-6542-4955-B016-F53B100D2289}">
      <dsp:nvSpPr>
        <dsp:cNvPr id="0" name=""/>
        <dsp:cNvSpPr/>
      </dsp:nvSpPr>
      <dsp:spPr>
        <a:xfrm rot="5537027">
          <a:off x="6337036" y="3758012"/>
          <a:ext cx="165683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6351290" y="3791154"/>
        <a:ext cx="139157" cy="115978"/>
      </dsp:txXfrm>
    </dsp:sp>
    <dsp:sp modelId="{744CEACF-B34B-4B89-9EE6-289735484F50}">
      <dsp:nvSpPr>
        <dsp:cNvPr id="0" name=""/>
        <dsp:cNvSpPr/>
      </dsp:nvSpPr>
      <dsp:spPr>
        <a:xfrm>
          <a:off x="5392562" y="4034843"/>
          <a:ext cx="2005879" cy="900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All remaining schools: Sort gaps from greatest to least in the 4 subgroups and comparison groups for each pool</a:t>
          </a:r>
          <a:endParaRPr lang="en-US" sz="1000" kern="1200" dirty="0"/>
        </a:p>
      </dsp:txBody>
      <dsp:txXfrm>
        <a:off x="5418943" y="4061224"/>
        <a:ext cx="1953117" cy="847957"/>
      </dsp:txXfrm>
    </dsp:sp>
    <dsp:sp modelId="{5954C0F5-1AE5-4C98-A11C-ED5CEFF56734}">
      <dsp:nvSpPr>
        <dsp:cNvPr id="0" name=""/>
        <dsp:cNvSpPr/>
      </dsp:nvSpPr>
      <dsp:spPr>
        <a:xfrm rot="10777740">
          <a:off x="5156279" y="4376722"/>
          <a:ext cx="166974" cy="23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5206370" y="4422946"/>
        <a:ext cx="116882" cy="139157"/>
      </dsp:txXfrm>
    </dsp:sp>
    <dsp:sp modelId="{E638E7A9-62FC-4502-B8E0-901DCD3C6825}">
      <dsp:nvSpPr>
        <dsp:cNvPr id="0" name=""/>
        <dsp:cNvSpPr/>
      </dsp:nvSpPr>
      <dsp:spPr>
        <a:xfrm>
          <a:off x="3124200" y="4038602"/>
          <a:ext cx="1953321" cy="92291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Identify remaining number of schools  so that equal proportion are selected from each subgroup/comparison group so that 10% of all schools are selected </a:t>
          </a:r>
          <a:endParaRPr lang="en-US" sz="1000" kern="1200" dirty="0"/>
        </a:p>
      </dsp:txBody>
      <dsp:txXfrm>
        <a:off x="3151231" y="4065633"/>
        <a:ext cx="1899259" cy="8688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3F47E-2555-45E5-8193-436DEEE64F30}">
      <dsp:nvSpPr>
        <dsp:cNvPr id="0" name=""/>
        <dsp:cNvSpPr/>
      </dsp:nvSpPr>
      <dsp:spPr>
        <a:xfrm>
          <a:off x="2933699" y="1702566"/>
          <a:ext cx="1605459" cy="557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33"/>
              </a:lnTo>
              <a:lnTo>
                <a:pt x="1605459" y="278633"/>
              </a:lnTo>
              <a:lnTo>
                <a:pt x="1605459" y="557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00E3B-21A6-4812-86F0-9730B8F2E6DC}">
      <dsp:nvSpPr>
        <dsp:cNvPr id="0" name=""/>
        <dsp:cNvSpPr/>
      </dsp:nvSpPr>
      <dsp:spPr>
        <a:xfrm>
          <a:off x="1328240" y="1702566"/>
          <a:ext cx="1605459" cy="557266"/>
        </a:xfrm>
        <a:custGeom>
          <a:avLst/>
          <a:gdLst/>
          <a:ahLst/>
          <a:cxnLst/>
          <a:rect l="0" t="0" r="0" b="0"/>
          <a:pathLst>
            <a:path>
              <a:moveTo>
                <a:pt x="1605459" y="0"/>
              </a:moveTo>
              <a:lnTo>
                <a:pt x="1605459" y="278633"/>
              </a:lnTo>
              <a:lnTo>
                <a:pt x="0" y="278633"/>
              </a:lnTo>
              <a:lnTo>
                <a:pt x="0" y="557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351-2AA8-4401-A246-5D747D54729E}">
      <dsp:nvSpPr>
        <dsp:cNvPr id="0" name=""/>
        <dsp:cNvSpPr/>
      </dsp:nvSpPr>
      <dsp:spPr>
        <a:xfrm>
          <a:off x="1606874" y="375740"/>
          <a:ext cx="2653651" cy="1326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10% of Schools</a:t>
          </a:r>
          <a:endParaRPr lang="en-US" sz="2400" b="1" kern="1200" dirty="0"/>
        </a:p>
      </dsp:txBody>
      <dsp:txXfrm>
        <a:off x="1606874" y="375740"/>
        <a:ext cx="2653651" cy="1326825"/>
      </dsp:txXfrm>
    </dsp:sp>
    <dsp:sp modelId="{37972A08-C37F-4FBC-AE40-9A85FEE3A9DB}">
      <dsp:nvSpPr>
        <dsp:cNvPr id="0" name=""/>
        <dsp:cNvSpPr/>
      </dsp:nvSpPr>
      <dsp:spPr>
        <a:xfrm>
          <a:off x="1414" y="2259833"/>
          <a:ext cx="2653651" cy="1326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5 % Performance (Measured by 1 Year Success Rate)</a:t>
          </a:r>
          <a:endParaRPr lang="en-US" sz="2400" b="1" kern="1200" dirty="0"/>
        </a:p>
      </dsp:txBody>
      <dsp:txXfrm>
        <a:off x="1414" y="2259833"/>
        <a:ext cx="2653651" cy="1326825"/>
      </dsp:txXfrm>
    </dsp:sp>
    <dsp:sp modelId="{05A5A397-298E-4FFA-9397-970BC5C74090}">
      <dsp:nvSpPr>
        <dsp:cNvPr id="0" name=""/>
        <dsp:cNvSpPr/>
      </dsp:nvSpPr>
      <dsp:spPr>
        <a:xfrm>
          <a:off x="3212333" y="2259833"/>
          <a:ext cx="2653651" cy="1326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5 % Progress (Measured by 1 Year TVAAS Composite)</a:t>
          </a:r>
          <a:endParaRPr lang="en-US" sz="2400" b="1" kern="1200" dirty="0"/>
        </a:p>
      </dsp:txBody>
      <dsp:txXfrm>
        <a:off x="3212333" y="2259833"/>
        <a:ext cx="2653651" cy="13268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2723F-62D0-45AB-9FD5-BBF3DBE6A6F1}">
      <dsp:nvSpPr>
        <dsp:cNvPr id="0" name=""/>
        <dsp:cNvSpPr/>
      </dsp:nvSpPr>
      <dsp:spPr>
        <a:xfrm>
          <a:off x="7233" y="258761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Place schools in one of two pools- 3-8 or 3-12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(Slide 5)</a:t>
          </a:r>
          <a:endParaRPr lang="en-US" sz="1600" kern="1200" dirty="0"/>
        </a:p>
      </dsp:txBody>
      <dsp:txXfrm>
        <a:off x="45225" y="296753"/>
        <a:ext cx="2085893" cy="1221142"/>
      </dsp:txXfrm>
    </dsp:sp>
    <dsp:sp modelId="{062A8F83-02ED-41CC-93E7-4EBE21986504}">
      <dsp:nvSpPr>
        <dsp:cNvPr id="0" name=""/>
        <dsp:cNvSpPr/>
      </dsp:nvSpPr>
      <dsp:spPr>
        <a:xfrm>
          <a:off x="2359355" y="639251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359355" y="746480"/>
        <a:ext cx="320822" cy="321687"/>
      </dsp:txXfrm>
    </dsp:sp>
    <dsp:sp modelId="{1C68455D-12EF-42EB-9B73-6B24C7B38C89}">
      <dsp:nvSpPr>
        <dsp:cNvPr id="0" name=""/>
        <dsp:cNvSpPr/>
      </dsp:nvSpPr>
      <dsp:spPr>
        <a:xfrm>
          <a:off x="3033861" y="258761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the # of schools to be identified; should make up 5% of all schools </a:t>
          </a:r>
        </a:p>
      </dsp:txBody>
      <dsp:txXfrm>
        <a:off x="3071853" y="296753"/>
        <a:ext cx="2085893" cy="1221142"/>
      </dsp:txXfrm>
    </dsp:sp>
    <dsp:sp modelId="{DC75CF22-DD3D-4988-9329-0857253349E2}">
      <dsp:nvSpPr>
        <dsp:cNvPr id="0" name=""/>
        <dsp:cNvSpPr/>
      </dsp:nvSpPr>
      <dsp:spPr>
        <a:xfrm>
          <a:off x="5385983" y="639251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5385983" y="746480"/>
        <a:ext cx="320822" cy="321687"/>
      </dsp:txXfrm>
    </dsp:sp>
    <dsp:sp modelId="{3697E465-81E8-44E1-9ACC-A888E77FD7D9}">
      <dsp:nvSpPr>
        <dsp:cNvPr id="0" name=""/>
        <dsp:cNvSpPr/>
      </dsp:nvSpPr>
      <dsp:spPr>
        <a:xfrm>
          <a:off x="6060489" y="258761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school exclusion and exemption rules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(Slide 7)</a:t>
          </a:r>
          <a:endParaRPr lang="en-US" sz="1600" kern="1200" dirty="0"/>
        </a:p>
      </dsp:txBody>
      <dsp:txXfrm>
        <a:off x="6098481" y="296753"/>
        <a:ext cx="2085893" cy="1221142"/>
      </dsp:txXfrm>
    </dsp:sp>
    <dsp:sp modelId="{D4508F71-9DAE-4C41-A3BC-B489C5BBD5A6}">
      <dsp:nvSpPr>
        <dsp:cNvPr id="0" name=""/>
        <dsp:cNvSpPr/>
      </dsp:nvSpPr>
      <dsp:spPr>
        <a:xfrm rot="5400000">
          <a:off x="6839468" y="1840457"/>
          <a:ext cx="603918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6980584" y="1806571"/>
        <a:ext cx="321687" cy="443075"/>
      </dsp:txXfrm>
    </dsp:sp>
    <dsp:sp modelId="{A9E49A78-3DBC-410A-B069-282650DEBB99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Calculate Success Rates for both 3-8 and 3-12 pool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(Slide 8)</a:t>
          </a:r>
          <a:endParaRPr lang="en-US" sz="1600" kern="1200" dirty="0"/>
        </a:p>
      </dsp:txBody>
      <dsp:txXfrm>
        <a:off x="6098481" y="2733348"/>
        <a:ext cx="2085893" cy="1221142"/>
      </dsp:txXfrm>
    </dsp:sp>
    <dsp:sp modelId="{37A3983B-9C65-4725-8523-CA4DB4F39F85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5549421" y="3183076"/>
        <a:ext cx="320822" cy="321687"/>
      </dsp:txXfrm>
    </dsp:sp>
    <dsp:sp modelId="{5DFF5273-AFA8-4AF4-9913-C46F7ADDFD69}">
      <dsp:nvSpPr>
        <dsp:cNvPr id="0" name=""/>
        <dsp:cNvSpPr/>
      </dsp:nvSpPr>
      <dsp:spPr>
        <a:xfrm>
          <a:off x="2452532" y="2420638"/>
          <a:ext cx="2743206" cy="184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the # of schools that equal the top 5% of schools with highest Success Rates</a:t>
          </a:r>
          <a:endParaRPr lang="en-US" sz="1600" kern="1200" dirty="0"/>
        </a:p>
      </dsp:txBody>
      <dsp:txXfrm>
        <a:off x="2506616" y="2474722"/>
        <a:ext cx="2635038" cy="173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49" rIns="92499" bIns="46249" numCol="1" anchor="t" anchorCtr="0" compatLnSpc="1">
            <a:prstTxWarp prst="textNoShape">
              <a:avLst/>
            </a:prstTxWarp>
          </a:bodyPr>
          <a:lstStyle>
            <a:lvl1pPr defTabSz="92515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49" rIns="92499" bIns="46249" numCol="1" anchor="t" anchorCtr="0" compatLnSpc="1">
            <a:prstTxWarp prst="textNoShape">
              <a:avLst/>
            </a:prstTxWarp>
          </a:bodyPr>
          <a:lstStyle>
            <a:lvl1pPr algn="r" defTabSz="92515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49" rIns="92499" bIns="46249" numCol="1" anchor="b" anchorCtr="0" compatLnSpc="1">
            <a:prstTxWarp prst="textNoShape">
              <a:avLst/>
            </a:prstTxWarp>
          </a:bodyPr>
          <a:lstStyle>
            <a:lvl1pPr defTabSz="92515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49" rIns="92499" bIns="46249" numCol="1" anchor="b" anchorCtr="0" compatLnSpc="1">
            <a:prstTxWarp prst="textNoShape">
              <a:avLst/>
            </a:prstTxWarp>
          </a:bodyPr>
          <a:lstStyle>
            <a:lvl1pPr algn="r" defTabSz="92515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E12D34-D99A-4EE5-9DC6-E03149A2E9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49" rIns="92499" bIns="46249" numCol="1" anchor="t" anchorCtr="0" compatLnSpc="1">
            <a:prstTxWarp prst="textNoShape">
              <a:avLst/>
            </a:prstTxWarp>
          </a:bodyPr>
          <a:lstStyle>
            <a:lvl1pPr defTabSz="92515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49" rIns="92499" bIns="46249" numCol="1" anchor="t" anchorCtr="0" compatLnSpc="1">
            <a:prstTxWarp prst="textNoShape">
              <a:avLst/>
            </a:prstTxWarp>
          </a:bodyPr>
          <a:lstStyle>
            <a:lvl1pPr algn="r" defTabSz="92515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32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49" rIns="92499" bIns="46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49" rIns="92499" bIns="46249" numCol="1" anchor="b" anchorCtr="0" compatLnSpc="1">
            <a:prstTxWarp prst="textNoShape">
              <a:avLst/>
            </a:prstTxWarp>
          </a:bodyPr>
          <a:lstStyle>
            <a:lvl1pPr defTabSz="92515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49" rIns="92499" bIns="46249" numCol="1" anchor="b" anchorCtr="0" compatLnSpc="1">
            <a:prstTxWarp prst="textNoShape">
              <a:avLst/>
            </a:prstTxWarp>
          </a:bodyPr>
          <a:lstStyle>
            <a:lvl1pPr algn="r" defTabSz="92515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B4FCA8-89EF-4387-A219-6DEF60E6C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02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2857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2286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–"/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97155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2573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682D3-4CD3-4BFD-A0DE-59E5C664C9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47863" y="4540565"/>
            <a:ext cx="5547360" cy="41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6" tIns="46403" rIns="92806" bIns="46403"/>
          <a:lstStyle/>
          <a:p>
            <a:pPr>
              <a:spcBef>
                <a:spcPct val="3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WEBB</a:t>
            </a:r>
          </a:p>
          <a:p>
            <a:pPr marL="272910" lvl="1" indent="-163429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As an agency, we have always had a duty to the children of our state: to support their schools and their teachers in helping students – all students – achieve and prepare for their futures</a:t>
            </a:r>
          </a:p>
          <a:p>
            <a:pPr marL="272910" lvl="1" indent="-163429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Now, however, we have a special responsibility and privilege to Tennessee’s children, and working with our districts through the state we now have the resources to turn that responsibility into results</a:t>
            </a:r>
          </a:p>
          <a:p>
            <a:pPr marL="272910" lvl="1" indent="-163429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First to the Top is about making achievement – college and career readiness – a reality for students all across our state</a:t>
            </a:r>
          </a:p>
          <a:p>
            <a:pPr>
              <a:spcBef>
                <a:spcPct val="30000"/>
              </a:spcBef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1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4FCA8-89EF-4387-A219-6DEF60E6CB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2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4FCA8-89EF-4387-A219-6DEF60E6CB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2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want to take this out…. This is a general exemption for all designations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0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682D3-4CD3-4BFD-A0DE-59E5C664C9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47863" y="4540565"/>
            <a:ext cx="5547360" cy="41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6" tIns="46403" rIns="92806" bIns="46403"/>
          <a:lstStyle/>
          <a:p>
            <a:pPr>
              <a:spcBef>
                <a:spcPct val="3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WEBB</a:t>
            </a:r>
          </a:p>
          <a:p>
            <a:pPr marL="272910" lvl="1" indent="-163429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As an agency, we have always had a duty to the children of our state: to support their schools and their teachers in helping students – all students – achieve and prepare for their futures</a:t>
            </a:r>
          </a:p>
          <a:p>
            <a:pPr marL="272910" lvl="1" indent="-163429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Now, however, we have a special responsibility and privilege to Tennessee’s children, and working with our districts through the state we now have the resources to turn that responsibility into results</a:t>
            </a:r>
          </a:p>
          <a:p>
            <a:pPr marL="272910" lvl="1" indent="-163429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First to the Top is about making achievement – college and career readiness – a reality for students all across our state</a:t>
            </a:r>
          </a:p>
          <a:p>
            <a:pPr>
              <a:spcBef>
                <a:spcPct val="30000"/>
              </a:spcBef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5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477000"/>
            <a:ext cx="9177338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5814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FINAL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DDAE4FB-9D83-4F7F-9323-A5BFE16C518B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A5897D8-1E9A-4B47-8185-5115FFBA3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0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0F8C3C-993D-4A2E-9468-A15C470787A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3E2FDD-CE21-46F3-8BF3-4E7B45E9E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494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990701-96B6-4533-BDA3-C657B306EDCB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E552-1A7E-4AFD-93E9-10800D553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284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605708-E031-46AE-A422-A3A73D4D31F6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D9EC-DBC4-4A31-8E62-475988222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982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2A8390-7512-4A4D-9157-CB3696CC5007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410E-931A-4E87-B182-20C0247AE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030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11" descr="FINAL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3956747D-A55B-45F8-8353-52A283BB8B6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4329-3137-4207-97B3-A710149CA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482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832A14-721F-40FB-8870-D73A344CEF82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5AF5-7940-4362-9EA3-CB998D8AA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169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866606-72C3-4409-989A-288EBF4F215A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07FD-B7D0-4C31-B457-1D8AA6D1D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578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3D3932-9F9E-41BE-B2AF-125CA545B2C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50F0-CD4C-4E20-B5AA-D10A11A45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166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745338-E7C1-4E2F-B444-833C018CBA5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5FE7-2A3D-429D-9E1A-ED6245FD8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279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0A72BB-F6FE-4B20-8653-393D359E114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B9E5-88DF-4818-BFC7-CC0E85B4D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556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32B2E7-4761-4B07-B556-46C480A2F6A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2F9B-876A-4557-B2E0-B0A512EB8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8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9BE13A-465E-4955-BFE5-FB50EE8B0AE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4D649-BB47-4CCC-AA89-5E80D9A71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773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3960E2-9547-4EFF-8628-6E64CD83C15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4BD7-D293-4D77-B51F-2DB252646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47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FEF77A-ACEC-4B66-88B3-63A82E4F702F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3976-F18C-496B-8F5F-EC293859C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76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01D67-C467-4019-816A-6F051AA25ED4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3F4B-F4F5-4A2D-AC90-66DE67BD0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650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C19EE5-5D1D-4282-92B2-8CB0417C7B82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0996-BF49-4107-92EB-67E3A8CA4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73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11" descr="FINALLOGO"/>
          <p:cNvPicPr>
            <a:picLocks noChangeAspect="1" noChangeArrowheads="1"/>
          </p:cNvPicPr>
          <p:nvPr userDrawn="1"/>
        </p:nvPicPr>
        <p:blipFill>
          <a:blip r:embed="rId2" cstate="print"/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668C9C8-DF1E-4823-B840-6E7BF85DC1BA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EE7A-B04D-48AF-B531-ADE70E866D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51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8561-BC0C-4091-ADCF-A3F02AF7BC0F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4E0D-90F6-456F-9ABC-FBFA88961F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0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579D-5755-46EC-88E3-AD22B7DAC70A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AB2D1-9D54-48FF-9EA3-A7CF71A4A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060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A843-686D-4F2E-B0A2-E87CDAB58CC7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EF3C-6F0E-467D-9805-EB4FE49C6D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087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78FB-FB37-4AC3-A8FC-5F0DC7D8BEB7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8F9F-619F-40AB-88D4-3996517634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958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20ED-94A7-4D4C-B998-A12E6D1444BE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AD72-40FB-4795-9E1E-107949716F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2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924800" cy="879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86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86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65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4E38B-A86A-4C5C-A3D7-B3D74C1FBFF0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4375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55DB4-722A-4452-AC18-9572A59B6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99855"/>
      </p:ext>
    </p:extLst>
  </p:cSld>
  <p:clrMapOvr>
    <a:masterClrMapping/>
  </p:clrMapOvr>
  <p:hf hdr="0" ft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447C-09AD-46D1-BE5E-3EA1D865F838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1F8A8-A901-4712-8FEF-90CC3D796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73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12B8-276F-451D-8951-225AFD68DA4F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6275-8917-4154-8A88-0FEC17396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174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C4D61-BF5B-438D-955B-5A72D914B3E8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980CE-5EBF-4453-AF2B-DAAA8E2A49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956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AB0C-9F0E-44F7-BC10-8C1559EFFF69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EA58-9273-4C05-B2E6-484662B62C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629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FE8A7-968F-4457-A482-7756F9B4F6E9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6EAE1-30AE-4B80-8259-D6287E3FC8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811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77338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57200" y="35814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17BCE8-8B3D-477F-B5A4-16E20535AA45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590F0E-E806-4960-8667-054004213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53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47C3-DAFE-4330-83E6-DE95BAAE1FE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997E-01C8-4B74-9493-2E5098471A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947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4965-F0B1-4815-93D9-0CB40A1DE672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A3E95-E00C-47E7-A017-64F00FD9A6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411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CA1-2A48-4F30-B475-270E8CA319C9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8BBE-F9CD-45FB-9DCD-46F0439E9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097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E97C2-0638-4145-B4D0-E38D1D97BC8C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8B2ED-8F4A-4C08-AB46-9A2E8119EA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77338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57200" y="35814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5229AF-2829-465B-9E72-1419EA20B478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C08F64-E1BD-4D9D-B48F-5703989B0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058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5F3B-4481-4A93-A8AD-77DF379737D7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DA20-2C4A-485E-8FBF-18E37649E2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861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7A3D-8D60-46C7-A7F3-07C4466EFD48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F850A-4B05-4EBE-9D7F-D72F14CAC3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33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A596-2476-4ECE-8883-BC78A6EDC9A9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9E08E-90BD-44E5-A0C5-9F4301059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8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73D8-8422-4268-8138-42F81DDB1F44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4AF1-42CF-40CF-BD1E-B2D05248BE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202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2ABE-A4FD-4BA3-8A56-47FD97DEE274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ACBC1-C9E5-46F3-851E-07F54645D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819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05BE-8689-408D-908B-F6954A9574EC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2F96-BA03-4C61-A363-F1C1058C6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54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11" descr="FINALLOGO"/>
          <p:cNvPicPr>
            <a:picLocks noChangeAspect="1" noChangeArrowheads="1"/>
          </p:cNvPicPr>
          <p:nvPr userDrawn="1"/>
        </p:nvPicPr>
        <p:blipFill>
          <a:blip r:embed="rId2" cstate="print"/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668C9C8-DF1E-4823-B840-6E7BF85DC1BA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EE7A-B04D-48AF-B531-ADE70E866D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671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8561-BC0C-4091-ADCF-A3F02AF7BC0F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4E0D-90F6-456F-9ABC-FBFA88961F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576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579D-5755-46EC-88E3-AD22B7DAC70A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AB2D1-9D54-48FF-9EA3-A7CF71A4A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399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A843-686D-4F2E-B0A2-E87CDAB58CC7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EF3C-6F0E-467D-9805-EB4FE49C6D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0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D111-57ED-4953-BB35-F6D432A444BF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322E-D5E7-40B8-88E2-F1E1E596F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209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78FB-FB37-4AC3-A8FC-5F0DC7D8BEB7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8F9F-619F-40AB-88D4-3996517634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216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20ED-94A7-4D4C-B998-A12E6D1444BE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AD72-40FB-4795-9E1E-107949716F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075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447C-09AD-46D1-BE5E-3EA1D865F838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1F8A8-A901-4712-8FEF-90CC3D796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451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12B8-276F-451D-8951-225AFD68DA4F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6275-8917-4154-8A88-0FEC17396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118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C4D61-BF5B-438D-955B-5A72D914B3E8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980CE-5EBF-4453-AF2B-DAAA8E2A49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028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AB0C-9F0E-44F7-BC10-8C1559EFFF69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EA58-9273-4C05-B2E6-484662B62C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188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FE8A7-968F-4457-A482-7756F9B4F6E9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6EAE1-30AE-4B80-8259-D6287E3FC8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253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520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649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1"/>
            <a:ext cx="7772400" cy="685800"/>
          </a:xfrm>
        </p:spPr>
        <p:txBody>
          <a:bodyPr anchor="t">
            <a:normAutofit/>
          </a:bodyPr>
          <a:lstStyle>
            <a:lvl1pPr algn="ctr">
              <a:defRPr sz="2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0400"/>
            <a:ext cx="7772400" cy="12065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1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AE9C-84E9-4F98-BA4D-44768E990019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07B1-3340-46CD-AB27-12165FB21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128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797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035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74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560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409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46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05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468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736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0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1E96-B76A-4DEB-AE39-F5A8C85608A1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7594-F864-46E1-BF10-E15420540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8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7D18-E213-4E39-971C-EC326578DB26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C1F9-A6B2-41FC-909A-1810EE713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79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8836-91E2-4ABE-A695-24BDC8E61309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A6FB-9438-48A3-A9DF-459FEDBE0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49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9BC9-774B-4097-8F4D-6CD58E8AAFD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1D08-F13B-4E8C-970A-130A8DE21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1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8114BB-F314-4CE7-BA90-097483992ED7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E263F2-354B-45F1-A7A3-1D30BBC80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CF03-147A-4F09-B62F-F61AA8200EFB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970B-5D04-4945-B6EA-2AC87B608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47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82E5-D47E-4919-935E-AF55A60415D7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5BF0-AE59-4EA0-ABE2-EFC272999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07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20B5-97FB-4EAD-8744-EC86FE9F9668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CD4D-30F7-4B0E-A30F-48B78452B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06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83F8-A270-4E0F-A6A6-FBE66EF7E7C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8F8F-C02D-4AF7-B94B-A005833A9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92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11" descr="FINAL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A8A804C4-C7AD-4102-A3A8-D081033F26A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46DC-FCD6-47EE-8AA0-05FA86018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84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A98357-30AC-4D5B-80E5-F9534A1D6D99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3519-D3F0-49AE-9CB7-F7F94C751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66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55314B-12FB-4535-BA54-02C3B15E1016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BEC1-3604-45B9-8152-24358BA90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41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B9CD48-70FC-4180-A098-9B5C994BF8C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7CFC-BC8B-4633-93A4-384906875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7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67597-84D8-4D30-9679-ECDC7E6C8570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43EF-F6C4-4964-9561-138522085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7564E-9FF3-424D-9436-F37EF26B499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FA07-2581-4B4E-9F7F-9EF1DB766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E775CE-CF89-4F4A-954E-46CD090560B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0CC604-1152-49D7-81DE-B36F32E8E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36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3F97D0-44B3-465C-8F1A-E48AAC3C3BD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F8C6-82BE-4A41-92D0-4C3476F4A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54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F20F00-C689-4935-B77F-DD4544319382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6A93-EDBD-4AB1-847F-D54C9EE37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00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B8D08D-CCA3-427F-883B-A8EF670E2A54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B26E-1274-4E91-9C3E-213BF305E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91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91AF0C-0688-4C15-BEE3-763DE85D8DB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5289-43BF-445A-8C9C-A2CB7EE0C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52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BF92B4-4F12-493F-8E9E-D295F1EC11E2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E55D-ADC6-4D63-9A45-0FC54E246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80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8" name="Picture 11" descr="FINAL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" name="Picture 11" descr="FINAL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4C06796F-B516-4F1A-BD6E-8233AB5C46A0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573985-0A95-4229-9FA4-C58EFEB78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7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70A7C3-08F8-4EDE-AD53-F81949F3396E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DF0193-3128-41C4-925E-B1F56E4F2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16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361316-BC43-4A71-B0E7-6FF502122831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56093-117F-46CA-99F7-D429FE174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12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099929-24C5-4546-BAEE-96F304CFEA5E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943440-2C33-4F2C-A880-FD1B7DF93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88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D9F166-DC1A-439B-A9A2-187E69D963F1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0D87F-01AB-4E80-8CE8-E996CCDF40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9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A9756B-A2E0-4F73-9D9B-E445A112C488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EB1163-E308-4061-AF7A-1D166199F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97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95896D-B876-4401-BFD1-04967237B06B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80526A-2D33-4560-9C51-E93FC553F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3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FD9A16-4777-4833-BD52-ADB60EFA37EE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C26566-8FBB-4AC1-B997-7EEA78CA3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2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112EDD-2D2A-45FA-B1BF-92037BFD3B09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799EA-3619-431F-AAB7-191C2DE47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58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476A4A-F5E8-4699-8C40-737F22502E1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DF08E-9DB6-41F8-9FB9-868D49F3A5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64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1D69F2-E1C8-49BE-8589-A00C37DEFDB1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9E2560-E417-4678-BB64-3FCB1D10B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33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A00C11-F929-41F8-8471-FDD9156E5D84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6E1CAA-1B77-4D04-AEB8-1F37441D9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71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77338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57200" y="35814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585B66-FAFF-4482-B380-351F91D936EB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AFAD077-8897-40C1-B3A1-28C9C583D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89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B23E-263B-4773-B893-792ABAA80FC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4156-0621-4630-8322-E10A596CE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73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06B5-1A32-48FB-8708-3E04F91C064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82BE-8235-4E68-A8BA-8DA4B87B8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89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8E19-5C32-4162-BF59-3896B0B8AA64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A7D7-4C0B-4BC4-921D-01E40DAEA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2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256F7-581C-4008-A021-CEDFE9552159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3F6EF3-62CB-4EF8-B789-6AEBA0B4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92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8EB2-21C2-4990-92D4-2B9EA881492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4575-6E1E-45B2-95DC-028C7BD6E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39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A1D6-63CC-4E78-82F7-FA85C593EB3A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DD41-4E3E-4DFA-B6B4-2E27BF3BF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65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D80A-EE79-4CFD-8169-669BB09EAAFB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C7AF-BCB1-4528-9026-4C1D3A6E9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80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267F-4819-406D-92F8-680502338CC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449BD-61DD-4DA0-920A-2F31740DB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FE7D-2321-4A83-891A-31D3364CB794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EDF8-AFB3-4F22-99CF-B82614519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76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B1EA-78E5-45E7-9819-9E06141BA1EA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585D-EB43-4F79-A087-8D6A2F39B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40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6FA0-FEAC-4DCA-8493-7459F3E2A8D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E9D5-3671-469B-9AC3-F4C001FB1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07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6527800"/>
            <a:ext cx="9167813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" name="Slide Number Placeholder 3"/>
          <p:cNvSpPr>
            <a:spLocks noGrp="1"/>
          </p:cNvSpPr>
          <p:nvPr userDrawn="1">
            <p:ph type="sldNum" sz="quarter" idx="10"/>
          </p:nvPr>
        </p:nvSpPr>
        <p:spPr>
          <a:xfrm>
            <a:off x="6959600" y="64404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51B9-08A8-4BEC-B5F1-A4CCA27DD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68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6527800"/>
            <a:ext cx="9167813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 userDrawn="1">
            <p:ph type="sldNum" sz="quarter" idx="10"/>
          </p:nvPr>
        </p:nvSpPr>
        <p:spPr>
          <a:xfrm>
            <a:off x="6959600" y="64404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FA1B-F889-4F5A-ACFD-9222F1981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61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11" descr="FINAL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7BFF3B3F-3D40-4FE1-A284-4260CACDC626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8A35-0E9C-4409-AB4D-3F82590C3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7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BE3C5B-92AC-400E-853F-621A65B3FDC7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F3001-4BF9-4CA0-B8F2-1DFA608B0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97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4E126B-7BA0-4918-9DED-0942243BC6B2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8AC6-DB6E-4225-B21C-DF6CA7D32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680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9E1ED4-B44C-4757-AA11-8CCC03BFB954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F58F-436B-4246-8434-B5881A927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02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B1144E-2A7D-4AEA-A20D-FFD32842A6F2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BF08-5D2C-449D-9616-EFADF6250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53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C49A41-86DF-42A7-8939-FDF917D5534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AD3C-7B8F-45F4-A809-1642746B0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71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259BE-B2A1-4017-B2B9-11BA40213881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7547-B1D5-4526-9C63-7505A607A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98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E8A5D-D767-432F-B563-F9389829FAD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212A-F415-42D8-9BFB-B5426FA6F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31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A42754-D7D5-47E6-8819-CE1E878E16F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063C-F104-458D-BA9A-7247EE3C0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70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5B790-807A-490B-AA0A-0F4F5E4830CB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9901-997D-4164-8EE9-BA83CEE94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45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7CAE08-6EF8-43CF-8F2A-5BD09CD936F2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DC96-2AC5-476C-AF6D-26225BF86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54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CEC0C-F955-4AD2-992C-AEA95F8404EA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A8DF-47B6-42B1-8A3B-3A70D723E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8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86E88-B413-44EB-8F26-FFAA21413B2F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4E744C-9553-4E5A-A910-0705E61AE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25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77338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57200" y="35814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3FC8CAB-C982-4A62-989F-91C31128342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046EF08-F01C-4655-A0EF-1FC713763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4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0957E-C0CF-4405-ABA2-F9916E3FCF91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F268-C0C9-44C9-92FA-2B7761240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98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D2026D-D00F-4019-BE7D-A9EAE02E0F14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C595-6655-4AF8-A5AD-C0B7725E9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01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3515F-347F-411A-B886-8BC11E6C601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9839-9FBC-4229-9D06-DB802F132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61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8266B2-A40B-40C2-95C9-2FF32BF6729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8262-533B-466A-845D-44A6DFF5A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48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D1B752-C6DE-4D7F-A729-E3257B11728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6F98-995A-4626-A977-06DE1D63B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08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E0B014-C513-40BF-9593-CF58274189AB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0BC0-1399-4F8D-BA6E-8A2F2A57B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695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84765-A237-413D-BAF5-3D6C51034768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E86F-462E-4DCC-A870-1C3EF0E6B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65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B2A710-64A1-4E5B-8138-3B94ADA757A7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597A-6A58-4DF2-A551-626F22FD0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6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0F4980-6E80-4143-B3C4-E352A082A3C5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158D-76BB-4894-A17C-5E3E38422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3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958637-6F78-408D-A6C1-0BDBB743267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4B469D-13AA-48D4-AE36-FB02279FC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9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BD248-81EE-45A3-8B50-A4333D5674D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E543-0102-4176-81A8-728EE5DAF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54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11" descr="FINAL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" name="Picture 11" descr="FINAL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32DB3F4F-D8FF-4A67-BD4C-A7DA7EB5EFC8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9A378C-9CFD-4A58-ACA9-93CFCA2B8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67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FA8343-20B5-47E5-BCCC-382E61E13B5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7EB95A-5427-4FEE-AD61-77D4D2E68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676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85084-5E61-4195-AB56-6CA345803F2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647BB6-FAF7-40D0-AFB0-EEC256A00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596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231BC-CE49-4BE6-BB0F-FDAFB4750AB7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0B7103-8254-4F69-9AD7-052A2BA66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05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3F9485-7F4F-4CEE-BB6D-F94C83ADCE48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99211A-7CFA-4CF0-BB49-ED090FEF8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25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6E26C8-25A8-4217-A73A-374E439F2CDF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50A52E-8EFB-4CBA-9359-BCC373773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90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4D98A0-5C7C-4FB3-BD49-14CF39BEF47E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6BA2F8-7375-4CCC-8A65-E53E77D1E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455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603535-4292-4AF3-A161-8146DF82BDF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B25D23-7EAB-471C-9FB2-3C92A69F5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287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3F9C5E-6004-4935-8B32-58EAE8038D7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2310C-F803-43E7-80C9-C999597B7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36C93-F06A-4F20-9967-4B9EFD1ED5F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1A32C-B6CA-44B6-A0BF-4C3505169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112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25C7B7-EB1A-4B5B-A18A-B512276C1DA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198269-E329-4559-BAC5-F098CF2AF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611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878CE-35DD-491B-8A87-957DF5B6451E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986804-C3FE-4C85-BDB8-4817BA15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864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77338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57200" y="35814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F6BCEC5-1098-4EE3-97D3-B8A1294F266F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9A4D10-51EC-4D99-ACCE-8AC564109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672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A556FC-456B-44E9-9F41-EB41339067E0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8879-6678-4315-AF5E-508D97E00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105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32CA87-0CD9-43CB-A33F-43D8B578345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91E9-F272-44DE-B87B-0D5BD598B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389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1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41E889-B5DE-4D9E-844D-8C4462FE158A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DA22-09AB-47A4-84B6-D3C4B8609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77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20343-1367-4361-90C4-5631B695752A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BB6D-11E0-4BBB-8C95-CFDD58F9E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81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FC1F3D-EF58-4AFD-98D0-0F27EF7BEFC1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B5A4-21A4-4B65-917D-AF5E0CCD9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280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77AF80-1F81-4FFE-B1CE-3C912B6DBF1E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3577-0EDA-4A99-8908-CD28E35E5B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931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9DDC8-4F3F-4FEA-A511-472B7B37B147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B237-D909-4402-BF8E-55900E4B7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3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6477000"/>
            <a:ext cx="9167813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D32903C-404D-49B6-9553-E705B4509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  <p:sldLayoutId id="2147484666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1BA3264-90E5-4093-8608-4A5DFC8903FD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0E50E95-1609-4D16-98FA-CC786A86F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344" name="Picture 11" descr="FINAL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43840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A58B6BC-265F-4969-9792-9C16B9E39942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0BDD6BC-F7B9-429E-85CE-6BF713F987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2" name="Picture 11" descr="FINALLOGO"/>
          <p:cNvPicPr>
            <a:picLocks noChangeAspect="1" noChangeArrowheads="1"/>
          </p:cNvPicPr>
          <p:nvPr/>
        </p:nvPicPr>
        <p:blipFill>
          <a:blip r:embed="rId14" cstate="print"/>
          <a:srcRect l="7143" t="16667" r="7143" b="16667"/>
          <a:stretch>
            <a:fillRect/>
          </a:stretch>
        </p:blipFill>
        <p:spPr bwMode="auto">
          <a:xfrm>
            <a:off x="2438400" y="304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035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C88DD57-B01A-42B5-A980-C7DD6AA7F3A8}" type="datetime1">
              <a:rPr lang="en-US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6477000"/>
            <a:ext cx="9167813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8EC357-7049-4B90-A082-68728690A3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7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A58B6BC-265F-4969-9792-9C16B9E39942}" type="datetime1">
              <a:rPr lang="en-US">
                <a:solidFill>
                  <a:srgbClr val="FFFFFF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0BDD6BC-F7B9-429E-85CE-6BF713F987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2" name="Picture 11" descr="FINALLOGO"/>
          <p:cNvPicPr>
            <a:picLocks noChangeAspect="1" noChangeArrowheads="1"/>
          </p:cNvPicPr>
          <p:nvPr/>
        </p:nvPicPr>
        <p:blipFill>
          <a:blip r:embed="rId14" cstate="print"/>
          <a:srcRect l="7143" t="16667" r="7143" b="16667"/>
          <a:stretch>
            <a:fillRect/>
          </a:stretch>
        </p:blipFill>
        <p:spPr bwMode="auto">
          <a:xfrm>
            <a:off x="2438400" y="304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162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15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  <p:sldLayoutId id="2147484822" r:id="rId8"/>
    <p:sldLayoutId id="2147484823" r:id="rId9"/>
    <p:sldLayoutId id="2147484824" r:id="rId10"/>
    <p:sldLayoutId id="214748482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1667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0D48A-29AD-47AA-A733-9A1782EC8829}" type="slidenum">
              <a:rPr lang="en-US" smtClean="0">
                <a:solidFill>
                  <a:srgbClr val="FFFFFF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1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§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Tahoma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»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Courier New" pitchFamily="49" charset="0"/>
        <a:buChar char="o"/>
        <a:defRPr sz="1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7126BF8-5D8A-4513-BE20-A0ACF0883C82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6477000"/>
            <a:ext cx="9167813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D0415A4-E7F5-4B6E-8D42-91C1E43FD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97C161A-8C16-4FFE-9DE3-1AA4AF87231C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72D2CEA-5DA7-4372-9336-266BF14C0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176" name="Picture 11" descr="FINAL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43840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A8A3CD1-2F60-4A8F-AA07-5FCB1A128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8200" name="Picture 11" descr="FINAL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43840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BB5BC47-C687-45BF-ACB4-E3F569112BE0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6477000"/>
            <a:ext cx="9167813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B32B4A1-53AE-410F-AF0C-0D9E7605B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  <p:sldLayoutId id="2147484642" r:id="rId12"/>
    <p:sldLayoutId id="2147484654" r:id="rId13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8B2A0E5-6811-4404-B5F1-57426A21C0AE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590E14A-1A7C-4B27-96EB-CDBAC50A3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8" name="Picture 11" descr="FINAL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43840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B118F40-CBE6-4D86-AC4D-18034490677E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6477000"/>
            <a:ext cx="9167813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0F6B768-3299-4D7A-8872-E3E50B9CE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F1CE9D1-C083-490F-868C-CAED827C3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2296" name="Picture 11" descr="FINAL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67" r="7143" b="16667"/>
          <a:stretch>
            <a:fillRect/>
          </a:stretch>
        </p:blipFill>
        <p:spPr bwMode="auto">
          <a:xfrm>
            <a:off x="2438400" y="3048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54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306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46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613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1413" indent="-227013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343" indent="-228576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496" indent="-228576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650" indent="-228576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5802" indent="-228576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92F8CBA-1E74-40B8-AC85-D59571B60373}" type="datetime1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6477000"/>
            <a:ext cx="9167813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4BBBADB-C790-451D-88BD-A58157350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1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30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46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61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5pPr>
      <a:lvl6pPr marL="2514343" indent="-228576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6pPr>
      <a:lvl7pPr marL="2971496" indent="-228576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7pPr>
      <a:lvl8pPr marL="3428650" indent="-228576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8pPr>
      <a:lvl9pPr marL="3885802" indent="-228576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notesSlide" Target="../notesSlides/notesSlide3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slideLayout" Target="../slideLayouts/slideLayout126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chart" Target="../charts/chart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n.gov/education/districts/district_support/CORE.shtml" TargetMode="External"/><Relationship Id="rId1" Type="http://schemas.openxmlformats.org/officeDocument/2006/relationships/slideLayout" Target="../slideLayouts/slideLayout1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12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chart" Target="../charts/chart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8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notesSlide" Target="../notesSlides/notesSlide2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90800" y="4114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Calibri" pitchFamily="34" charset="0"/>
              </a:rPr>
              <a:t>TOSS New Director Training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sz="2000" dirty="0" smtClean="0">
                <a:solidFill>
                  <a:srgbClr val="FFFFFF"/>
                </a:solidFill>
                <a:effectLst/>
                <a:latin typeface="Calibri" pitchFamily="34" charset="0"/>
              </a:rPr>
              <a:t>August</a:t>
            </a:r>
            <a:r>
              <a:rPr lang="en-US" sz="2000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effectLst/>
                <a:latin typeface="Calibri" pitchFamily="34" charset="0"/>
              </a:rPr>
              <a:t>2014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810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AMO </a:t>
            </a:r>
            <a:r>
              <a:rPr lang="en-US" dirty="0"/>
              <a:t>Setting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>
            <p:custDataLst>
              <p:tags r:id="rId1"/>
            </p:custDataLst>
          </p:nvPr>
        </p:nvSpPr>
        <p:spPr bwMode="auto">
          <a:xfrm>
            <a:off x="457200" y="1066800"/>
            <a:ext cx="8229600" cy="9906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400" b="1" dirty="0">
                <a:cs typeface="Arial" charset="0"/>
              </a:rPr>
              <a:t>For All Gap Closure Targets: </a:t>
            </a:r>
          </a:p>
          <a:p>
            <a:pPr eaLnBrk="0" hangingPunct="0">
              <a:defRPr/>
            </a:pPr>
            <a:endParaRPr lang="en-US" sz="1400" b="1" dirty="0">
              <a:cs typeface="Arial" charset="0"/>
            </a:endParaRPr>
          </a:p>
          <a:p>
            <a:pPr eaLnBrk="0" hangingPunct="0">
              <a:defRPr/>
            </a:pPr>
            <a:r>
              <a:rPr lang="en-US" sz="1300" dirty="0">
                <a:cs typeface="Arial" charset="0"/>
              </a:rPr>
              <a:t>A district’s gap reduction goal for </a:t>
            </a:r>
            <a:r>
              <a:rPr lang="en-US" sz="1300" dirty="0" smtClean="0">
                <a:cs typeface="Arial" charset="0"/>
              </a:rPr>
              <a:t>2013-14 </a:t>
            </a:r>
            <a:r>
              <a:rPr lang="en-US" sz="1300" dirty="0">
                <a:cs typeface="Arial" charset="0"/>
              </a:rPr>
              <a:t>equals the annual percentage point reduction necessary to cut its </a:t>
            </a:r>
            <a:r>
              <a:rPr lang="en-US" sz="1300" dirty="0" smtClean="0">
                <a:cs typeface="Arial" charset="0"/>
              </a:rPr>
              <a:t>2012-13 </a:t>
            </a:r>
            <a:r>
              <a:rPr lang="en-US" sz="1300" dirty="0">
                <a:cs typeface="Arial" charset="0"/>
              </a:rPr>
              <a:t>gap size in half over 8 years.</a:t>
            </a:r>
          </a:p>
        </p:txBody>
      </p:sp>
      <p:graphicFrame>
        <p:nvGraphicFramePr>
          <p:cNvPr id="42" name="Object 145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6684749"/>
              </p:ext>
            </p:extLst>
          </p:nvPr>
        </p:nvGraphicFramePr>
        <p:xfrm>
          <a:off x="420688" y="2455863"/>
          <a:ext cx="4308475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cxnSp>
        <p:nvCxnSpPr>
          <p:cNvPr id="43" name="Straight Connector 194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1836738" y="3802063"/>
            <a:ext cx="0" cy="7874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193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769938" y="3805238"/>
            <a:ext cx="11049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198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4684713" y="2811463"/>
            <a:ext cx="0" cy="3968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19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2727325" y="3678238"/>
            <a:ext cx="0" cy="7397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192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769938" y="4586288"/>
            <a:ext cx="11049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19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122363" y="3681413"/>
            <a:ext cx="1643062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195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1122363" y="4414838"/>
            <a:ext cx="1643062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03300" y="58848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7CC83858-FC0F-4331-AC4D-58DFEACF1E73}" type="datetime'''''''''''''''''''''''''''''Y''''r'''''' ''''1'''''''''''">
              <a:rPr lang="en-US" sz="1100" b="1">
                <a:latin typeface="Calibri" pitchFamily="34" charset="0"/>
                <a:sym typeface="Calibri" pitchFamily="34" charset="0"/>
              </a:rPr>
              <a:pPr algn="ctr" eaLnBrk="0" hangingPunct="0"/>
              <a:t>Yr 1</a:t>
            </a:fld>
            <a:endParaRPr lang="en-US" sz="11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" name="Rectangle 1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65650" y="58848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8FBA3E11-E60F-4C9C-92FA-063814675D98}" type="datetime'''''''''''''''''''Y''''''''''''''''''''''''''''''r'''''' 8'">
              <a:rPr lang="en-US" sz="1100" b="1">
                <a:latin typeface="Calibri" pitchFamily="34" charset="0"/>
                <a:sym typeface="Calibri" pitchFamily="34" charset="0"/>
              </a:rPr>
              <a:pPr algn="ctr" eaLnBrk="0" hangingPunct="0"/>
              <a:t>Yr 8</a:t>
            </a:fld>
            <a:endParaRPr lang="en-US" sz="11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2" name="Oval 16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3050" y="3911600"/>
            <a:ext cx="452438" cy="273050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latin typeface="Calibri" pitchFamily="34" charset="0"/>
                <a:sym typeface="Calibri" pitchFamily="34" charset="0"/>
              </a:rPr>
              <a:t>18.7</a:t>
            </a:r>
          </a:p>
        </p:txBody>
      </p:sp>
      <p:sp>
        <p:nvSpPr>
          <p:cNvPr id="53" name="Oval 10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70438" y="2873375"/>
            <a:ext cx="452437" cy="273050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</a:pPr>
            <a:fld id="{BD625A89-0F1D-4D84-8FFD-4DA44029779C}" type="datetime'''''''''''''''''''''''''''1''''''''''''''0.''0'''''''''">
              <a:rPr lang="en-US" sz="1400" b="1">
                <a:latin typeface="Calibri" pitchFamily="34" charset="0"/>
                <a:sym typeface="Calibri" pitchFamily="34" charset="0"/>
              </a:rPr>
              <a:pPr algn="ctr" eaLnBrk="0" hangingPunct="0">
                <a:lnSpc>
                  <a:spcPct val="90000"/>
                </a:lnSpc>
              </a:pPr>
              <a:t>10.0</a:t>
            </a:fld>
            <a:endParaRPr lang="en-US" sz="14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4" name="Oval 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22463" y="4059238"/>
            <a:ext cx="452437" cy="273050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</a:pPr>
            <a:fld id="{5B90B180-721F-42DF-AC5B-D2136F554028}" type="datetime'''''''''2''''''''''''0''''''''''''''''''''''''''''''.''''0'">
              <a:rPr lang="en-US" sz="1400" b="1">
                <a:latin typeface="Calibri" pitchFamily="34" charset="0"/>
                <a:sym typeface="Calibri" pitchFamily="34" charset="0"/>
              </a:rPr>
              <a:pPr algn="ctr" eaLnBrk="0" hangingPunct="0">
                <a:lnSpc>
                  <a:spcPct val="90000"/>
                </a:lnSpc>
              </a:pPr>
              <a:t>20.0</a:t>
            </a:fld>
            <a:endParaRPr lang="en-US" sz="1400" b="1" dirty="0"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55" name="Straight Connector 20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gray">
          <a:xfrm>
            <a:off x="2946400" y="5445125"/>
            <a:ext cx="328613" cy="0"/>
          </a:xfrm>
          <a:prstGeom prst="line">
            <a:avLst/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200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gray">
          <a:xfrm>
            <a:off x="2946400" y="5211763"/>
            <a:ext cx="328613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7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25813" y="5127625"/>
            <a:ext cx="18081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fld id="{0400E314-3BA0-47A1-9DC1-0E1D98D77ABD}" type="datetime'''''Ec''''onom''''icall''y ''Dis''''a''d''vanta''''ge''''d'''">
              <a:rPr lang="en-US" sz="1200" b="1">
                <a:latin typeface="Calibri" pitchFamily="34" charset="0"/>
                <a:sym typeface="Calibri" pitchFamily="34" charset="0"/>
              </a:rPr>
              <a:pPr eaLnBrk="0" hangingPunct="0"/>
              <a:t>Economically Disadvantaged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8" name="Rectangle 7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25813" y="5360988"/>
            <a:ext cx="482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fld id="{215F0BB1-041A-42CE-8FE0-BA27A18F83DD}" type="datetime'''N''''''''''''''''''''''''''''''''o''''''''''''''''n''-ED'''">
              <a:rPr lang="en-US" sz="1200" b="1">
                <a:latin typeface="Calibri" pitchFamily="34" charset="0"/>
                <a:sym typeface="Calibri" pitchFamily="34" charset="0"/>
              </a:rPr>
              <a:pPr eaLnBrk="0" hangingPunct="0"/>
              <a:t>Non-ED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9" name="TextBox 9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3400" y="2362200"/>
            <a:ext cx="4462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 dirty="0"/>
              <a:t>3-8 Math Economically Disadvantaged vs. Non-ED</a:t>
            </a:r>
          </a:p>
        </p:txBody>
      </p:sp>
      <p:sp>
        <p:nvSpPr>
          <p:cNvPr id="60" name="Rectangle 9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95925" y="2965450"/>
            <a:ext cx="3200400" cy="2797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100">
                <a:latin typeface="Calibri" pitchFamily="34" charset="0"/>
              </a:rPr>
              <a:t>District C’s 3-8 Math gap between Economically Disadvantaged and Non-ED students is 20 percentage points in 2011-12. In order to reduce this gap at a rate that cuts the gap in half over 8 years, the reduction goal for 2012-13 needs to be 1.2%. The gap target is 18.8%.</a:t>
            </a:r>
          </a:p>
          <a:p>
            <a:pPr eaLnBrk="0" hangingPunct="0"/>
            <a:endParaRPr lang="en-US" sz="1100"/>
          </a:p>
          <a:p>
            <a:pPr eaLnBrk="0" hangingPunct="0"/>
            <a:r>
              <a:rPr lang="en-US" sz="1300" b="1">
                <a:latin typeface="Calibri" pitchFamily="34" charset="0"/>
              </a:rPr>
              <a:t>Gap Reduction Goal:</a:t>
            </a:r>
          </a:p>
          <a:p>
            <a:pPr eaLnBrk="0" hangingPunct="0"/>
            <a:endParaRPr lang="en-US" sz="1300" b="1">
              <a:latin typeface="Calibri" pitchFamily="34" charset="0"/>
            </a:endParaRPr>
          </a:p>
          <a:p>
            <a:pPr eaLnBrk="0" hangingPunct="0"/>
            <a:r>
              <a:rPr lang="en-US" sz="1300" b="1">
                <a:latin typeface="Calibri" pitchFamily="34" charset="0"/>
              </a:rPr>
              <a:t>(20% × ½ = 10% ) ÷  8 = </a:t>
            </a:r>
            <a:r>
              <a:rPr lang="en-US" sz="1300" b="1">
                <a:solidFill>
                  <a:schemeClr val="bg1"/>
                </a:solidFill>
                <a:latin typeface="Calibri" pitchFamily="34" charset="0"/>
              </a:rPr>
              <a:t>1.2%</a:t>
            </a:r>
          </a:p>
          <a:p>
            <a:pPr eaLnBrk="0" hangingPunct="0"/>
            <a:endParaRPr lang="en-US" sz="1300" b="1">
              <a:latin typeface="Calibri" pitchFamily="34" charset="0"/>
            </a:endParaRPr>
          </a:p>
          <a:p>
            <a:pPr eaLnBrk="0" hangingPunct="0"/>
            <a:r>
              <a:rPr lang="en-US" sz="1300" b="1">
                <a:latin typeface="Calibri" pitchFamily="34" charset="0"/>
              </a:rPr>
              <a:t>Gap Target: </a:t>
            </a:r>
          </a:p>
          <a:p>
            <a:pPr eaLnBrk="0" hangingPunct="0"/>
            <a:endParaRPr lang="en-US" sz="1300" b="1">
              <a:latin typeface="Calibri" pitchFamily="34" charset="0"/>
            </a:endParaRPr>
          </a:p>
          <a:p>
            <a:pPr eaLnBrk="0" hangingPunct="0"/>
            <a:r>
              <a:rPr lang="en-US" sz="1300" b="1">
                <a:latin typeface="Calibri" pitchFamily="34" charset="0"/>
              </a:rPr>
              <a:t>20% - 1.3% =</a:t>
            </a:r>
          </a:p>
          <a:p>
            <a:pPr eaLnBrk="0" hangingPunct="0"/>
            <a:endParaRPr lang="en-US" sz="1200" b="1"/>
          </a:p>
        </p:txBody>
      </p:sp>
      <p:sp>
        <p:nvSpPr>
          <p:cNvPr id="61" name="Rectangle 9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95925" y="2643188"/>
            <a:ext cx="3200400" cy="31591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District C</a:t>
            </a:r>
          </a:p>
        </p:txBody>
      </p:sp>
      <p:sp>
        <p:nvSpPr>
          <p:cNvPr id="62" name="Oval 1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62725" y="5210175"/>
            <a:ext cx="904875" cy="476250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300" b="1">
                <a:latin typeface="Calibri" pitchFamily="34" charset="0"/>
              </a:rPr>
              <a:t>18.7%</a:t>
            </a:r>
          </a:p>
        </p:txBody>
      </p:sp>
      <p:grpSp>
        <p:nvGrpSpPr>
          <p:cNvPr id="63" name="Group 187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2989263" y="4800600"/>
            <a:ext cx="1839912" cy="276225"/>
            <a:chOff x="2988867" y="5209401"/>
            <a:chExt cx="1840308" cy="276999"/>
          </a:xfrm>
        </p:grpSpPr>
        <p:sp>
          <p:nvSpPr>
            <p:cNvPr id="64" name="Oval 18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88867" y="5271700"/>
              <a:ext cx="249634" cy="152400"/>
            </a:xfrm>
            <a:prstGeom prst="ellipse">
              <a:avLst/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5" name="TextBox 18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28975" y="5209401"/>
              <a:ext cx="1600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latin typeface="Calibri" pitchFamily="34" charset="0"/>
                </a:rPr>
                <a:t>Gap Size</a:t>
              </a:r>
            </a:p>
          </p:txBody>
        </p:sp>
      </p:grpSp>
      <p:sp>
        <p:nvSpPr>
          <p:cNvPr id="66" name="Oval 3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9000" y="4530725"/>
            <a:ext cx="800100" cy="33178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r>
              <a:rPr lang="en-US" sz="1000" b="1"/>
              <a:t>1.3%</a:t>
            </a:r>
          </a:p>
        </p:txBody>
      </p:sp>
      <p:sp>
        <p:nvSpPr>
          <p:cNvPr id="67" name="TextBox 66"/>
          <p:cNvSpPr txBox="1"/>
          <p:nvPr>
            <p:custDataLst>
              <p:tags r:id="rId25"/>
            </p:custDataLst>
          </p:nvPr>
        </p:nvSpPr>
        <p:spPr>
          <a:xfrm>
            <a:off x="103257" y="2971800"/>
            <a:ext cx="353943" cy="74511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100" b="1" dirty="0">
                <a:cs typeface="Arial" charset="0"/>
              </a:rPr>
              <a:t>% PA</a:t>
            </a:r>
          </a:p>
        </p:txBody>
      </p:sp>
    </p:spTree>
    <p:extLst>
      <p:ext uri="{BB962C8B-B14F-4D97-AF65-F5344CB8AC3E}">
        <p14:creationId xmlns:p14="http://schemas.microsoft.com/office/powerpoint/2010/main" val="28476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000000"/>
                </a:solidFill>
                <a:effectLst/>
              </a:rPr>
              <a:t>District Accountability review</a:t>
            </a:r>
            <a:endParaRPr lang="en-US" sz="3200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Accountability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2014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Accountability Model- Two Parts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/>
                <a:cs typeface="Calibri"/>
              </a:rPr>
              <a:t>Districts Set the AMOs for SY 2013-14</a:t>
            </a:r>
            <a:endParaRPr lang="en-US" sz="3200" dirty="0">
              <a:solidFill>
                <a:srgbClr val="000000"/>
              </a:solidFill>
              <a:effectLst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8600" y="914400"/>
          <a:ext cx="8382000" cy="485365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720473"/>
                <a:gridCol w="3382211"/>
                <a:gridCol w="2279316"/>
              </a:tblGrid>
              <a:tr h="220615">
                <a:tc>
                  <a:txBody>
                    <a:bodyPr/>
                    <a:lstStyle/>
                    <a:p>
                      <a:pPr marL="45720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2060"/>
                          </a:solidFill>
                          <a:effectLst/>
                        </a:rPr>
                        <a:t>    Achievement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</a:rPr>
                        <a:t>              Gap</a:t>
                      </a:r>
                      <a:r>
                        <a:rPr lang="en-US" sz="13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</a:rPr>
                        <a:t>Closure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</a:rPr>
                        <a:t>     Subgroup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</a:rPr>
                        <a:t>For</a:t>
                      </a:r>
                      <a:r>
                        <a:rPr lang="en-US" sz="12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</a:rPr>
                        <a:t>the</a:t>
                      </a:r>
                      <a:r>
                        <a:rPr lang="en-US" sz="12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following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</a:rPr>
                        <a:t>subject/grade levels, </a:t>
                      </a:r>
                      <a:r>
                        <a:rPr lang="en-US" sz="12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targets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</a:rPr>
                        <a:t>will be set for</a:t>
                      </a:r>
                      <a:r>
                        <a:rPr lang="en-US" sz="12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all students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n-US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For the following</a:t>
                      </a: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subject/grade levels:</a:t>
                      </a:r>
                      <a:endParaRPr lang="en-US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For the following</a:t>
                      </a: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subject/grade level</a:t>
                      </a: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s: </a:t>
                      </a:r>
                      <a:endParaRPr lang="en-US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24652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3-8 Reading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3-8 Math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3 Reading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3 Math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7 Reading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7 Math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9-12 Algebra I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9-12 Algebra II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9-12 English II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9-12 English III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9-12 Graduation Rate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3-8 Reading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3-8 Math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Algebra I + Algebra II*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English II + English III*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*Takes</a:t>
                      </a:r>
                      <a:r>
                        <a:rPr lang="en-US" sz="11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the average by weighting each subject by the number of students in each subgroup. </a:t>
                      </a:r>
                      <a:endParaRPr lang="en-US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3-8 Reading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3-8 Math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Algebra 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Algebra II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English II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English III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</a:rPr>
                        <a:t>9-12 Graduation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Rate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baseline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34537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Gap ta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rgets will be set for these subgroup</a:t>
                      </a: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vs. 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comparison groups</a:t>
                      </a: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gaps</a:t>
                      </a:r>
                      <a:r>
                        <a:rPr lang="en-US" sz="12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Achievement</a:t>
                      </a: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t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argets will be set for these subgroups: 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85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Black/Hispanic/Native American vs.</a:t>
                      </a:r>
                      <a:r>
                        <a:rPr lang="en-US" sz="11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All</a:t>
                      </a:r>
                      <a:r>
                        <a:rPr lang="en-US" sz="11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Students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Economically Disadvantaged vs. Non-ED</a:t>
                      </a:r>
                      <a:endParaRPr lang="en-US" sz="1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Limited English Proficient vs. Non-LEP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Students with Disabilities</a:t>
                      </a:r>
                      <a:r>
                        <a:rPr lang="en-US" sz="11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vs. Non- SWD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Black/Hispanic/Native American </a:t>
                      </a:r>
                      <a:endParaRPr lang="en-US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Economically Disadvantaged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Limited English Proficient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Students with Disabilities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9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Asian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Black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Hawaiian Pacific  Islander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Hispanic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Native American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White</a:t>
                      </a:r>
                    </a:p>
                  </a:txBody>
                  <a:tcPr marL="68580" marR="68580" marT="0" marB="0"/>
                </a:tc>
              </a:tr>
              <a:tr h="474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Non-ED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Non-LEP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</a:rPr>
                        <a:t>Non-SWD</a:t>
                      </a:r>
                      <a:endParaRPr lang="en-US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0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Accountability Model - Achievement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3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Steps</a:t>
            </a:r>
          </a:p>
          <a:p>
            <a:pPr marL="514350" indent="-514350"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effectLst/>
              </a:rPr>
              <a:t>Determine if district met participation rate.</a:t>
            </a:r>
          </a:p>
          <a:p>
            <a:pPr marL="514350" indent="-514350"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effectLst/>
              </a:rPr>
              <a:t>Determine numbers of AMOs met after all Safe Harbors are applied. </a:t>
            </a:r>
          </a:p>
          <a:p>
            <a:pPr marL="514350" indent="-514350"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effectLst/>
              </a:rPr>
              <a:t>Determine for how many measures the district improved. </a:t>
            </a:r>
          </a:p>
          <a:p>
            <a:pPr marL="514350" indent="-514350"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effectLst/>
              </a:rPr>
              <a:t>Determine status for achievement side of the model. 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Achievement Tests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28600" y="1397000"/>
          <a:ext cx="8610600" cy="4333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Participation Rate Eligibility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Did the district/school have 30 or more students with valid tests in the current year for all students?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Participation Rate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Did the district/school have a 95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percent participation rate for the All subgroup?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Achievement AMO Target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effectLst/>
                        </a:rPr>
                        <a:t> Eligibility Test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Did the district/school have 30 or more students with valid tests at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the time the target was set and have 30 students or more in the current school year?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Achievement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effectLst/>
                        </a:rPr>
                        <a:t> AMO Target Test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Did the district/school meet the AMO target without any safe harbors?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Improvement Test (Total)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Did the district/school improve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in half or more of the eligible measures?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Improvement Test (Aggregate) 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Did the district/school improve in 3-8 Math, 3-8 RLA, and half or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more of the high school measures- Algebra I, Algebra II, English II, English III, and Graduation Rate?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6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Achievement Safe Harbors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3946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/>
                <a:gridCol w="6248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Safe Harbor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Confidence Interval Safe Harbor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Did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the district/school make the AMO when the upper bound of the 95% confidence interval is applied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TVAAS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Safe Harbor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Did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the district/school 1) receive an index value of 1 or higher (represented by dark green on TVAAS) for the current year if it is an elementary or middle school measure or 2) receive an index of 2 or higher (represented by dark green in TVAAS) in the current year if it is a high school measure? 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Reduction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in Percent Below Proficient Safe Harbor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Did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the district/school reduce the number of students scoring basic/below basic by 10 percent over 1 year, or 19 percent over 2 years, or by 27 percent over 3 years? 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Graduation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Rate Safe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Harbor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Did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the district/school have a graduation rate that is greater than or equal to 95%? 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3400" y="460517"/>
            <a:ext cx="7487142" cy="5371642"/>
            <a:chOff x="0" y="-533"/>
            <a:chExt cx="71552" cy="62159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1242" y="36053"/>
              <a:ext cx="8382" cy="8812"/>
              <a:chOff x="31242" y="36053"/>
              <a:chExt cx="5947" cy="8812"/>
            </a:xfrm>
          </p:grpSpPr>
          <p:cxnSp>
            <p:nvCxnSpPr>
              <p:cNvPr id="55" name="Elbow Connector 54"/>
              <p:cNvCxnSpPr>
                <a:cxnSpLocks noChangeShapeType="1"/>
              </p:cNvCxnSpPr>
              <p:nvPr/>
            </p:nvCxnSpPr>
            <p:spPr bwMode="auto">
              <a:xfrm>
                <a:off x="31242" y="40493"/>
                <a:ext cx="5947" cy="4372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Elbow Connector 55"/>
              <p:cNvCxnSpPr>
                <a:cxnSpLocks noChangeShapeType="1"/>
              </p:cNvCxnSpPr>
              <p:nvPr/>
            </p:nvCxnSpPr>
            <p:spPr bwMode="auto">
              <a:xfrm flipV="1">
                <a:off x="31242" y="36053"/>
                <a:ext cx="5947" cy="4389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1242" y="50868"/>
              <a:ext cx="8382" cy="8812"/>
              <a:chOff x="31242" y="50868"/>
              <a:chExt cx="5947" cy="8812"/>
            </a:xfrm>
          </p:grpSpPr>
          <p:cxnSp>
            <p:nvCxnSpPr>
              <p:cNvPr id="53" name="Elbow Connector 52"/>
              <p:cNvCxnSpPr>
                <a:cxnSpLocks noChangeShapeType="1"/>
              </p:cNvCxnSpPr>
              <p:nvPr/>
            </p:nvCxnSpPr>
            <p:spPr bwMode="auto">
              <a:xfrm>
                <a:off x="31242" y="55307"/>
                <a:ext cx="5947" cy="4373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Elbow Connector 53"/>
              <p:cNvCxnSpPr>
                <a:cxnSpLocks noChangeShapeType="1"/>
              </p:cNvCxnSpPr>
              <p:nvPr/>
            </p:nvCxnSpPr>
            <p:spPr bwMode="auto">
              <a:xfrm flipV="1">
                <a:off x="31242" y="50868"/>
                <a:ext cx="5947" cy="4389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1242" y="21238"/>
              <a:ext cx="8382" cy="8812"/>
              <a:chOff x="31242" y="21238"/>
              <a:chExt cx="5947" cy="8812"/>
            </a:xfrm>
          </p:grpSpPr>
          <p:cxnSp>
            <p:nvCxnSpPr>
              <p:cNvPr id="51" name="Elbow Connector 50"/>
              <p:cNvCxnSpPr>
                <a:cxnSpLocks noChangeShapeType="1"/>
              </p:cNvCxnSpPr>
              <p:nvPr/>
            </p:nvCxnSpPr>
            <p:spPr bwMode="auto">
              <a:xfrm>
                <a:off x="31242" y="25678"/>
                <a:ext cx="5947" cy="4372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Elbow Connector 51"/>
              <p:cNvCxnSpPr>
                <a:cxnSpLocks noChangeShapeType="1"/>
              </p:cNvCxnSpPr>
              <p:nvPr/>
            </p:nvCxnSpPr>
            <p:spPr bwMode="auto">
              <a:xfrm flipV="1">
                <a:off x="31242" y="21238"/>
                <a:ext cx="5947" cy="4389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1242" y="6423"/>
              <a:ext cx="8382" cy="8812"/>
              <a:chOff x="31242" y="6423"/>
              <a:chExt cx="5947" cy="8812"/>
            </a:xfrm>
          </p:grpSpPr>
          <p:cxnSp>
            <p:nvCxnSpPr>
              <p:cNvPr id="49" name="Elbow Connector 48"/>
              <p:cNvCxnSpPr>
                <a:cxnSpLocks noChangeShapeType="1"/>
              </p:cNvCxnSpPr>
              <p:nvPr/>
            </p:nvCxnSpPr>
            <p:spPr bwMode="auto">
              <a:xfrm>
                <a:off x="31242" y="10863"/>
                <a:ext cx="5947" cy="4372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Elbow Connector 49"/>
              <p:cNvCxnSpPr>
                <a:cxnSpLocks noChangeShapeType="1"/>
              </p:cNvCxnSpPr>
              <p:nvPr/>
            </p:nvCxnSpPr>
            <p:spPr bwMode="auto">
              <a:xfrm flipV="1">
                <a:off x="31242" y="6423"/>
                <a:ext cx="5947" cy="4389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616"/>
              <a:ext cx="13716" cy="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Did the District Pass Participation Rate Test? 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6764" y="0"/>
              <a:ext cx="19050" cy="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Did the 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District Pass a Majority of its AMOs after Safe Harbor? 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5052" y="0"/>
              <a:ext cx="19050" cy="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Did the District Pass the 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Total and Aggregate Improvement Test? 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" name="Elbow Connector 13"/>
            <p:cNvCxnSpPr>
              <a:cxnSpLocks noChangeShapeType="1"/>
            </p:cNvCxnSpPr>
            <p:nvPr/>
          </p:nvCxnSpPr>
          <p:spPr bwMode="auto">
            <a:xfrm>
              <a:off x="13102" y="18279"/>
              <a:ext cx="5948" cy="731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4A7EB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Elbow Connector 14"/>
            <p:cNvCxnSpPr>
              <a:cxnSpLocks noChangeShapeType="1"/>
            </p:cNvCxnSpPr>
            <p:nvPr/>
          </p:nvCxnSpPr>
          <p:spPr bwMode="auto">
            <a:xfrm flipV="1">
              <a:off x="13102" y="10972"/>
              <a:ext cx="5948" cy="731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4A7EB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Elbow Connector 15"/>
            <p:cNvCxnSpPr>
              <a:cxnSpLocks noChangeShapeType="1"/>
            </p:cNvCxnSpPr>
            <p:nvPr/>
          </p:nvCxnSpPr>
          <p:spPr bwMode="auto">
            <a:xfrm>
              <a:off x="13102" y="47692"/>
              <a:ext cx="5948" cy="731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4A7EB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Elbow Connector 16"/>
            <p:cNvCxnSpPr>
              <a:cxnSpLocks noChangeShapeType="1"/>
            </p:cNvCxnSpPr>
            <p:nvPr/>
          </p:nvCxnSpPr>
          <p:spPr bwMode="auto">
            <a:xfrm flipV="1">
              <a:off x="13102" y="40386"/>
              <a:ext cx="5948" cy="731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4A7EB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47609" y="7098"/>
              <a:ext cx="8017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7609" y="14581"/>
              <a:ext cx="8017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7609" y="21847"/>
              <a:ext cx="8017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7609" y="29679"/>
              <a:ext cx="8017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7609" y="36741"/>
              <a:ext cx="8017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7609" y="44198"/>
              <a:ext cx="8017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7609" y="51563"/>
              <a:ext cx="8017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7609" y="58974"/>
              <a:ext cx="8017" cy="0"/>
            </a:xfrm>
            <a:prstGeom prst="line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2502" y="-533"/>
              <a:ext cx="19050" cy="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   Achievement </a:t>
              </a: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Status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01" y="15584"/>
              <a:ext cx="12802" cy="5304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Participation Rate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9276" y="8177"/>
              <a:ext cx="12801" cy="5304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Achievement AMO Target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7451" y="4446"/>
              <a:ext cx="12801" cy="5303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5626" y="4446"/>
              <a:ext cx="12801" cy="5303"/>
            </a:xfrm>
            <a:custGeom>
              <a:avLst/>
              <a:gdLst>
                <a:gd name="T0" fmla="*/ 0 w 1722546"/>
                <a:gd name="T1" fmla="*/ 0 h 525376"/>
                <a:gd name="T2" fmla="*/ 1280160 w 1722546"/>
                <a:gd name="T3" fmla="*/ 0 h 525376"/>
                <a:gd name="T4" fmla="*/ 1280160 w 1722546"/>
                <a:gd name="T5" fmla="*/ 530352 h 525376"/>
                <a:gd name="T6" fmla="*/ 0 w 1722546"/>
                <a:gd name="T7" fmla="*/ 530352 h 525376"/>
                <a:gd name="T8" fmla="*/ 0 w 1722546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546"/>
                <a:gd name="T16" fmla="*/ 0 h 525376"/>
                <a:gd name="T17" fmla="*/ 1722546 w 1722546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620" tIns="7620" rIns="7620" bIns="76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ACHIEVE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7451" y="11857"/>
              <a:ext cx="12801" cy="5303"/>
            </a:xfrm>
            <a:custGeom>
              <a:avLst/>
              <a:gdLst>
                <a:gd name="T0" fmla="*/ 0 w 1112954"/>
                <a:gd name="T1" fmla="*/ 0 h 525376"/>
                <a:gd name="T2" fmla="*/ 1280160 w 1112954"/>
                <a:gd name="T3" fmla="*/ 0 h 525376"/>
                <a:gd name="T4" fmla="*/ 1280160 w 1112954"/>
                <a:gd name="T5" fmla="*/ 530352 h 525376"/>
                <a:gd name="T6" fmla="*/ 0 w 1112954"/>
                <a:gd name="T7" fmla="*/ 530352 h 525376"/>
                <a:gd name="T8" fmla="*/ 0 w 1112954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954"/>
                <a:gd name="T16" fmla="*/ 0 h 525376"/>
                <a:gd name="T17" fmla="*/ 1112954 w 1112954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954" h="525376">
                  <a:moveTo>
                    <a:pt x="0" y="0"/>
                  </a:moveTo>
                  <a:lnTo>
                    <a:pt x="1112954" y="0"/>
                  </a:lnTo>
                  <a:lnTo>
                    <a:pt x="1112954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620" tIns="7620" rIns="7620" bIns="7620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5626" y="11857"/>
              <a:ext cx="12801" cy="5303"/>
            </a:xfrm>
            <a:custGeom>
              <a:avLst/>
              <a:gdLst>
                <a:gd name="T0" fmla="*/ 0 w 1722546"/>
                <a:gd name="T1" fmla="*/ 0 h 525376"/>
                <a:gd name="T2" fmla="*/ 1280160 w 1722546"/>
                <a:gd name="T3" fmla="*/ 0 h 525376"/>
                <a:gd name="T4" fmla="*/ 1280160 w 1722546"/>
                <a:gd name="T5" fmla="*/ 530352 h 525376"/>
                <a:gd name="T6" fmla="*/ 0 w 1722546"/>
                <a:gd name="T7" fmla="*/ 530352 h 525376"/>
                <a:gd name="T8" fmla="*/ 0 w 1722546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546"/>
                <a:gd name="T16" fmla="*/ 0 h 525376"/>
                <a:gd name="T17" fmla="*/ 1722546 w 1722546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620" tIns="7620" rIns="7620" bIns="76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Achieve: Not Exemplary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9276" y="22992"/>
              <a:ext cx="12801" cy="5304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Achievement AMO Target Test </a:t>
              </a:r>
              <a:r>
                <a:rPr lang="en-US" sz="7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(Including Safe Harbors)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51" y="19268"/>
              <a:ext cx="12801" cy="5303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5626" y="19268"/>
              <a:ext cx="12801" cy="5303"/>
            </a:xfrm>
            <a:custGeom>
              <a:avLst/>
              <a:gdLst>
                <a:gd name="T0" fmla="*/ 0 w 1722546"/>
                <a:gd name="T1" fmla="*/ 0 h 525376"/>
                <a:gd name="T2" fmla="*/ 1280160 w 1722546"/>
                <a:gd name="T3" fmla="*/ 0 h 525376"/>
                <a:gd name="T4" fmla="*/ 1280160 w 1722546"/>
                <a:gd name="T5" fmla="*/ 530352 h 525376"/>
                <a:gd name="T6" fmla="*/ 0 w 1722546"/>
                <a:gd name="T7" fmla="*/ 530352 h 525376"/>
                <a:gd name="T8" fmla="*/ 0 w 1722546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546"/>
                <a:gd name="T16" fmla="*/ 0 h 525376"/>
                <a:gd name="T17" fmla="*/ 1722546 w 1722546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620" tIns="7620" rIns="7620" bIns="76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Intermediate Possible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7451" y="26679"/>
              <a:ext cx="12801" cy="5303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5626" y="26679"/>
              <a:ext cx="12801" cy="5303"/>
            </a:xfrm>
            <a:custGeom>
              <a:avLst/>
              <a:gdLst>
                <a:gd name="T0" fmla="*/ 0 w 1722546"/>
                <a:gd name="T1" fmla="*/ 0 h 525376"/>
                <a:gd name="T2" fmla="*/ 1280160 w 1722546"/>
                <a:gd name="T3" fmla="*/ 0 h 525376"/>
                <a:gd name="T4" fmla="*/ 1280160 w 1722546"/>
                <a:gd name="T5" fmla="*/ 530352 h 525376"/>
                <a:gd name="T6" fmla="*/ 0 w 1722546"/>
                <a:gd name="T7" fmla="*/ 530352 h 525376"/>
                <a:gd name="T8" fmla="*/ 0 w 1722546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546"/>
                <a:gd name="T16" fmla="*/ 0 h 525376"/>
                <a:gd name="T17" fmla="*/ 1722546 w 1722546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620" tIns="7620" rIns="7620" bIns="76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101" y="45214"/>
              <a:ext cx="12802" cy="5303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Participation Rate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9276" y="37807"/>
              <a:ext cx="12801" cy="5304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Achievement AMO Target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7451" y="34090"/>
              <a:ext cx="12801" cy="5303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5626" y="34090"/>
              <a:ext cx="12801" cy="5303"/>
            </a:xfrm>
            <a:custGeom>
              <a:avLst/>
              <a:gdLst>
                <a:gd name="T0" fmla="*/ 0 w 1722546"/>
                <a:gd name="T1" fmla="*/ 0 h 525376"/>
                <a:gd name="T2" fmla="*/ 1280160 w 1722546"/>
                <a:gd name="T3" fmla="*/ 0 h 525376"/>
                <a:gd name="T4" fmla="*/ 1280160 w 1722546"/>
                <a:gd name="T5" fmla="*/ 530352 h 525376"/>
                <a:gd name="T6" fmla="*/ 0 w 1722546"/>
                <a:gd name="T7" fmla="*/ 530352 h 525376"/>
                <a:gd name="T8" fmla="*/ 0 w 1722546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546"/>
                <a:gd name="T16" fmla="*/ 0 h 525376"/>
                <a:gd name="T17" fmla="*/ 1722546 w 1722546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620" tIns="7620" rIns="7620" bIns="76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451" y="41501"/>
              <a:ext cx="12801" cy="5303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5626" y="41501"/>
              <a:ext cx="12801" cy="5303"/>
            </a:xfrm>
            <a:custGeom>
              <a:avLst/>
              <a:gdLst>
                <a:gd name="T0" fmla="*/ 0 w 1722546"/>
                <a:gd name="T1" fmla="*/ 0 h 525376"/>
                <a:gd name="T2" fmla="*/ 1280160 w 1722546"/>
                <a:gd name="T3" fmla="*/ 0 h 525376"/>
                <a:gd name="T4" fmla="*/ 1280160 w 1722546"/>
                <a:gd name="T5" fmla="*/ 530352 h 525376"/>
                <a:gd name="T6" fmla="*/ 0 w 1722546"/>
                <a:gd name="T7" fmla="*/ 530352 h 525376"/>
                <a:gd name="T8" fmla="*/ 0 w 1722546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546"/>
                <a:gd name="T16" fmla="*/ 0 h 525376"/>
                <a:gd name="T17" fmla="*/ 1722546 w 1722546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620" tIns="7620" rIns="7620" bIns="76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9276" y="52622"/>
              <a:ext cx="12801" cy="5304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Achievement AMO Target Test </a:t>
              </a:r>
              <a:r>
                <a:rPr lang="en-US" sz="7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(Including Safe </a:t>
              </a: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Harbors)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7451" y="48912"/>
              <a:ext cx="12801" cy="5303"/>
            </a:xfrm>
            <a:custGeom>
              <a:avLst/>
              <a:gdLst>
                <a:gd name="T0" fmla="*/ 0 w 1284192"/>
                <a:gd name="T1" fmla="*/ 0 h 524162"/>
                <a:gd name="T2" fmla="*/ 1280160 w 1284192"/>
                <a:gd name="T3" fmla="*/ 0 h 524162"/>
                <a:gd name="T4" fmla="*/ 1280160 w 1284192"/>
                <a:gd name="T5" fmla="*/ 530352 h 524162"/>
                <a:gd name="T6" fmla="*/ 0 w 1284192"/>
                <a:gd name="T7" fmla="*/ 530352 h 524162"/>
                <a:gd name="T8" fmla="*/ 0 w 1284192"/>
                <a:gd name="T9" fmla="*/ 0 h 524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4162"/>
                <a:gd name="T17" fmla="*/ 1284192 w 1284192"/>
                <a:gd name="T18" fmla="*/ 524162 h 524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4162">
                  <a:moveTo>
                    <a:pt x="0" y="0"/>
                  </a:moveTo>
                  <a:lnTo>
                    <a:pt x="1284192" y="0"/>
                  </a:lnTo>
                  <a:lnTo>
                    <a:pt x="1284192" y="524162"/>
                  </a:lnTo>
                  <a:lnTo>
                    <a:pt x="0" y="524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5626" y="48912"/>
              <a:ext cx="12801" cy="5303"/>
            </a:xfrm>
            <a:custGeom>
              <a:avLst/>
              <a:gdLst>
                <a:gd name="T0" fmla="*/ 0 w 1052182"/>
                <a:gd name="T1" fmla="*/ 0 h 525376"/>
                <a:gd name="T2" fmla="*/ 1280160 w 1052182"/>
                <a:gd name="T3" fmla="*/ 0 h 525376"/>
                <a:gd name="T4" fmla="*/ 1280160 w 1052182"/>
                <a:gd name="T5" fmla="*/ 530352 h 525376"/>
                <a:gd name="T6" fmla="*/ 0 w 1052182"/>
                <a:gd name="T7" fmla="*/ 530352 h 525376"/>
                <a:gd name="T8" fmla="*/ 0 w 105218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2182"/>
                <a:gd name="T16" fmla="*/ 0 h 525376"/>
                <a:gd name="T17" fmla="*/ 1052182 w 105218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2182" h="525376">
                  <a:moveTo>
                    <a:pt x="0" y="0"/>
                  </a:moveTo>
                  <a:lnTo>
                    <a:pt x="1052182" y="0"/>
                  </a:lnTo>
                  <a:lnTo>
                    <a:pt x="105218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620" tIns="7620" rIns="7620" bIns="76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7451" y="56323"/>
              <a:ext cx="12801" cy="5303"/>
            </a:xfrm>
            <a:custGeom>
              <a:avLst/>
              <a:gdLst>
                <a:gd name="T0" fmla="*/ 0 w 1284192"/>
                <a:gd name="T1" fmla="*/ 0 h 525376"/>
                <a:gd name="T2" fmla="*/ 1280160 w 1284192"/>
                <a:gd name="T3" fmla="*/ 0 h 525376"/>
                <a:gd name="T4" fmla="*/ 1280160 w 1284192"/>
                <a:gd name="T5" fmla="*/ 530352 h 525376"/>
                <a:gd name="T6" fmla="*/ 0 w 1284192"/>
                <a:gd name="T7" fmla="*/ 530352 h 525376"/>
                <a:gd name="T8" fmla="*/ 0 w 1284192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92"/>
                <a:gd name="T16" fmla="*/ 0 h 525376"/>
                <a:gd name="T17" fmla="*/ 1284192 w 1284192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985" tIns="6985" rIns="6985" bIns="6985" anchor="ctr" anchorCtr="0" upright="1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5626" y="56323"/>
              <a:ext cx="12801" cy="5303"/>
            </a:xfrm>
            <a:custGeom>
              <a:avLst/>
              <a:gdLst>
                <a:gd name="T0" fmla="*/ 0 w 903251"/>
                <a:gd name="T1" fmla="*/ 0 h 525376"/>
                <a:gd name="T2" fmla="*/ 1280160 w 903251"/>
                <a:gd name="T3" fmla="*/ 0 h 525376"/>
                <a:gd name="T4" fmla="*/ 1280160 w 903251"/>
                <a:gd name="T5" fmla="*/ 530352 h 525376"/>
                <a:gd name="T6" fmla="*/ 0 w 903251"/>
                <a:gd name="T7" fmla="*/ 530352 h 525376"/>
                <a:gd name="T8" fmla="*/ 0 w 903251"/>
                <a:gd name="T9" fmla="*/ 0 h 525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3251"/>
                <a:gd name="T16" fmla="*/ 0 h 525376"/>
                <a:gd name="T17" fmla="*/ 903251 w 903251"/>
                <a:gd name="T18" fmla="*/ 525376 h 525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3251" h="525376">
                  <a:moveTo>
                    <a:pt x="0" y="0"/>
                  </a:moveTo>
                  <a:lnTo>
                    <a:pt x="903251" y="0"/>
                  </a:lnTo>
                  <a:lnTo>
                    <a:pt x="903251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620" tIns="7620" rIns="7620" bIns="76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2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Accountability Model- Gap Closure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76200" y="1447800"/>
            <a:ext cx="4038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0000"/>
                </a:solidFill>
                <a:effectLst/>
              </a:rPr>
              <a:t>Steps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1800" kern="0" dirty="0" smtClean="0">
                <a:solidFill>
                  <a:srgbClr val="000000"/>
                </a:solidFill>
                <a:effectLst/>
              </a:rPr>
              <a:t>Determine if district met participation rate.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1800" kern="0" dirty="0" smtClean="0">
                <a:solidFill>
                  <a:srgbClr val="000000"/>
                </a:solidFill>
                <a:effectLst/>
              </a:rPr>
              <a:t>Determine number of AMOs met after Safe Harbor is applied. 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1800" kern="0" dirty="0" smtClean="0">
                <a:solidFill>
                  <a:srgbClr val="000000"/>
                </a:solidFill>
                <a:effectLst/>
              </a:rPr>
              <a:t>Determine for how many measures the district improved for each subgroup. 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1800" kern="0" dirty="0" smtClean="0">
                <a:solidFill>
                  <a:srgbClr val="000000"/>
                </a:solidFill>
                <a:effectLst/>
              </a:rPr>
              <a:t>Determine status for gap closure side of the model. </a:t>
            </a:r>
            <a:endParaRPr lang="en-US" sz="1800" kern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06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Gap Closure &amp; Subgroup Tests 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28600" y="1397000"/>
          <a:ext cx="8610600" cy="345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Gap Closure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Eligibility Test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the district have at least 30 students in both the subgroup and the comparison group for the current year and the prior year?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AMO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Gap Test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Did the district/school meet the Gap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Closure AMO?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Subgroup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Eligibility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Did the district/school have 30 valid test scores at the subject/subgroup level in the current year?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 Year, 2 Year, &amp; 3 Year Participation Rate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Did the district/school meet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the participation rate for the subject/subgroup for current year, two year, or three years?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Subgroup Improvement Test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Did the district/school improve the percent of students scoring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Proficient/Advanced in the subject/subgroup when compared to the prior year?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9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 theory of accountability system</a:t>
            </a:r>
          </a:p>
          <a:p>
            <a:r>
              <a:rPr lang="en-US" sz="2400" dirty="0" smtClean="0"/>
              <a:t>Review </a:t>
            </a:r>
            <a:r>
              <a:rPr lang="en-US" sz="2400" dirty="0" smtClean="0"/>
              <a:t>general </a:t>
            </a:r>
            <a:r>
              <a:rPr lang="en-US" sz="2400" dirty="0"/>
              <a:t>r</a:t>
            </a:r>
            <a:r>
              <a:rPr lang="en-US" sz="2400" dirty="0" smtClean="0"/>
              <a:t>ules for </a:t>
            </a:r>
            <a:r>
              <a:rPr lang="en-US" sz="2400" dirty="0" smtClean="0"/>
              <a:t>District Accountability </a:t>
            </a:r>
          </a:p>
          <a:p>
            <a:r>
              <a:rPr lang="en-US" sz="2400" dirty="0" smtClean="0"/>
              <a:t>Review </a:t>
            </a:r>
            <a:r>
              <a:rPr lang="en-US" sz="2400" dirty="0"/>
              <a:t>general rules for </a:t>
            </a:r>
            <a:r>
              <a:rPr lang="en-US" sz="2400" dirty="0" smtClean="0"/>
              <a:t>School Accountability</a:t>
            </a:r>
          </a:p>
          <a:p>
            <a:r>
              <a:rPr lang="en-US" sz="2400" dirty="0" smtClean="0"/>
              <a:t>Review tools and resources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Gap Closure Safe Harbor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 meet the gap closure safe harbor the district </a:t>
            </a:r>
            <a:r>
              <a:rPr lang="en-US" b="1" u="sng" dirty="0" smtClean="0">
                <a:solidFill>
                  <a:srgbClr val="000000"/>
                </a:solidFill>
              </a:rPr>
              <a:t>MUST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-Have at least 30 valid tests for the aggregate measure: 3-8 Math, 3-8 Reading, Algebra I/II, English II/III.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-The subgroup must hit its subgroup AMO for the measure.*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-The gap between the subgroup and comparison group </a:t>
            </a:r>
            <a:r>
              <a:rPr lang="en-US" b="1" u="sng" dirty="0" smtClean="0">
                <a:solidFill>
                  <a:srgbClr val="000000"/>
                </a:solidFill>
              </a:rPr>
              <a:t>MAY NOT </a:t>
            </a:r>
            <a:r>
              <a:rPr lang="en-US" dirty="0" smtClean="0">
                <a:solidFill>
                  <a:srgbClr val="000000"/>
                </a:solidFill>
              </a:rPr>
              <a:t>widen.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21" y="5638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Note</a:t>
            </a:r>
            <a:r>
              <a:rPr lang="en-US" sz="1200" dirty="0" smtClean="0">
                <a:solidFill>
                  <a:srgbClr val="000000"/>
                </a:solidFill>
              </a:rPr>
              <a:t>: Subgroup AMOs were set in Algebra I and II separately and English II and III separately. To get the gap closure safe harbor, district must hit subgroup AMO in both subjects. </a:t>
            </a: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0" y="3276600"/>
          <a:ext cx="609600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District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X Data 3-8 Math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2013 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2014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AMO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30.2% P/A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34.7% P/A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34.6%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Non-ED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45.4% P/A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49.4% P/A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48.8%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Gap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15.2%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14.7%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14.3%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eft Arrow Callout 8"/>
          <p:cNvSpPr/>
          <p:nvPr/>
        </p:nvSpPr>
        <p:spPr bwMode="auto">
          <a:xfrm>
            <a:off x="6934200" y="3429000"/>
            <a:ext cx="2133600" cy="1600200"/>
          </a:xfrm>
          <a:prstGeom prst="leftArrowCallou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34290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District: </a:t>
            </a:r>
          </a:p>
          <a:p>
            <a:r>
              <a:rPr lang="en-US" sz="1600" dirty="0" smtClean="0"/>
              <a:t>-Hit ED AMO</a:t>
            </a:r>
          </a:p>
          <a:p>
            <a:r>
              <a:rPr lang="en-US" sz="1600" dirty="0" smtClean="0"/>
              <a:t>-Missed Gap AMO</a:t>
            </a:r>
          </a:p>
          <a:p>
            <a:r>
              <a:rPr lang="en-US" sz="1600" dirty="0" smtClean="0"/>
              <a:t>-Gap Didn’t Widen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4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609600" y="339419"/>
            <a:ext cx="7018692" cy="5457496"/>
            <a:chOff x="0" y="-47314"/>
            <a:chExt cx="7242694" cy="6209974"/>
          </a:xfrm>
        </p:grpSpPr>
        <p:grpSp>
          <p:nvGrpSpPr>
            <p:cNvPr id="7" name="Group 6"/>
            <p:cNvGrpSpPr/>
            <p:nvPr/>
          </p:nvGrpSpPr>
          <p:grpSpPr>
            <a:xfrm>
              <a:off x="3124200" y="3605340"/>
              <a:ext cx="838200" cy="881219"/>
              <a:chOff x="3124200" y="3605340"/>
              <a:chExt cx="594707" cy="881219"/>
            </a:xfrm>
          </p:grpSpPr>
          <p:cxnSp>
            <p:nvCxnSpPr>
              <p:cNvPr id="55" name="Elbow Connector 54"/>
              <p:cNvCxnSpPr/>
              <p:nvPr/>
            </p:nvCxnSpPr>
            <p:spPr>
              <a:xfrm>
                <a:off x="3124200" y="4049301"/>
                <a:ext cx="594707" cy="437258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6" name="Elbow Connector 55"/>
              <p:cNvCxnSpPr/>
              <p:nvPr/>
            </p:nvCxnSpPr>
            <p:spPr>
              <a:xfrm flipV="1">
                <a:off x="3124200" y="3605340"/>
                <a:ext cx="594707" cy="438912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3124200" y="5086831"/>
              <a:ext cx="838200" cy="881219"/>
              <a:chOff x="3124200" y="5086831"/>
              <a:chExt cx="594707" cy="881219"/>
            </a:xfrm>
          </p:grpSpPr>
          <p:cxnSp>
            <p:nvCxnSpPr>
              <p:cNvPr id="53" name="Elbow Connector 52"/>
              <p:cNvCxnSpPr/>
              <p:nvPr/>
            </p:nvCxnSpPr>
            <p:spPr>
              <a:xfrm>
                <a:off x="3124200" y="5530792"/>
                <a:ext cx="594707" cy="437258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4" name="Elbow Connector 53"/>
              <p:cNvCxnSpPr/>
              <p:nvPr/>
            </p:nvCxnSpPr>
            <p:spPr>
              <a:xfrm flipV="1">
                <a:off x="3124200" y="5086831"/>
                <a:ext cx="594707" cy="438912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3124200" y="2123849"/>
              <a:ext cx="838200" cy="881219"/>
              <a:chOff x="3124200" y="2123849"/>
              <a:chExt cx="594707" cy="881219"/>
            </a:xfrm>
          </p:grpSpPr>
          <p:cxnSp>
            <p:nvCxnSpPr>
              <p:cNvPr id="51" name="Elbow Connector 50"/>
              <p:cNvCxnSpPr/>
              <p:nvPr/>
            </p:nvCxnSpPr>
            <p:spPr>
              <a:xfrm>
                <a:off x="3124200" y="2567810"/>
                <a:ext cx="594707" cy="437258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" name="Elbow Connector 51"/>
              <p:cNvCxnSpPr/>
              <p:nvPr/>
            </p:nvCxnSpPr>
            <p:spPr>
              <a:xfrm flipV="1">
                <a:off x="3124200" y="2123849"/>
                <a:ext cx="594707" cy="438912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3124200" y="642358"/>
              <a:ext cx="838200" cy="881219"/>
              <a:chOff x="3124200" y="642358"/>
              <a:chExt cx="594707" cy="881219"/>
            </a:xfrm>
          </p:grpSpPr>
          <p:cxnSp>
            <p:nvCxnSpPr>
              <p:cNvPr id="49" name="Elbow Connector 48"/>
              <p:cNvCxnSpPr/>
              <p:nvPr/>
            </p:nvCxnSpPr>
            <p:spPr>
              <a:xfrm>
                <a:off x="3124200" y="1086319"/>
                <a:ext cx="594707" cy="437258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0" name="Elbow Connector 49"/>
              <p:cNvCxnSpPr/>
              <p:nvPr/>
            </p:nvCxnSpPr>
            <p:spPr>
              <a:xfrm flipV="1">
                <a:off x="3124200" y="642358"/>
                <a:ext cx="594707" cy="438912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1" name="Rectangle 10"/>
            <p:cNvSpPr/>
            <p:nvPr/>
          </p:nvSpPr>
          <p:spPr>
            <a:xfrm>
              <a:off x="0" y="0"/>
              <a:ext cx="1371600" cy="9021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Did the District Pass the Subgroup Participation Test?  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0"/>
              <a:ext cx="1905000" cy="7098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Did the District Pass the GAP AMO Target 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Test?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32694" y="-47314"/>
              <a:ext cx="1905000" cy="5561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Did the District Pass the Subgroup Improve Test? </a:t>
              </a:r>
              <a:endParaRPr lang="en-US" sz="1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>
              <a:off x="1310293" y="1827910"/>
              <a:ext cx="594707" cy="731520"/>
            </a:xfrm>
            <a:prstGeom prst="bentConnector3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Elbow Connector 14"/>
            <p:cNvCxnSpPr/>
            <p:nvPr/>
          </p:nvCxnSpPr>
          <p:spPr>
            <a:xfrm flipV="1">
              <a:off x="1310293" y="1097280"/>
              <a:ext cx="594707" cy="731520"/>
            </a:xfrm>
            <a:prstGeom prst="bentConnector3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Elbow Connector 15"/>
            <p:cNvCxnSpPr/>
            <p:nvPr/>
          </p:nvCxnSpPr>
          <p:spPr>
            <a:xfrm>
              <a:off x="1310293" y="4769230"/>
              <a:ext cx="594707" cy="731520"/>
            </a:xfrm>
            <a:prstGeom prst="bentConnector3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Elbow Connector 16"/>
            <p:cNvCxnSpPr/>
            <p:nvPr/>
          </p:nvCxnSpPr>
          <p:spPr>
            <a:xfrm flipV="1">
              <a:off x="1310293" y="4038600"/>
              <a:ext cx="594707" cy="731520"/>
            </a:xfrm>
            <a:prstGeom prst="bentConnector3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4760942" y="709815"/>
              <a:ext cx="801658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4760942" y="1458179"/>
              <a:ext cx="801658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4760942" y="2184740"/>
              <a:ext cx="801658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4760942" y="2967969"/>
              <a:ext cx="801658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4760942" y="3674199"/>
              <a:ext cx="801658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4760942" y="4419862"/>
              <a:ext cx="801658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4760942" y="5156391"/>
              <a:ext cx="801658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4760942" y="5897484"/>
              <a:ext cx="801658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>
              <a:off x="5337694" y="0"/>
              <a:ext cx="1905000" cy="427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GAP Closure </a:t>
              </a:r>
              <a:r>
                <a:rPr lang="en-US" sz="12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Status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>
            <a:xfrm>
              <a:off x="110143" y="1558487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Subgroup Participation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>
            <a:xfrm>
              <a:off x="1927629" y="817792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Gap AMO Target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>
            <a:xfrm>
              <a:off x="3745115" y="444639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Subgroup Improvement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>
            <a:xfrm>
              <a:off x="5562600" y="444639"/>
              <a:ext cx="1280160" cy="530352"/>
            </a:xfrm>
            <a:custGeom>
              <a:avLst/>
              <a:gdLst>
                <a:gd name="connsiteX0" fmla="*/ 0 w 1722546"/>
                <a:gd name="connsiteY0" fmla="*/ 0 h 525376"/>
                <a:gd name="connsiteX1" fmla="*/ 1722546 w 1722546"/>
                <a:gd name="connsiteY1" fmla="*/ 0 h 525376"/>
                <a:gd name="connsiteX2" fmla="*/ 1722546 w 1722546"/>
                <a:gd name="connsiteY2" fmla="*/ 525376 h 525376"/>
                <a:gd name="connsiteX3" fmla="*/ 0 w 1722546"/>
                <a:gd name="connsiteY3" fmla="*/ 525376 h 525376"/>
                <a:gd name="connsiteX4" fmla="*/ 0 w 1722546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ACHIEVE: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Gap Closure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>
            <a:xfrm>
              <a:off x="3745115" y="1185735"/>
              <a:ext cx="1280160" cy="530352"/>
            </a:xfrm>
            <a:custGeom>
              <a:avLst/>
              <a:gdLst>
                <a:gd name="connsiteX0" fmla="*/ 0 w 1112954"/>
                <a:gd name="connsiteY0" fmla="*/ 0 h 525376"/>
                <a:gd name="connsiteX1" fmla="*/ 1112954 w 1112954"/>
                <a:gd name="connsiteY1" fmla="*/ 0 h 525376"/>
                <a:gd name="connsiteX2" fmla="*/ 1112954 w 1112954"/>
                <a:gd name="connsiteY2" fmla="*/ 525376 h 525376"/>
                <a:gd name="connsiteX3" fmla="*/ 0 w 1112954"/>
                <a:gd name="connsiteY3" fmla="*/ 525376 h 525376"/>
                <a:gd name="connsiteX4" fmla="*/ 0 w 1112954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954" h="525376">
                  <a:moveTo>
                    <a:pt x="0" y="0"/>
                  </a:moveTo>
                  <a:lnTo>
                    <a:pt x="1112954" y="0"/>
                  </a:lnTo>
                  <a:lnTo>
                    <a:pt x="1112954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Subgroup Improvement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>
            <a:xfrm>
              <a:off x="5562600" y="1185735"/>
              <a:ext cx="1280160" cy="530352"/>
            </a:xfrm>
            <a:custGeom>
              <a:avLst/>
              <a:gdLst>
                <a:gd name="connsiteX0" fmla="*/ 0 w 1722546"/>
                <a:gd name="connsiteY0" fmla="*/ 0 h 525376"/>
                <a:gd name="connsiteX1" fmla="*/ 1722546 w 1722546"/>
                <a:gd name="connsiteY1" fmla="*/ 0 h 525376"/>
                <a:gd name="connsiteX2" fmla="*/ 1722546 w 1722546"/>
                <a:gd name="connsiteY2" fmla="*/ 525376 h 525376"/>
                <a:gd name="connsiteX3" fmla="*/ 0 w 1722546"/>
                <a:gd name="connsiteY3" fmla="*/ 525376 h 525376"/>
                <a:gd name="connsiteX4" fmla="*/ 0 w 1722546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Subgroup 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>
            <a:xfrm>
              <a:off x="1927629" y="2299283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Gap AMO Target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>
            <a:xfrm>
              <a:off x="3745115" y="1926831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Subgroup Improvement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>
            <a:xfrm>
              <a:off x="5562600" y="1926831"/>
              <a:ext cx="1280160" cy="530352"/>
            </a:xfrm>
            <a:custGeom>
              <a:avLst/>
              <a:gdLst>
                <a:gd name="connsiteX0" fmla="*/ 0 w 1722546"/>
                <a:gd name="connsiteY0" fmla="*/ 0 h 525376"/>
                <a:gd name="connsiteX1" fmla="*/ 1722546 w 1722546"/>
                <a:gd name="connsiteY1" fmla="*/ 0 h 525376"/>
                <a:gd name="connsiteX2" fmla="*/ 1722546 w 1722546"/>
                <a:gd name="connsiteY2" fmla="*/ 525376 h 525376"/>
                <a:gd name="connsiteX3" fmla="*/ 0 w 1722546"/>
                <a:gd name="connsiteY3" fmla="*/ 525376 h 525376"/>
                <a:gd name="connsiteX4" fmla="*/ 0 w 1722546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Intermediate Possible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>
            <a:xfrm>
              <a:off x="3745115" y="2667927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Subgroup Improvement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>
            <a:xfrm>
              <a:off x="5562600" y="2667927"/>
              <a:ext cx="1280160" cy="530352"/>
            </a:xfrm>
            <a:custGeom>
              <a:avLst/>
              <a:gdLst>
                <a:gd name="connsiteX0" fmla="*/ 0 w 1722546"/>
                <a:gd name="connsiteY0" fmla="*/ 0 h 525376"/>
                <a:gd name="connsiteX1" fmla="*/ 1722546 w 1722546"/>
                <a:gd name="connsiteY1" fmla="*/ 0 h 525376"/>
                <a:gd name="connsiteX2" fmla="*/ 1722546 w 1722546"/>
                <a:gd name="connsiteY2" fmla="*/ 525376 h 525376"/>
                <a:gd name="connsiteX3" fmla="*/ 0 w 1722546"/>
                <a:gd name="connsiteY3" fmla="*/ 525376 h 525376"/>
                <a:gd name="connsiteX4" fmla="*/ 0 w 1722546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Subgroup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>
            <a:xfrm>
              <a:off x="110143" y="4521418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Subgroup Participation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>
            <a:xfrm>
              <a:off x="1927629" y="3780774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Gap AMO Target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>
            <a:xfrm>
              <a:off x="3745115" y="3409023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Subgroup Improvement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>
            <a:xfrm>
              <a:off x="5562600" y="3409023"/>
              <a:ext cx="1280160" cy="530352"/>
            </a:xfrm>
            <a:custGeom>
              <a:avLst/>
              <a:gdLst>
                <a:gd name="connsiteX0" fmla="*/ 0 w 1722546"/>
                <a:gd name="connsiteY0" fmla="*/ 0 h 525376"/>
                <a:gd name="connsiteX1" fmla="*/ 1722546 w 1722546"/>
                <a:gd name="connsiteY1" fmla="*/ 0 h 525376"/>
                <a:gd name="connsiteX2" fmla="*/ 1722546 w 1722546"/>
                <a:gd name="connsiteY2" fmla="*/ 525376 h 525376"/>
                <a:gd name="connsiteX3" fmla="*/ 0 w 1722546"/>
                <a:gd name="connsiteY3" fmla="*/ 525376 h 525376"/>
                <a:gd name="connsiteX4" fmla="*/ 0 w 1722546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Subgroup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>
            <a:xfrm>
              <a:off x="3745115" y="4150119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Subgroup Improvement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>
            <a:xfrm>
              <a:off x="5562600" y="4150119"/>
              <a:ext cx="1280160" cy="530352"/>
            </a:xfrm>
            <a:custGeom>
              <a:avLst/>
              <a:gdLst>
                <a:gd name="connsiteX0" fmla="*/ 0 w 1722546"/>
                <a:gd name="connsiteY0" fmla="*/ 0 h 525376"/>
                <a:gd name="connsiteX1" fmla="*/ 1722546 w 1722546"/>
                <a:gd name="connsiteY1" fmla="*/ 0 h 525376"/>
                <a:gd name="connsiteX2" fmla="*/ 1722546 w 1722546"/>
                <a:gd name="connsiteY2" fmla="*/ 525376 h 525376"/>
                <a:gd name="connsiteX3" fmla="*/ 0 w 1722546"/>
                <a:gd name="connsiteY3" fmla="*/ 525376 h 525376"/>
                <a:gd name="connsiteX4" fmla="*/ 0 w 1722546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46" h="525376">
                  <a:moveTo>
                    <a:pt x="0" y="0"/>
                  </a:moveTo>
                  <a:lnTo>
                    <a:pt x="1722546" y="0"/>
                  </a:lnTo>
                  <a:lnTo>
                    <a:pt x="1722546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Subgroup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>
            <a:xfrm>
              <a:off x="1927629" y="5262265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46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Gap AMO Target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>
            <a:xfrm>
              <a:off x="3745115" y="4891215"/>
              <a:ext cx="1280160" cy="530352"/>
            </a:xfrm>
            <a:custGeom>
              <a:avLst/>
              <a:gdLst>
                <a:gd name="connsiteX0" fmla="*/ 0 w 1284192"/>
                <a:gd name="connsiteY0" fmla="*/ 0 h 524162"/>
                <a:gd name="connsiteX1" fmla="*/ 1284192 w 1284192"/>
                <a:gd name="connsiteY1" fmla="*/ 0 h 524162"/>
                <a:gd name="connsiteX2" fmla="*/ 1284192 w 1284192"/>
                <a:gd name="connsiteY2" fmla="*/ 524162 h 524162"/>
                <a:gd name="connsiteX3" fmla="*/ 0 w 1284192"/>
                <a:gd name="connsiteY3" fmla="*/ 524162 h 524162"/>
                <a:gd name="connsiteX4" fmla="*/ 0 w 1284192"/>
                <a:gd name="connsiteY4" fmla="*/ 0 h 52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4162">
                  <a:moveTo>
                    <a:pt x="0" y="0"/>
                  </a:moveTo>
                  <a:lnTo>
                    <a:pt x="1284192" y="0"/>
                  </a:lnTo>
                  <a:lnTo>
                    <a:pt x="1284192" y="524162"/>
                  </a:lnTo>
                  <a:lnTo>
                    <a:pt x="0" y="524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Pass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Subgroup Improvement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>
            <a:xfrm>
              <a:off x="5562600" y="4891215"/>
              <a:ext cx="1280160" cy="530352"/>
            </a:xfrm>
            <a:custGeom>
              <a:avLst/>
              <a:gdLst>
                <a:gd name="connsiteX0" fmla="*/ 0 w 1052182"/>
                <a:gd name="connsiteY0" fmla="*/ 0 h 525376"/>
                <a:gd name="connsiteX1" fmla="*/ 1052182 w 1052182"/>
                <a:gd name="connsiteY1" fmla="*/ 0 h 525376"/>
                <a:gd name="connsiteX2" fmla="*/ 1052182 w 1052182"/>
                <a:gd name="connsiteY2" fmla="*/ 525376 h 525376"/>
                <a:gd name="connsiteX3" fmla="*/ 0 w 1052182"/>
                <a:gd name="connsiteY3" fmla="*/ 525376 h 525376"/>
                <a:gd name="connsiteX4" fmla="*/ 0 w 105218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182" h="525376">
                  <a:moveTo>
                    <a:pt x="0" y="0"/>
                  </a:moveTo>
                  <a:lnTo>
                    <a:pt x="1052182" y="0"/>
                  </a:lnTo>
                  <a:lnTo>
                    <a:pt x="105218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Subgroup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>
            <a:xfrm>
              <a:off x="3745115" y="5632308"/>
              <a:ext cx="1280160" cy="530352"/>
            </a:xfrm>
            <a:custGeom>
              <a:avLst/>
              <a:gdLst>
                <a:gd name="connsiteX0" fmla="*/ 0 w 1284192"/>
                <a:gd name="connsiteY0" fmla="*/ 0 h 525376"/>
                <a:gd name="connsiteX1" fmla="*/ 1284192 w 1284192"/>
                <a:gd name="connsiteY1" fmla="*/ 0 h 525376"/>
                <a:gd name="connsiteX2" fmla="*/ 1284192 w 1284192"/>
                <a:gd name="connsiteY2" fmla="*/ 525376 h 525376"/>
                <a:gd name="connsiteX3" fmla="*/ 0 w 1284192"/>
                <a:gd name="connsiteY3" fmla="*/ 525376 h 525376"/>
                <a:gd name="connsiteX4" fmla="*/ 0 w 1284192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192" h="525376">
                  <a:moveTo>
                    <a:pt x="0" y="0"/>
                  </a:moveTo>
                  <a:lnTo>
                    <a:pt x="1284192" y="0"/>
                  </a:lnTo>
                  <a:lnTo>
                    <a:pt x="1284192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Fail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Subgroup Improvement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Test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>
            <a:xfrm>
              <a:off x="5562600" y="5632308"/>
              <a:ext cx="1280160" cy="530352"/>
            </a:xfrm>
            <a:custGeom>
              <a:avLst/>
              <a:gdLst>
                <a:gd name="connsiteX0" fmla="*/ 0 w 903251"/>
                <a:gd name="connsiteY0" fmla="*/ 0 h 525376"/>
                <a:gd name="connsiteX1" fmla="*/ 903251 w 903251"/>
                <a:gd name="connsiteY1" fmla="*/ 0 h 525376"/>
                <a:gd name="connsiteX2" fmla="*/ 903251 w 903251"/>
                <a:gd name="connsiteY2" fmla="*/ 525376 h 525376"/>
                <a:gd name="connsiteX3" fmla="*/ 0 w 903251"/>
                <a:gd name="connsiteY3" fmla="*/ 525376 h 525376"/>
                <a:gd name="connsiteX4" fmla="*/ 0 w 903251"/>
                <a:gd name="connsiteY4" fmla="*/ 0 h 5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251" h="525376">
                  <a:moveTo>
                    <a:pt x="0" y="0"/>
                  </a:moveTo>
                  <a:lnTo>
                    <a:pt x="903251" y="0"/>
                  </a:lnTo>
                  <a:lnTo>
                    <a:pt x="903251" y="525376"/>
                  </a:lnTo>
                  <a:lnTo>
                    <a:pt x="0" y="5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MISS: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In Need of Subgroup</a:t>
              </a:r>
              <a:r>
                <a:rPr lang="en-US" sz="11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8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Improvement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Accountability Model - Making Final Determinations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600200"/>
          <a:ext cx="441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0000"/>
                </a:solidFill>
                <a:effectLst/>
              </a:rPr>
              <a:t>Steps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1800" kern="0" dirty="0" smtClean="0">
                <a:solidFill>
                  <a:srgbClr val="000000"/>
                </a:solidFill>
                <a:effectLst/>
              </a:rPr>
              <a:t>Determine Achievement Status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1800" kern="0" dirty="0" smtClean="0">
                <a:solidFill>
                  <a:srgbClr val="000000"/>
                </a:solidFill>
                <a:effectLst/>
              </a:rPr>
              <a:t>Determine Gap Closure Status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1800" kern="0" dirty="0" smtClean="0">
                <a:solidFill>
                  <a:srgbClr val="000000"/>
                </a:solidFill>
                <a:effectLst/>
              </a:rPr>
              <a:t>Use Achievement Status and Gap Closure Status to determine Final Determination </a:t>
            </a:r>
            <a:endParaRPr lang="en-US" sz="1800" kern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03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457200"/>
          </a:xfrm>
        </p:spPr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52400" y="152400"/>
            <a:ext cx="8610600" cy="7620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432" tIns="27432" rIns="27432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District ACHIEVEMENT Measures – How are determinations made?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781800" y="152400"/>
            <a:ext cx="2286000" cy="51816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0" tIns="27432" rIns="0" bIns="27432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*Updated Summer 2013</a:t>
            </a:r>
          </a:p>
          <a:p>
            <a:pPr algn="ctr">
              <a:defRPr sz="1000"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Achievement Measures:</a:t>
            </a:r>
          </a:p>
          <a:p>
            <a:pPr marL="111125">
              <a:defRPr sz="1000"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1125">
              <a:defRPr sz="1000"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2011-12,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Students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are measured in the following areas (up to 9 per LEA):</a:t>
            </a:r>
          </a:p>
          <a:p>
            <a:pPr marL="111125">
              <a:defRPr sz="1000"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20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grade Math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20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grade RLA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sz="120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grade Math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sz="120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grade RLA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3-8 grades Math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3-8 grades RLA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HS: Algebra I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HS Algebra II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HS: English II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HS: English III</a:t>
            </a:r>
          </a:p>
          <a:p>
            <a:pPr marL="284163" lvl="2" indent="-182563">
              <a:buFont typeface="Tahoma" pitchFamily="34" charset="0"/>
              <a:buChar char="-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HS: Graduation Rate</a:t>
            </a:r>
          </a:p>
          <a:p>
            <a:pPr marL="111125">
              <a:defRPr sz="1000"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1125">
              <a:defRPr sz="1000"/>
            </a:pP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AMOs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are set to measure the required percent of annual growth in the % of students scoring proficient and advanced for All  students.  </a:t>
            </a:r>
          </a:p>
          <a:p>
            <a:pPr marL="111125">
              <a:defRPr sz="1000"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1125">
              <a:defRPr sz="1000"/>
            </a:pP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AMOs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are set so the  number of students scoring below basic or basic is reduced in half over eight years. </a:t>
            </a:r>
          </a:p>
          <a:p>
            <a:pPr marL="111125">
              <a:defRPr sz="1000"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1125">
              <a:defRPr sz="1000"/>
            </a:pPr>
            <a:endParaRPr lang="en-US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52400" y="1141413"/>
            <a:ext cx="4495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0073AE"/>
            </a:solidFill>
            <a:round/>
            <a:headEnd/>
            <a:tailEnd/>
          </a:ln>
        </p:spPr>
        <p:txBody>
          <a:bodyPr lIns="27432" tIns="27432" rIns="27432" bIns="27432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Participation Rate Test: Is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there a 95% Participation Rate in TCAP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and EOC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Assessments for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ALL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students?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48200" y="1047750"/>
            <a:ext cx="1998663" cy="685800"/>
            <a:chOff x="4648200" y="1047555"/>
            <a:chExt cx="1998134" cy="685800"/>
          </a:xfrm>
        </p:grpSpPr>
        <p:sp>
          <p:nvSpPr>
            <p:cNvPr id="10" name="Right Arrow 9"/>
            <p:cNvSpPr>
              <a:spLocks noChangeAspect="1"/>
            </p:cNvSpPr>
            <p:nvPr/>
          </p:nvSpPr>
          <p:spPr>
            <a:xfrm>
              <a:off x="4648200" y="1217418"/>
              <a:ext cx="533259" cy="330200"/>
            </a:xfrm>
            <a:prstGeom prst="rightArrow">
              <a:avLst>
                <a:gd name="adj1" fmla="val 62623"/>
                <a:gd name="adj2" fmla="val 50000"/>
              </a:avLst>
            </a:prstGeom>
            <a:noFill/>
            <a:ln>
              <a:solidFill>
                <a:srgbClr val="0073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No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5192569" y="1047555"/>
              <a:ext cx="1453765" cy="6858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algn="ctr">
              <a:solidFill>
                <a:srgbClr val="0073AE"/>
              </a:solidFill>
              <a:round/>
              <a:headEnd/>
              <a:tailEnd/>
            </a:ln>
          </p:spPr>
          <p:txBody>
            <a:bodyPr lIns="45720" tIns="50292" rIns="45720" bIns="5029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en-US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MISS </a:t>
              </a:r>
              <a:br>
                <a:rPr lang="en-US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900" u="sng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Achievement Measures</a:t>
              </a:r>
            </a:p>
            <a:p>
              <a:pPr algn="ctr">
                <a:defRPr sz="1000"/>
              </a:pPr>
              <a:r>
                <a:rPr lang="en-US" sz="1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IN NEED OF IMPROVEMENT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52400" y="1600200"/>
            <a:ext cx="6477000" cy="1524000"/>
            <a:chOff x="152400" y="1600201"/>
            <a:chExt cx="6477000" cy="1523999"/>
          </a:xfrm>
        </p:grpSpPr>
        <p:sp>
          <p:nvSpPr>
            <p:cNvPr id="13" name="Rounded Rectangle 32"/>
            <p:cNvSpPr>
              <a:spLocks noChangeArrowheads="1"/>
            </p:cNvSpPr>
            <p:nvPr/>
          </p:nvSpPr>
          <p:spPr bwMode="auto">
            <a:xfrm>
              <a:off x="152400" y="2139756"/>
              <a:ext cx="6477000" cy="9844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73AE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Achievement AMO Test: Did the district meet the majority of eligible achievement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alibri" pitchFamily="34" charset="0"/>
                </a:rPr>
                <a:t>AMOs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 after all safe harbors have been applied? </a:t>
              </a:r>
              <a:endParaRPr lang="en-US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Right Arrow 13"/>
            <p:cNvSpPr>
              <a:spLocks noChangeAspect="1"/>
            </p:cNvSpPr>
            <p:nvPr/>
          </p:nvSpPr>
          <p:spPr>
            <a:xfrm rot="5400000">
              <a:off x="2095501" y="1681163"/>
              <a:ext cx="533400" cy="371475"/>
            </a:xfrm>
            <a:prstGeom prst="rightArrow">
              <a:avLst>
                <a:gd name="adj1" fmla="val 62623"/>
                <a:gd name="adj2" fmla="val 50000"/>
              </a:avLst>
            </a:prstGeom>
            <a:noFill/>
            <a:ln>
              <a:solidFill>
                <a:srgbClr val="0073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Yes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28600" y="3124200"/>
            <a:ext cx="6400800" cy="1600200"/>
            <a:chOff x="2057400" y="2794001"/>
            <a:chExt cx="4572000" cy="2311399"/>
          </a:xfrm>
        </p:grpSpPr>
        <p:sp>
          <p:nvSpPr>
            <p:cNvPr id="16" name="Rounded Rectangle 43"/>
            <p:cNvSpPr>
              <a:spLocks noChangeArrowheads="1"/>
            </p:cNvSpPr>
            <p:nvPr/>
          </p:nvSpPr>
          <p:spPr bwMode="auto">
            <a:xfrm>
              <a:off x="2057400" y="3657600"/>
              <a:ext cx="4572000" cy="1447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73AE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algn="ctr"/>
              <a:endParaRPr lang="en-US" sz="12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Achievement Improvement Test: Did the district improve in half of the eligible subjects? </a:t>
              </a:r>
            </a:p>
            <a:p>
              <a:pPr algn="ctr"/>
              <a:endParaRPr lang="en-US" sz="12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Achievement Aggregate Improvement Test: Did the district improve in all aggregate measures (3-8 Math, 3-8 RLA, and at least half of the high school measures)?  </a:t>
              </a:r>
              <a:b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</a:br>
              <a:endParaRPr lang="en-US" sz="12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en-US" sz="12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7" name="Right Arrow 16"/>
            <p:cNvSpPr>
              <a:spLocks noChangeAspect="1"/>
            </p:cNvSpPr>
            <p:nvPr/>
          </p:nvSpPr>
          <p:spPr>
            <a:xfrm rot="5400000">
              <a:off x="4993521" y="3069166"/>
              <a:ext cx="880529" cy="330200"/>
            </a:xfrm>
            <a:prstGeom prst="rightArrow">
              <a:avLst>
                <a:gd name="adj1" fmla="val 62623"/>
                <a:gd name="adj2" fmla="val 50000"/>
              </a:avLst>
            </a:prstGeom>
            <a:noFill/>
            <a:ln>
              <a:solidFill>
                <a:srgbClr val="0073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No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Right Arrow 19"/>
          <p:cNvSpPr>
            <a:spLocks noChangeAspect="1"/>
          </p:cNvSpPr>
          <p:nvPr/>
        </p:nvSpPr>
        <p:spPr bwMode="auto">
          <a:xfrm rot="5400000">
            <a:off x="974270" y="3216729"/>
            <a:ext cx="609601" cy="424544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Yes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1905000" y="5334000"/>
            <a:ext cx="145415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45720" tIns="50292" rIns="45720" bIns="5029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ACHIEVE: NOT EXEMPLARY</a:t>
            </a:r>
          </a:p>
          <a:p>
            <a:pPr algn="ctr">
              <a:defRPr sz="1000"/>
            </a:pPr>
            <a:r>
              <a:rPr lang="en-US" sz="1000" b="1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Achievement Measures</a:t>
            </a:r>
            <a:endParaRPr lang="en-US" sz="1000" u="sng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5334000" y="5334000"/>
            <a:ext cx="1454150" cy="685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45720" tIns="50292" rIns="45720" bIns="5029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MISS </a:t>
            </a:r>
            <a:b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900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Achievement Measures</a:t>
            </a:r>
          </a:p>
          <a:p>
            <a:pPr algn="ctr">
              <a:defRPr sz="1000"/>
            </a:pP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 NEED OF IMPROVEMENT</a:t>
            </a:r>
          </a:p>
        </p:txBody>
      </p:sp>
      <p:sp>
        <p:nvSpPr>
          <p:cNvPr id="28" name="Right Arrow 27"/>
          <p:cNvSpPr>
            <a:spLocks noChangeAspect="1"/>
          </p:cNvSpPr>
          <p:nvPr/>
        </p:nvSpPr>
        <p:spPr bwMode="auto">
          <a:xfrm rot="5400000">
            <a:off x="821871" y="4816929"/>
            <a:ext cx="609601" cy="424544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Yes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ight Arrow 28"/>
          <p:cNvSpPr>
            <a:spLocks noChangeAspect="1"/>
          </p:cNvSpPr>
          <p:nvPr/>
        </p:nvSpPr>
        <p:spPr bwMode="auto">
          <a:xfrm rot="5400000">
            <a:off x="2288541" y="4798059"/>
            <a:ext cx="609597" cy="462280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ight Arrow 29"/>
          <p:cNvSpPr>
            <a:spLocks noChangeAspect="1"/>
          </p:cNvSpPr>
          <p:nvPr/>
        </p:nvSpPr>
        <p:spPr bwMode="auto">
          <a:xfrm rot="5400000">
            <a:off x="4098471" y="4816929"/>
            <a:ext cx="609601" cy="424544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Yes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ight Arrow 30"/>
          <p:cNvSpPr>
            <a:spLocks noChangeAspect="1"/>
          </p:cNvSpPr>
          <p:nvPr/>
        </p:nvSpPr>
        <p:spPr bwMode="auto">
          <a:xfrm rot="5400000">
            <a:off x="5717541" y="4798059"/>
            <a:ext cx="609597" cy="462280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3657600" y="5334000"/>
            <a:ext cx="1454150" cy="685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45720" tIns="50292" rIns="45720" bIns="5029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MISS </a:t>
            </a:r>
            <a:b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900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Achievement Measures</a:t>
            </a:r>
          </a:p>
          <a:p>
            <a:pPr algn="ctr">
              <a:defRPr sz="1000"/>
            </a:pP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INTERMEDIATE POSSIBLE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304800" y="5334000"/>
            <a:ext cx="1454150" cy="6858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45720" tIns="50292" rIns="45720" bIns="5029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ACHIEVE</a:t>
            </a: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900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Achievement Measures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924800" y="914400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781800" y="0"/>
            <a:ext cx="43080" cy="609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25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52400" y="152400"/>
            <a:ext cx="8610600" cy="7620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432" tIns="27432" rIns="27432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District GAP CLOSURE Measures – How are determinations made?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781800" y="152400"/>
            <a:ext cx="2286000" cy="518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 lIns="0" tIns="27432" rIns="0" bIns="27432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*Updated Summer 2013</a:t>
            </a:r>
          </a:p>
          <a:p>
            <a:pPr algn="ctr">
              <a:defRPr sz="1000"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Gap Closure Measures</a:t>
            </a:r>
          </a:p>
          <a:p>
            <a:pPr algn="ctr">
              <a:defRPr sz="1000"/>
            </a:pPr>
            <a:endParaRPr lang="en-US" sz="12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 sz="1000"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1125">
              <a:defRPr sz="1000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Subgroups are measured in the following measures: 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-3-8 Math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-3-8 Reading/Language Arts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-Algebra I + Algebra II 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-English II + English III </a:t>
            </a:r>
          </a:p>
          <a:p>
            <a:pPr marL="111125">
              <a:defRPr sz="1000"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1125">
              <a:defRPr sz="1000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Gap Closure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AMOs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are set for the following comparison groups: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-Black/Hispanic/Native American vs. All Students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-Economically Disadvantaged vs. Non-Economically Disadvantaged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-Students with Disabilities vs. Non-Students with Disabilities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-English Language Learners vs. Non-English Language Learners</a:t>
            </a:r>
          </a:p>
          <a:p>
            <a:pPr marL="111125">
              <a:defRPr sz="1000"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1125">
              <a:defRPr sz="1000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Additionally, each of the 9 individual subgroups below must improve in half of the following measures: </a:t>
            </a:r>
          </a:p>
          <a:p>
            <a:pPr marL="111125">
              <a:defRPr sz="1000"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-3-8 Math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-3-8 Reading/Language Arts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-Algebra I/Algebra II</a:t>
            </a:r>
          </a:p>
          <a:p>
            <a:pPr marL="111125">
              <a:defRPr sz="1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-English II/III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52400" y="1141413"/>
            <a:ext cx="4495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0073AE"/>
            </a:solidFill>
            <a:round/>
            <a:headEnd/>
            <a:tailEnd/>
          </a:ln>
        </p:spPr>
        <p:txBody>
          <a:bodyPr lIns="27432" tIns="27432" rIns="27432" bIns="27432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Participation Rate Test: Is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there a 95% Participation Rate in TCAP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and EOC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Assessments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all individual subgroups with 30 or more students? 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48200" y="1047750"/>
            <a:ext cx="1998663" cy="685800"/>
            <a:chOff x="4648200" y="1047555"/>
            <a:chExt cx="1998134" cy="685800"/>
          </a:xfrm>
        </p:grpSpPr>
        <p:sp>
          <p:nvSpPr>
            <p:cNvPr id="10" name="Right Arrow 9"/>
            <p:cNvSpPr>
              <a:spLocks noChangeAspect="1"/>
            </p:cNvSpPr>
            <p:nvPr/>
          </p:nvSpPr>
          <p:spPr>
            <a:xfrm>
              <a:off x="4648200" y="1217418"/>
              <a:ext cx="533259" cy="330200"/>
            </a:xfrm>
            <a:prstGeom prst="rightArrow">
              <a:avLst>
                <a:gd name="adj1" fmla="val 62623"/>
                <a:gd name="adj2" fmla="val 50000"/>
              </a:avLst>
            </a:prstGeom>
            <a:noFill/>
            <a:ln>
              <a:solidFill>
                <a:srgbClr val="0073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No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5192569" y="1047555"/>
              <a:ext cx="1453765" cy="6858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45720" tIns="50292" rIns="45720" bIns="5029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en-US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MISS </a:t>
              </a:r>
              <a:br>
                <a:rPr lang="en-US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900" u="sng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Achievement Measures</a:t>
              </a:r>
            </a:p>
            <a:p>
              <a:pPr algn="ctr">
                <a:defRPr sz="1000"/>
              </a:pPr>
              <a:r>
                <a:rPr lang="en-US" sz="10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IN NEED OF IMPROVEMENT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52400" y="1600200"/>
            <a:ext cx="6477000" cy="1524000"/>
            <a:chOff x="152400" y="1600201"/>
            <a:chExt cx="6477000" cy="1523999"/>
          </a:xfrm>
        </p:grpSpPr>
        <p:sp>
          <p:nvSpPr>
            <p:cNvPr id="13" name="Rounded Rectangle 32"/>
            <p:cNvSpPr>
              <a:spLocks noChangeArrowheads="1"/>
            </p:cNvSpPr>
            <p:nvPr/>
          </p:nvSpPr>
          <p:spPr bwMode="auto">
            <a:xfrm>
              <a:off x="152400" y="2139756"/>
              <a:ext cx="6477000" cy="9844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73AE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Gap Closure AMO Test: Did the district meet a majority of eligible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alibri" pitchFamily="34" charset="0"/>
                </a:rPr>
                <a:t>AMOs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 outright or with the gap closure safe harbor applied? </a:t>
              </a:r>
              <a:endParaRPr lang="en-US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Right Arrow 13"/>
            <p:cNvSpPr>
              <a:spLocks noChangeAspect="1"/>
            </p:cNvSpPr>
            <p:nvPr/>
          </p:nvSpPr>
          <p:spPr>
            <a:xfrm rot="5400000">
              <a:off x="2095501" y="1681163"/>
              <a:ext cx="533400" cy="371475"/>
            </a:xfrm>
            <a:prstGeom prst="rightArrow">
              <a:avLst>
                <a:gd name="adj1" fmla="val 62623"/>
                <a:gd name="adj2" fmla="val 50000"/>
              </a:avLst>
            </a:prstGeom>
            <a:noFill/>
            <a:ln>
              <a:solidFill>
                <a:srgbClr val="0073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Yes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Right Arrow 19"/>
          <p:cNvSpPr>
            <a:spLocks noChangeAspect="1"/>
          </p:cNvSpPr>
          <p:nvPr/>
        </p:nvSpPr>
        <p:spPr bwMode="auto">
          <a:xfrm rot="5400000">
            <a:off x="974270" y="3216729"/>
            <a:ext cx="609601" cy="424544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Yes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1905000" y="5334000"/>
            <a:ext cx="1454150" cy="685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45720" tIns="50292" rIns="45720" bIns="5029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MISS </a:t>
            </a:r>
            <a:b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 Need of Subgroup Improvement </a:t>
            </a:r>
            <a:endParaRPr lang="en-US" sz="105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5334000" y="5334000"/>
            <a:ext cx="1454150" cy="685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45720" tIns="50292" rIns="45720" bIns="5029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MISS </a:t>
            </a:r>
            <a:b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900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 Need of Subgroup Improvement</a:t>
            </a:r>
            <a:endParaRPr lang="en-US" sz="1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ight Arrow 27"/>
          <p:cNvSpPr>
            <a:spLocks noChangeAspect="1"/>
          </p:cNvSpPr>
          <p:nvPr/>
        </p:nvSpPr>
        <p:spPr bwMode="auto">
          <a:xfrm rot="5400000">
            <a:off x="821871" y="4816929"/>
            <a:ext cx="609601" cy="424544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Yes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ight Arrow 28"/>
          <p:cNvSpPr>
            <a:spLocks noChangeAspect="1"/>
          </p:cNvSpPr>
          <p:nvPr/>
        </p:nvSpPr>
        <p:spPr bwMode="auto">
          <a:xfrm rot="5400000">
            <a:off x="2288541" y="4798059"/>
            <a:ext cx="609597" cy="462280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ight Arrow 29"/>
          <p:cNvSpPr>
            <a:spLocks noChangeAspect="1"/>
          </p:cNvSpPr>
          <p:nvPr/>
        </p:nvSpPr>
        <p:spPr bwMode="auto">
          <a:xfrm rot="5400000">
            <a:off x="4098471" y="4816929"/>
            <a:ext cx="609601" cy="424544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Yes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ight Arrow 30"/>
          <p:cNvSpPr>
            <a:spLocks noChangeAspect="1"/>
          </p:cNvSpPr>
          <p:nvPr/>
        </p:nvSpPr>
        <p:spPr bwMode="auto">
          <a:xfrm rot="5400000">
            <a:off x="5717541" y="4798059"/>
            <a:ext cx="609597" cy="462280"/>
          </a:xfrm>
          <a:prstGeom prst="rightArrow">
            <a:avLst>
              <a:gd name="adj1" fmla="val 62623"/>
              <a:gd name="adj2" fmla="val 50000"/>
            </a:avLst>
          </a:prstGeom>
          <a:noFill/>
          <a:ln>
            <a:solidFill>
              <a:srgbClr val="007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3657600" y="5334000"/>
            <a:ext cx="1454150" cy="685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45720" tIns="50292" rIns="45720" bIns="5029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MISS </a:t>
            </a:r>
            <a:b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900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Intermediate Possible</a:t>
            </a:r>
            <a:endParaRPr lang="en-US" sz="1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304800" y="5334000"/>
            <a:ext cx="1454150" cy="6858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45720" tIns="50292" rIns="45720" bIns="5029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ACHIEVE</a:t>
            </a: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900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Gap Closure Measures</a:t>
            </a: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28600" y="3124200"/>
            <a:ext cx="4958080" cy="1600200"/>
            <a:chOff x="2057400" y="2794001"/>
            <a:chExt cx="3541486" cy="2311399"/>
          </a:xfrm>
        </p:grpSpPr>
        <p:sp>
          <p:nvSpPr>
            <p:cNvPr id="27" name="Rounded Rectangle 43"/>
            <p:cNvSpPr>
              <a:spLocks noChangeArrowheads="1"/>
            </p:cNvSpPr>
            <p:nvPr/>
          </p:nvSpPr>
          <p:spPr bwMode="auto">
            <a:xfrm>
              <a:off x="2057400" y="3657599"/>
              <a:ext cx="2068286" cy="14478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73AE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algn="ctr"/>
              <a:endParaRPr lang="en-US" sz="12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Subgroup Improvement Test: Did the % of students scoring proficient or advanced increase in half of the measures? </a:t>
              </a:r>
              <a:b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</a:br>
              <a:endParaRPr lang="en-US" sz="12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en-US" sz="12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4" name="Right Arrow 33"/>
            <p:cNvSpPr>
              <a:spLocks noChangeAspect="1"/>
            </p:cNvSpPr>
            <p:nvPr/>
          </p:nvSpPr>
          <p:spPr>
            <a:xfrm rot="5400000">
              <a:off x="4993521" y="3069166"/>
              <a:ext cx="880529" cy="330200"/>
            </a:xfrm>
            <a:prstGeom prst="rightArrow">
              <a:avLst>
                <a:gd name="adj1" fmla="val 62623"/>
                <a:gd name="adj2" fmla="val 50000"/>
              </a:avLst>
            </a:prstGeom>
            <a:noFill/>
            <a:ln>
              <a:solidFill>
                <a:srgbClr val="0073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No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Rounded Rectangle 43"/>
          <p:cNvSpPr>
            <a:spLocks noChangeArrowheads="1"/>
          </p:cNvSpPr>
          <p:nvPr/>
        </p:nvSpPr>
        <p:spPr bwMode="auto">
          <a:xfrm>
            <a:off x="3657600" y="3733800"/>
            <a:ext cx="2895600" cy="10023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0073AE"/>
            </a:solidFill>
            <a:round/>
            <a:headEnd/>
            <a:tailEnd/>
          </a:ln>
        </p:spPr>
        <p:txBody>
          <a:bodyPr lIns="27432" tIns="27432" rIns="27432" bIns="27432" anchor="ctr"/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Subgroup Improvement Test: Did the % of students scoring proficient or advanced increase in half of the measures for either Pathway 1 or Pathway 2? 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en-US" sz="1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858000" y="0"/>
            <a:ext cx="38100" cy="609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70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52400" y="152400"/>
            <a:ext cx="8763000" cy="3810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432" tIns="27432" rIns="27432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District ACHIEVEMENT and GAP CLOSURE Measures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final outcome?</a:t>
            </a:r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381000" y="1676400"/>
            <a:ext cx="1334770" cy="363855"/>
          </a:xfrm>
          <a:custGeom>
            <a:avLst/>
            <a:gdLst>
              <a:gd name="T0" fmla="*/ 0 w 1284192"/>
              <a:gd name="T1" fmla="*/ 0 h 525376"/>
              <a:gd name="T2" fmla="*/ 1633457 w 1284192"/>
              <a:gd name="T3" fmla="*/ 0 h 525376"/>
              <a:gd name="T4" fmla="*/ 1633457 w 1284192"/>
              <a:gd name="T5" fmla="*/ 530352 h 525376"/>
              <a:gd name="T6" fmla="*/ 0 w 1284192"/>
              <a:gd name="T7" fmla="*/ 530352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505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ACHIEVE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2743200" y="1219200"/>
            <a:ext cx="1479550" cy="290195"/>
          </a:xfrm>
          <a:custGeom>
            <a:avLst/>
            <a:gdLst>
              <a:gd name="T0" fmla="*/ 0 w 1284192"/>
              <a:gd name="T1" fmla="*/ 0 h 525376"/>
              <a:gd name="T2" fmla="*/ 1810689 w 1284192"/>
              <a:gd name="T3" fmla="*/ 0 h 525376"/>
              <a:gd name="T4" fmla="*/ 1810689 w 1284192"/>
              <a:gd name="T5" fmla="*/ 422888 h 525376"/>
              <a:gd name="T6" fmla="*/ 0 w 1284192"/>
              <a:gd name="T7" fmla="*/ 422888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10253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ACHIEVE: Gap Closure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2745105" y="1600552"/>
            <a:ext cx="1477645" cy="261620"/>
          </a:xfrm>
          <a:custGeom>
            <a:avLst/>
            <a:gdLst>
              <a:gd name="T0" fmla="*/ 0 w 1284192"/>
              <a:gd name="T1" fmla="*/ 0 h 525376"/>
              <a:gd name="T2" fmla="*/ 1807789 w 1284192"/>
              <a:gd name="T3" fmla="*/ 0 h 525376"/>
              <a:gd name="T4" fmla="*/ 1807789 w 1284192"/>
              <a:gd name="T5" fmla="*/ 381688 h 525376"/>
              <a:gd name="T6" fmla="*/ 0 w 1284192"/>
              <a:gd name="T7" fmla="*/ 381688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 Need of Subgroup Improvement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2734849" y="2040255"/>
            <a:ext cx="1479550" cy="248285"/>
          </a:xfrm>
          <a:custGeom>
            <a:avLst/>
            <a:gdLst>
              <a:gd name="T0" fmla="*/ 0 w 1284192"/>
              <a:gd name="T1" fmla="*/ 0 h 525376"/>
              <a:gd name="T2" fmla="*/ 1810357 w 1284192"/>
              <a:gd name="T3" fmla="*/ 0 h 525376"/>
              <a:gd name="T4" fmla="*/ 1810357 w 1284192"/>
              <a:gd name="T5" fmla="*/ 361959 h 525376"/>
              <a:gd name="T6" fmla="*/ 0 w 1284192"/>
              <a:gd name="T7" fmla="*/ 361959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Intermediate Possible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5293395" y="1221519"/>
            <a:ext cx="1478280" cy="24828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361959 h 525376"/>
              <a:gd name="T6" fmla="*/ 0 w 1284192"/>
              <a:gd name="T7" fmla="*/ 361959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10253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Exemplary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5293395" y="1620068"/>
            <a:ext cx="1478280" cy="27622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402336 h 525376"/>
              <a:gd name="T6" fmla="*/ 0 w 1284192"/>
              <a:gd name="T7" fmla="*/ 402336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 Need of Subgroup Improvement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5293395" y="2040254"/>
            <a:ext cx="1478280" cy="24828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361959 h 525376"/>
              <a:gd name="T6" fmla="*/ 0 w 1284192"/>
              <a:gd name="T7" fmla="*/ 361959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Intermediate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381000" y="2883217"/>
            <a:ext cx="1334770" cy="363855"/>
          </a:xfrm>
          <a:custGeom>
            <a:avLst/>
            <a:gdLst>
              <a:gd name="T0" fmla="*/ 0 w 1284192"/>
              <a:gd name="T1" fmla="*/ 0 h 525376"/>
              <a:gd name="T2" fmla="*/ 1633457 w 1284192"/>
              <a:gd name="T3" fmla="*/ 0 h 525376"/>
              <a:gd name="T4" fmla="*/ 1633457 w 1284192"/>
              <a:gd name="T5" fmla="*/ 530352 h 525376"/>
              <a:gd name="T6" fmla="*/ 0 w 1284192"/>
              <a:gd name="T7" fmla="*/ 530352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10253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ACHIEVE: Not Exemplary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351773" y="4322599"/>
            <a:ext cx="1334770" cy="363855"/>
          </a:xfrm>
          <a:custGeom>
            <a:avLst/>
            <a:gdLst>
              <a:gd name="T0" fmla="*/ 0 w 1284192"/>
              <a:gd name="T1" fmla="*/ 0 h 525376"/>
              <a:gd name="T2" fmla="*/ 1633458 w 1284192"/>
              <a:gd name="T3" fmla="*/ 0 h 525376"/>
              <a:gd name="T4" fmla="*/ 1633458 w 1284192"/>
              <a:gd name="T5" fmla="*/ 530352 h 525376"/>
              <a:gd name="T6" fmla="*/ 0 w 1284192"/>
              <a:gd name="T7" fmla="*/ 530352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620" tIns="7620" rIns="7620" bIns="76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 Need of Improvement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381000" y="5591683"/>
            <a:ext cx="1334770" cy="363855"/>
          </a:xfrm>
          <a:custGeom>
            <a:avLst/>
            <a:gdLst>
              <a:gd name="T0" fmla="*/ 0 w 1284192"/>
              <a:gd name="T1" fmla="*/ 0 h 525376"/>
              <a:gd name="T2" fmla="*/ 1633458 w 1284192"/>
              <a:gd name="T3" fmla="*/ 0 h 525376"/>
              <a:gd name="T4" fmla="*/ 1633458 w 1284192"/>
              <a:gd name="T5" fmla="*/ 530352 h 525376"/>
              <a:gd name="T6" fmla="*/ 0 w 1284192"/>
              <a:gd name="T7" fmla="*/ 530352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620" tIns="7620" rIns="7620" bIns="76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Intermediate Possible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2747645" y="2524124"/>
            <a:ext cx="1485265" cy="239395"/>
          </a:xfrm>
          <a:custGeom>
            <a:avLst/>
            <a:gdLst>
              <a:gd name="T0" fmla="*/ 0 w 1284192"/>
              <a:gd name="T1" fmla="*/ 0 h 525376"/>
              <a:gd name="T2" fmla="*/ 1817730 w 1284192"/>
              <a:gd name="T3" fmla="*/ 0 h 525376"/>
              <a:gd name="T4" fmla="*/ 1817730 w 1284192"/>
              <a:gd name="T5" fmla="*/ 348650 h 525376"/>
              <a:gd name="T6" fmla="*/ 0 w 1284192"/>
              <a:gd name="T7" fmla="*/ 348650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10253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ACHIEVE: Gap Closure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2747375" y="2950526"/>
            <a:ext cx="1477645" cy="229235"/>
          </a:xfrm>
          <a:custGeom>
            <a:avLst/>
            <a:gdLst>
              <a:gd name="T0" fmla="*/ 0 w 1284192"/>
              <a:gd name="T1" fmla="*/ 0 h 525376"/>
              <a:gd name="T2" fmla="*/ 1807900 w 1284192"/>
              <a:gd name="T3" fmla="*/ 0 h 525376"/>
              <a:gd name="T4" fmla="*/ 1807900 w 1284192"/>
              <a:gd name="T5" fmla="*/ 333901 h 525376"/>
              <a:gd name="T6" fmla="*/ 0 w 1284192"/>
              <a:gd name="T7" fmla="*/ 333901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 Need of Subgroup Improvement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2745105" y="3312478"/>
            <a:ext cx="1487805" cy="254635"/>
          </a:xfrm>
          <a:custGeom>
            <a:avLst/>
            <a:gdLst>
              <a:gd name="T0" fmla="*/ 0 w 1284192"/>
              <a:gd name="T1" fmla="*/ 0 h 525376"/>
              <a:gd name="T2" fmla="*/ 1820190 w 1284192"/>
              <a:gd name="T3" fmla="*/ 0 h 525376"/>
              <a:gd name="T4" fmla="*/ 1820190 w 1284192"/>
              <a:gd name="T5" fmla="*/ 371482 h 525376"/>
              <a:gd name="T6" fmla="*/ 0 w 1284192"/>
              <a:gd name="T7" fmla="*/ 371482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Intermediate Possible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2725641" y="4009846"/>
            <a:ext cx="1487805" cy="215900"/>
          </a:xfrm>
          <a:custGeom>
            <a:avLst/>
            <a:gdLst>
              <a:gd name="T0" fmla="*/ 0 w 1284192"/>
              <a:gd name="T1" fmla="*/ 0 h 525376"/>
              <a:gd name="T2" fmla="*/ 1820187 w 1284192"/>
              <a:gd name="T3" fmla="*/ 0 h 525376"/>
              <a:gd name="T4" fmla="*/ 1820187 w 1284192"/>
              <a:gd name="T5" fmla="*/ 314854 h 525376"/>
              <a:gd name="T6" fmla="*/ 0 w 1284192"/>
              <a:gd name="T7" fmla="*/ 314854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10253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ACHIEVE: Gap Closure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2735801" y="4330650"/>
            <a:ext cx="1477645" cy="276225"/>
          </a:xfrm>
          <a:custGeom>
            <a:avLst/>
            <a:gdLst>
              <a:gd name="T0" fmla="*/ 0 w 1284192"/>
              <a:gd name="T1" fmla="*/ 0 h 525376"/>
              <a:gd name="T2" fmla="*/ 1807899 w 1284192"/>
              <a:gd name="T3" fmla="*/ 0 h 525376"/>
              <a:gd name="T4" fmla="*/ 1807899 w 1284192"/>
              <a:gd name="T5" fmla="*/ 402337 h 525376"/>
              <a:gd name="T6" fmla="*/ 0 w 1284192"/>
              <a:gd name="T7" fmla="*/ 402337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 Need of Subgroup Improvement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2725641" y="4667267"/>
            <a:ext cx="1477645" cy="238760"/>
          </a:xfrm>
          <a:custGeom>
            <a:avLst/>
            <a:gdLst>
              <a:gd name="T0" fmla="*/ 0 w 1284192"/>
              <a:gd name="T1" fmla="*/ 0 h 525376"/>
              <a:gd name="T2" fmla="*/ 1807787 w 1284192"/>
              <a:gd name="T3" fmla="*/ 0 h 525376"/>
              <a:gd name="T4" fmla="*/ 1807787 w 1284192"/>
              <a:gd name="T5" fmla="*/ 348311 h 525376"/>
              <a:gd name="T6" fmla="*/ 0 w 1284192"/>
              <a:gd name="T7" fmla="*/ 348311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Intermediate Possible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2697144" y="5205920"/>
            <a:ext cx="1485265" cy="257175"/>
          </a:xfrm>
          <a:custGeom>
            <a:avLst/>
            <a:gdLst>
              <a:gd name="T0" fmla="*/ 0 w 1284192"/>
              <a:gd name="T1" fmla="*/ 0 h 525376"/>
              <a:gd name="T2" fmla="*/ 1817730 w 1284192"/>
              <a:gd name="T3" fmla="*/ 0 h 525376"/>
              <a:gd name="T4" fmla="*/ 1817730 w 1284192"/>
              <a:gd name="T5" fmla="*/ 374315 h 525376"/>
              <a:gd name="T6" fmla="*/ 0 w 1284192"/>
              <a:gd name="T7" fmla="*/ 374315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10253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ACHIEVE: Gap Closure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2697144" y="5546172"/>
            <a:ext cx="1477645" cy="233045"/>
          </a:xfrm>
          <a:custGeom>
            <a:avLst/>
            <a:gdLst>
              <a:gd name="T0" fmla="*/ 0 w 1284192"/>
              <a:gd name="T1" fmla="*/ 0 h 525376"/>
              <a:gd name="T2" fmla="*/ 1807789 w 1284192"/>
              <a:gd name="T3" fmla="*/ 0 h 525376"/>
              <a:gd name="T4" fmla="*/ 1807789 w 1284192"/>
              <a:gd name="T5" fmla="*/ 340071 h 525376"/>
              <a:gd name="T6" fmla="*/ 0 w 1284192"/>
              <a:gd name="T7" fmla="*/ 340071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 Need of Subgroup Improvement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2689524" y="5955538"/>
            <a:ext cx="1485265" cy="213360"/>
          </a:xfrm>
          <a:custGeom>
            <a:avLst/>
            <a:gdLst>
              <a:gd name="T0" fmla="*/ 0 w 1284192"/>
              <a:gd name="T1" fmla="*/ 0 h 525376"/>
              <a:gd name="T2" fmla="*/ 1817730 w 1284192"/>
              <a:gd name="T3" fmla="*/ 0 h 525376"/>
              <a:gd name="T4" fmla="*/ 1817730 w 1284192"/>
              <a:gd name="T5" fmla="*/ 310751 h 525376"/>
              <a:gd name="T6" fmla="*/ 0 w 1284192"/>
              <a:gd name="T7" fmla="*/ 310751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MISS: Intermediate Possible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5295483" y="2524124"/>
            <a:ext cx="1478280" cy="24828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361959 h 525376"/>
              <a:gd name="T6" fmla="*/ 0 w 1284192"/>
              <a:gd name="T7" fmla="*/ 361959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Intermediate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5293395" y="3300551"/>
            <a:ext cx="1478280" cy="24828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361959 h 525376"/>
              <a:gd name="T6" fmla="*/ 0 w 1284192"/>
              <a:gd name="T7" fmla="*/ 361959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Intermediate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5265525" y="5214810"/>
            <a:ext cx="1478280" cy="24828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361959 h 525376"/>
              <a:gd name="T6" fmla="*/ 0 w 1284192"/>
              <a:gd name="T7" fmla="*/ 361959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Intermediate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5295483" y="2927031"/>
            <a:ext cx="1478280" cy="27622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402336 h 525376"/>
              <a:gd name="T6" fmla="*/ 0 w 1284192"/>
              <a:gd name="T7" fmla="*/ 402336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 Need of Subgroup Improvement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5295483" y="3943293"/>
            <a:ext cx="1478280" cy="27622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402336 h 525376"/>
              <a:gd name="T6" fmla="*/ 0 w 1284192"/>
              <a:gd name="T7" fmla="*/ 402336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 smtClean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 Need of Improvement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5295483" y="4307148"/>
            <a:ext cx="1478280" cy="27622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402336 h 525376"/>
              <a:gd name="T6" fmla="*/ 0 w 1284192"/>
              <a:gd name="T7" fmla="*/ 402336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 smtClean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 Need of Improvement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5295483" y="4648534"/>
            <a:ext cx="1478280" cy="27622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402336 h 525376"/>
              <a:gd name="T6" fmla="*/ 0 w 1284192"/>
              <a:gd name="T7" fmla="*/ 402336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In Need of Improvement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5265525" y="5546172"/>
            <a:ext cx="1478280" cy="27622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402336 h 525376"/>
              <a:gd name="T6" fmla="*/ 0 w 1284192"/>
              <a:gd name="T7" fmla="*/ 402336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 Need of Subgroup Improvement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5265525" y="5924105"/>
            <a:ext cx="1478280" cy="276225"/>
          </a:xfrm>
          <a:custGeom>
            <a:avLst/>
            <a:gdLst>
              <a:gd name="T0" fmla="*/ 0 w 1284192"/>
              <a:gd name="T1" fmla="*/ 0 h 525376"/>
              <a:gd name="T2" fmla="*/ 1808575 w 1284192"/>
              <a:gd name="T3" fmla="*/ 0 h 525376"/>
              <a:gd name="T4" fmla="*/ 1808575 w 1284192"/>
              <a:gd name="T5" fmla="*/ 402336 h 525376"/>
              <a:gd name="T6" fmla="*/ 0 w 1284192"/>
              <a:gd name="T7" fmla="*/ 402336 h 525376"/>
              <a:gd name="T8" fmla="*/ 0 w 1284192"/>
              <a:gd name="T9" fmla="*/ 0 h 525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192"/>
              <a:gd name="T16" fmla="*/ 0 h 525376"/>
              <a:gd name="T17" fmla="*/ 1284192 w 1284192"/>
              <a:gd name="T18" fmla="*/ 525376 h 525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192" h="525376">
                <a:moveTo>
                  <a:pt x="0" y="0"/>
                </a:moveTo>
                <a:lnTo>
                  <a:pt x="1284192" y="0"/>
                </a:lnTo>
                <a:lnTo>
                  <a:pt x="1284192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985" tIns="6985" rIns="6985" bIns="6985" anchor="ctr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 smtClean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In Need of Improvement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926" y="657750"/>
            <a:ext cx="184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Final Achievement Status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74950" y="65279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Final Gap Closure Status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296005" y="65279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Final Determination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 bwMode="auto">
          <a:xfrm>
            <a:off x="8588375" y="8545195"/>
            <a:ext cx="1270635" cy="0"/>
          </a:xfrm>
          <a:prstGeom prst="line">
            <a:avLst/>
          </a:prstGeom>
          <a:noFill/>
          <a:ln w="9525">
            <a:solidFill>
              <a:srgbClr val="4A7EBB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Straight Connector 172"/>
          <p:cNvCxnSpPr/>
          <p:nvPr/>
        </p:nvCxnSpPr>
        <p:spPr bwMode="auto">
          <a:xfrm>
            <a:off x="8740775" y="8697595"/>
            <a:ext cx="1270635" cy="0"/>
          </a:xfrm>
          <a:prstGeom prst="line">
            <a:avLst/>
          </a:prstGeom>
          <a:noFill/>
          <a:ln w="9525">
            <a:solidFill>
              <a:srgbClr val="4A7EBB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" name="Straight Connector 2048"/>
          <p:cNvCxnSpPr>
            <a:endCxn id="145" idx="3"/>
          </p:cNvCxnSpPr>
          <p:nvPr/>
        </p:nvCxnSpPr>
        <p:spPr bwMode="auto">
          <a:xfrm>
            <a:off x="4222750" y="1392576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8893175" y="8849995"/>
            <a:ext cx="1270635" cy="0"/>
          </a:xfrm>
          <a:prstGeom prst="line">
            <a:avLst/>
          </a:prstGeom>
          <a:noFill/>
          <a:ln w="9525">
            <a:solidFill>
              <a:srgbClr val="4A7EBB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/>
          <p:nvPr/>
        </p:nvCxnSpPr>
        <p:spPr bwMode="auto">
          <a:xfrm>
            <a:off x="4232910" y="1709080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4213446" y="2156146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>
            <a:off x="4238767" y="2652541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4213445" y="3065144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4238767" y="3424693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>
            <a:off x="4203286" y="4109545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4213444" y="4462061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>
            <a:off x="4203285" y="4786646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>
            <a:off x="4162477" y="5334507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>
            <a:off x="4162476" y="5662694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>
            <a:off x="4162475" y="6062218"/>
            <a:ext cx="1070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95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000000"/>
                </a:solidFill>
                <a:effectLst/>
              </a:rPr>
              <a:t>School Accountability</a:t>
            </a:r>
            <a:endParaRPr lang="en-US" sz="3200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/>
              </a:rPr>
              <a:t>Accountability 2014</a:t>
            </a:r>
            <a:endParaRPr lang="en-US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Determinations made in specific order</a:t>
            </a:r>
          </a:p>
          <a:p>
            <a:pPr lvl="1"/>
            <a:r>
              <a:rPr lang="en-US" dirty="0" smtClean="0"/>
              <a:t>1) Priority</a:t>
            </a:r>
          </a:p>
          <a:p>
            <a:pPr lvl="1"/>
            <a:r>
              <a:rPr lang="en-US" dirty="0" smtClean="0"/>
              <a:t>2) Focus</a:t>
            </a:r>
          </a:p>
          <a:p>
            <a:pPr lvl="1"/>
            <a:r>
              <a:rPr lang="en-US" dirty="0" smtClean="0"/>
              <a:t>3) Reward</a:t>
            </a:r>
          </a:p>
          <a:p>
            <a:r>
              <a:rPr lang="en-US" dirty="0" smtClean="0"/>
              <a:t>Schools can have only ONE determination in a given year</a:t>
            </a:r>
          </a:p>
          <a:p>
            <a:r>
              <a:rPr lang="en-US" dirty="0" smtClean="0"/>
              <a:t>All schools with at least one year of data will be included in success rate calculations</a:t>
            </a:r>
          </a:p>
          <a:p>
            <a:r>
              <a:rPr lang="en-US" dirty="0" smtClean="0"/>
              <a:t>Schools must have at least two and up to three years of data to receive a determination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Schools are placed into pools – 3-8 Pool or 3-12 Pool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514600" y="2133600"/>
            <a:ext cx="4038600" cy="1981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70038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3-8 Pool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Includes all schools with at least 30 valid tests in a single 3-8 subject but not 30 valid tests the 9-12 grade spans. </a:t>
            </a:r>
            <a:endParaRPr lang="en-US" b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970038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3-12 Pool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Includes all schools with at least 30 valid tests in a single 9-12 subject, including schools that cross both grade spans (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cs typeface="+mn-cs"/>
              </a:rPr>
              <a:t>i.e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 K-12, 6-9) </a:t>
            </a:r>
            <a:endParaRPr lang="en-US" b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Assignment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47800" y="7924800"/>
            <a:ext cx="8229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9600" y="1219200"/>
          <a:ext cx="7772399" cy="4410883"/>
        </p:xfrm>
        <a:graphic>
          <a:graphicData uri="http://schemas.openxmlformats.org/drawingml/2006/table">
            <a:tbl>
              <a:tblPr/>
              <a:tblGrid>
                <a:gridCol w="1613757"/>
                <a:gridCol w="1261583"/>
                <a:gridCol w="1355418"/>
                <a:gridCol w="1180547"/>
                <a:gridCol w="1180547"/>
                <a:gridCol w="1180547"/>
              </a:tblGrid>
              <a:tr h="589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Valid tests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by subject in the 2013-14 SY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School 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School 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School C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School 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School 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15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3-8 Math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145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441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3-8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Reading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255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441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Algebra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25</a:t>
                      </a:r>
                      <a:endParaRPr lang="en-US" sz="1200" i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English 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English III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25</a:t>
                      </a:r>
                      <a:endParaRPr lang="en-US" sz="1200" i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Pool Assignment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3-8 Pool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3-12 Pool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3-8</a:t>
                      </a:r>
                      <a:r>
                        <a:rPr lang="en-US" sz="1200" b="1" baseline="0" dirty="0" smtClean="0"/>
                        <a:t> Pool</a:t>
                      </a:r>
                      <a:endParaRPr lang="en-US" sz="12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3-12 Pool </a:t>
                      </a:r>
                      <a:endParaRPr lang="en-US" sz="12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</a:t>
                      </a:r>
                      <a:r>
                        <a:rPr lang="en-US" sz="1200" b="1" baseline="0" dirty="0" smtClean="0"/>
                        <a:t>o Pool Assignment</a:t>
                      </a:r>
                      <a:endParaRPr lang="en-US" sz="12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Reasoning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valid tests in any of the EOCs or grades  9-12 subjects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No valid tests in any of the 3-8 grades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and subjects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Has</a:t>
                      </a:r>
                      <a:r>
                        <a:rPr lang="en-US" sz="1200" baseline="0" dirty="0" smtClean="0"/>
                        <a:t> valid tests in Algebra I, but valid tests are &lt;30 and all other valid tests in grades 3-8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Has at least 30 valid records in Algebra I and English</a:t>
                      </a:r>
                      <a:r>
                        <a:rPr lang="en-US" sz="1200" baseline="0" dirty="0" smtClean="0"/>
                        <a:t> II as well as records in 3-8 subjects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Does not have enough valid</a:t>
                      </a:r>
                      <a:r>
                        <a:rPr lang="en-US" sz="1200" baseline="0" dirty="0" smtClean="0"/>
                        <a:t> tests in any subjects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120" y="556260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+mn-cs"/>
              </a:rPr>
              <a:t>Note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+mn-cs"/>
              </a:rPr>
              <a:t>: Subjects where number of valid tests is less than 30 are not included. These are highlighted in red.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+mn-cs"/>
              </a:rPr>
              <a:t>Note: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+mn-cs"/>
              </a:rPr>
              <a:t>When students in grades less than 9 take an EOC, those scores are converted to their 3-8 subject prior to pool assignment.  </a:t>
            </a:r>
            <a:endParaRPr lang="en-US" sz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We have taken important and significant steps in education reform that are not recognized under AYP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6999"/>
            <a:ext cx="2133600" cy="457201"/>
          </a:xfrm>
        </p:spPr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1" y="1089952"/>
            <a:ext cx="1181698" cy="1688139"/>
            <a:chOff x="1" y="-1"/>
            <a:chExt cx="1181698" cy="1688139"/>
          </a:xfrm>
        </p:grpSpPr>
        <p:sp>
          <p:nvSpPr>
            <p:cNvPr id="55" name="Chevron 54"/>
            <p:cNvSpPr/>
            <p:nvPr/>
          </p:nvSpPr>
          <p:spPr>
            <a:xfrm rot="5400000">
              <a:off x="-253220" y="253220"/>
              <a:ext cx="1688139" cy="1181697"/>
            </a:xfrm>
            <a:prstGeom prst="chevron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Chevron 4"/>
            <p:cNvSpPr/>
            <p:nvPr/>
          </p:nvSpPr>
          <p:spPr>
            <a:xfrm>
              <a:off x="2" y="590848"/>
              <a:ext cx="1181697" cy="506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2009-10</a:t>
              </a:r>
              <a:endParaRPr lang="en-US" sz="2000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38897" y="1089954"/>
            <a:ext cx="7047902" cy="1097290"/>
            <a:chOff x="1181697" y="1"/>
            <a:chExt cx="7047902" cy="1097290"/>
          </a:xfrm>
        </p:grpSpPr>
        <p:sp>
          <p:nvSpPr>
            <p:cNvPr id="53" name="Round Same Side Corner Rectangle 52"/>
            <p:cNvSpPr/>
            <p:nvPr/>
          </p:nvSpPr>
          <p:spPr>
            <a:xfrm rot="5400000">
              <a:off x="4157003" y="-2975305"/>
              <a:ext cx="1097290" cy="7047902"/>
            </a:xfrm>
            <a:prstGeom prst="round2Same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ound Same Side Corner Rectangle 6"/>
            <p:cNvSpPr/>
            <p:nvPr/>
          </p:nvSpPr>
          <p:spPr>
            <a:xfrm>
              <a:off x="1181698" y="53565"/>
              <a:ext cx="6994337" cy="990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Tennessee significantly raised standards through the Diploma Project, and passed broad education reform legislation. 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As a result of the standards change, proficiency results dropped state-wide. 7th grade math dropped from 90.3% in previous year to 28.5%. </a:t>
              </a:r>
              <a:endParaRPr lang="en-US" sz="16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7201" y="2585064"/>
            <a:ext cx="1181698" cy="1688139"/>
            <a:chOff x="1" y="1495111"/>
            <a:chExt cx="1181698" cy="1688139"/>
          </a:xfrm>
        </p:grpSpPr>
        <p:sp>
          <p:nvSpPr>
            <p:cNvPr id="51" name="Chevron 50"/>
            <p:cNvSpPr/>
            <p:nvPr/>
          </p:nvSpPr>
          <p:spPr>
            <a:xfrm rot="5400000">
              <a:off x="-253220" y="1748332"/>
              <a:ext cx="1688139" cy="1181697"/>
            </a:xfrm>
            <a:prstGeom prst="chevron">
              <a:avLst/>
            </a:prstGeom>
          </p:spPr>
          <p:style>
            <a:lnRef idx="2">
              <a:schemeClr val="accent2">
                <a:shade val="80000"/>
                <a:hueOff val="172214"/>
                <a:satOff val="301"/>
                <a:lumOff val="13196"/>
                <a:alphaOff val="0"/>
              </a:schemeClr>
            </a:lnRef>
            <a:fillRef idx="1">
              <a:schemeClr val="accent2">
                <a:shade val="80000"/>
                <a:hueOff val="172214"/>
                <a:satOff val="301"/>
                <a:lumOff val="13196"/>
                <a:alphaOff val="0"/>
              </a:schemeClr>
            </a:fillRef>
            <a:effectRef idx="0">
              <a:schemeClr val="accent2">
                <a:shade val="80000"/>
                <a:hueOff val="172214"/>
                <a:satOff val="301"/>
                <a:lumOff val="13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vron 8"/>
            <p:cNvSpPr/>
            <p:nvPr/>
          </p:nvSpPr>
          <p:spPr>
            <a:xfrm>
              <a:off x="2" y="2085960"/>
              <a:ext cx="1181697" cy="506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2010-11</a:t>
              </a:r>
              <a:endParaRPr lang="en-US" sz="2000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38897" y="2585065"/>
            <a:ext cx="7047902" cy="1097290"/>
            <a:chOff x="1181697" y="1495112"/>
            <a:chExt cx="7047902" cy="1097290"/>
          </a:xfrm>
        </p:grpSpPr>
        <p:sp>
          <p:nvSpPr>
            <p:cNvPr id="49" name="Round Same Side Corner Rectangle 48"/>
            <p:cNvSpPr/>
            <p:nvPr/>
          </p:nvSpPr>
          <p:spPr>
            <a:xfrm rot="5400000">
              <a:off x="4157003" y="-1480194"/>
              <a:ext cx="1097290" cy="7047902"/>
            </a:xfrm>
            <a:prstGeom prst="round2SameRect">
              <a:avLst/>
            </a:prstGeom>
          </p:spPr>
          <p:style>
            <a:lnRef idx="2">
              <a:schemeClr val="accent2">
                <a:shade val="80000"/>
                <a:hueOff val="172214"/>
                <a:satOff val="301"/>
                <a:lumOff val="1319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 Same Side Corner Rectangle 10"/>
            <p:cNvSpPr/>
            <p:nvPr/>
          </p:nvSpPr>
          <p:spPr>
            <a:xfrm>
              <a:off x="1181698" y="1548676"/>
              <a:ext cx="6994337" cy="990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Proficiency rates increased across the state, with high value-added growth scores. 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But despite this very strong growth and improvement, 836 schools (or half the schools in the state) and 53 districts failed AYP. </a:t>
              </a:r>
              <a:endParaRPr lang="en-US" sz="1600" kern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7201" y="4079909"/>
            <a:ext cx="1181698" cy="1688139"/>
            <a:chOff x="1" y="2989956"/>
            <a:chExt cx="1181698" cy="1688139"/>
          </a:xfrm>
        </p:grpSpPr>
        <p:sp>
          <p:nvSpPr>
            <p:cNvPr id="47" name="Chevron 46"/>
            <p:cNvSpPr/>
            <p:nvPr/>
          </p:nvSpPr>
          <p:spPr>
            <a:xfrm rot="5400000">
              <a:off x="-253220" y="3243177"/>
              <a:ext cx="1688139" cy="1181697"/>
            </a:xfrm>
            <a:prstGeom prst="chevron">
              <a:avLst/>
            </a:prstGeom>
          </p:spPr>
          <p:style>
            <a:lnRef idx="2">
              <a:schemeClr val="accent2">
                <a:shade val="80000"/>
                <a:hueOff val="344428"/>
                <a:satOff val="602"/>
                <a:lumOff val="26392"/>
                <a:alphaOff val="0"/>
              </a:schemeClr>
            </a:lnRef>
            <a:fillRef idx="1">
              <a:schemeClr val="accent2">
                <a:shade val="80000"/>
                <a:hueOff val="344428"/>
                <a:satOff val="602"/>
                <a:lumOff val="26392"/>
                <a:alphaOff val="0"/>
              </a:schemeClr>
            </a:fillRef>
            <a:effectRef idx="0">
              <a:schemeClr val="accent2">
                <a:shade val="80000"/>
                <a:hueOff val="344428"/>
                <a:satOff val="602"/>
                <a:lumOff val="26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vron 12"/>
            <p:cNvSpPr/>
            <p:nvPr/>
          </p:nvSpPr>
          <p:spPr>
            <a:xfrm>
              <a:off x="2" y="3580805"/>
              <a:ext cx="1181697" cy="506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2011-12</a:t>
              </a:r>
              <a:endParaRPr lang="en-US" sz="2000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38897" y="4079910"/>
            <a:ext cx="7047902" cy="1097290"/>
            <a:chOff x="1181697" y="2989957"/>
            <a:chExt cx="7047902" cy="1097290"/>
          </a:xfrm>
        </p:grpSpPr>
        <p:sp>
          <p:nvSpPr>
            <p:cNvPr id="45" name="Round Same Side Corner Rectangle 44"/>
            <p:cNvSpPr/>
            <p:nvPr/>
          </p:nvSpPr>
          <p:spPr>
            <a:xfrm rot="5400000">
              <a:off x="4157003" y="14651"/>
              <a:ext cx="1097290" cy="7047902"/>
            </a:xfrm>
            <a:prstGeom prst="round2SameRect">
              <a:avLst/>
            </a:prstGeom>
          </p:spPr>
          <p:style>
            <a:lnRef idx="2">
              <a:schemeClr val="accent2">
                <a:shade val="80000"/>
                <a:hueOff val="344428"/>
                <a:satOff val="602"/>
                <a:lumOff val="2639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 Same Side Corner Rectangle 14"/>
            <p:cNvSpPr/>
            <p:nvPr/>
          </p:nvSpPr>
          <p:spPr>
            <a:xfrm>
              <a:off x="1181698" y="3043522"/>
              <a:ext cx="6994337" cy="990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We see continued commitment to reforms and improvement. But unfortunately this growth and improvement is not recognized under AYP.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Without a waiver, we project that about 80% of schools and at least 40% districts would fail AYP based on this year’s results. 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22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Exclusions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447800"/>
          <a:ext cx="7620000" cy="28591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40000"/>
                <a:gridCol w="2540000"/>
                <a:gridCol w="2540000"/>
              </a:tblGrid>
              <a:tr h="269018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Is</a:t>
                      </a:r>
                      <a:r>
                        <a:rPr lang="en-US" sz="1200" b="1" baseline="0" dirty="0" smtClean="0">
                          <a:effectLst/>
                        </a:rPr>
                        <a:t> it in the o</a:t>
                      </a:r>
                      <a:r>
                        <a:rPr lang="en-US" sz="1200" b="1" dirty="0" smtClean="0">
                          <a:effectLst/>
                        </a:rPr>
                        <a:t>verall </a:t>
                      </a:r>
                      <a:r>
                        <a:rPr lang="en-US" sz="1200" b="1" dirty="0">
                          <a:effectLst/>
                        </a:rPr>
                        <a:t>p</a:t>
                      </a:r>
                      <a:r>
                        <a:rPr lang="en-US" sz="1200" b="1" dirty="0" smtClean="0">
                          <a:effectLst/>
                        </a:rPr>
                        <a:t>ool </a:t>
                      </a:r>
                      <a:r>
                        <a:rPr lang="en-US" sz="1200" b="1" dirty="0">
                          <a:effectLst/>
                        </a:rPr>
                        <a:t>of </a:t>
                      </a:r>
                      <a:r>
                        <a:rPr lang="en-US" sz="1200" b="1" dirty="0" smtClean="0">
                          <a:effectLst/>
                        </a:rPr>
                        <a:t>schools?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Does it</a:t>
                      </a:r>
                      <a:r>
                        <a:rPr lang="en-US" sz="1200" b="1" baseline="0" dirty="0" smtClean="0">
                          <a:effectLst/>
                        </a:rPr>
                        <a:t> receive a determination?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04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Schools with only graduation data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204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Schools with only 1 year of data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6154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Schools that closed </a:t>
                      </a:r>
                      <a:r>
                        <a:rPr lang="en-US" sz="1200" b="1" dirty="0" smtClean="0">
                          <a:effectLst/>
                        </a:rPr>
                        <a:t>as of </a:t>
                      </a:r>
                      <a:r>
                        <a:rPr lang="en-US" sz="1200" b="1" dirty="0">
                          <a:effectLst/>
                        </a:rPr>
                        <a:t>July </a:t>
                      </a:r>
                      <a:r>
                        <a:rPr lang="en-US" sz="1200" b="1" dirty="0" smtClean="0">
                          <a:effectLst/>
                        </a:rPr>
                        <a:t>1st of</a:t>
                      </a:r>
                      <a:r>
                        <a:rPr lang="en-US" sz="1200" b="1" baseline="0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the </a:t>
                      </a:r>
                      <a:r>
                        <a:rPr lang="en-US" sz="1200" b="1" dirty="0">
                          <a:effectLst/>
                        </a:rPr>
                        <a:t>current school year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17563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CTE &amp; Adult High Schools</a:t>
                      </a: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Department of Children’s Services</a:t>
                      </a: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Tennessee School for the Deaf</a:t>
                      </a: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West Tennessee School for the Deaf</a:t>
                      </a: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Tennessee School for the </a:t>
                      </a:r>
                      <a:r>
                        <a:rPr lang="en-US" sz="1200" b="1" dirty="0" smtClean="0">
                          <a:effectLst/>
                        </a:rPr>
                        <a:t>Blind</a:t>
                      </a: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Alternative Schools*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5718963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+mn-cs"/>
              </a:rPr>
              <a:t>*Student scores at alternative schools are remanded to their home districts and schools</a:t>
            </a:r>
            <a:endParaRPr lang="en-US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Success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Success Rate: </a:t>
            </a:r>
            <a:r>
              <a:rPr lang="en-US" dirty="0" smtClean="0"/>
              <a:t>shows the percent of students proficient/advanced across all subjects. </a:t>
            </a:r>
          </a:p>
          <a:p>
            <a:pPr marL="0" indent="0" algn="ctr">
              <a:buNone/>
            </a:pPr>
            <a:r>
              <a:rPr lang="en-US" b="1" dirty="0" smtClean="0"/>
              <a:t>3-8 Pool Success Rate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3-12 Pool Success Rate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86200"/>
            <a:ext cx="2976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#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P/A  in Math, Reading/LA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Science, Algebra I, Algebra II, English I, English II, English III, Biology I,  # of Graduates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413242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Calibri"/>
                <a:cs typeface="+mn-cs"/>
              </a:rPr>
              <a:t>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9680" y="3886200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# Valid Tests in Math, Reading/LA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Science, Algebra I, Algebra II, English I, English II, English III, Biology I,  # in Graduation Cohort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896" y="2415919"/>
            <a:ext cx="200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#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P/A  in Math, Reading/LA,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Science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247856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Calibri"/>
                <a:cs typeface="+mn-cs"/>
              </a:rPr>
              <a:t>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242380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# Valid Tests in Math, Reading/LA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Science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486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+mn-cs"/>
              </a:rPr>
              <a:t>Note: Graduation data lags one year;  graduation rate uses the graduating classes of 2012-13, 2011-12, and 2010-11. In addition, Algebra II and English III have been included in success rate calculations. </a:t>
            </a:r>
          </a:p>
        </p:txBody>
      </p:sp>
    </p:spTree>
    <p:extLst>
      <p:ext uri="{BB962C8B-B14F-4D97-AF65-F5344CB8AC3E}">
        <p14:creationId xmlns:p14="http://schemas.microsoft.com/office/powerpoint/2010/main" val="41802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goes in the Success Rate?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Does the subject have 30 valid tests?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Are there at least two years of data?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667000" y="2438400"/>
          <a:ext cx="4230758" cy="2389677"/>
        </p:xfrm>
        <a:graphic>
          <a:graphicData uri="http://schemas.openxmlformats.org/drawingml/2006/table">
            <a:tbl>
              <a:tblPr/>
              <a:tblGrid>
                <a:gridCol w="1447800"/>
                <a:gridCol w="1427540"/>
                <a:gridCol w="1355418"/>
              </a:tblGrid>
              <a:tr h="58908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Example: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School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 – Valid Test Counts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1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Algebra 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Algebra II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15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441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n-US" sz="1400" b="1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441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en-US" sz="1400" b="1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029200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Tahoma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0073AE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Note</a:t>
            </a:r>
            <a:r>
              <a:rPr lang="en-US" dirty="0" smtClean="0">
                <a:solidFill>
                  <a:srgbClr val="000000"/>
                </a:solidFill>
              </a:rPr>
              <a:t>: The counts that are shaded in green are included in success rate; the counts that are shaded red are not included. </a:t>
            </a:r>
          </a:p>
        </p:txBody>
      </p:sp>
    </p:spTree>
    <p:extLst>
      <p:ext uri="{BB962C8B-B14F-4D97-AF65-F5344CB8AC3E}">
        <p14:creationId xmlns:p14="http://schemas.microsoft.com/office/powerpoint/2010/main" val="27306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</a:t>
            </a:r>
            <a:r>
              <a:rPr lang="en-US" dirty="0"/>
              <a:t>Schools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Schools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percent of the </a:t>
            </a:r>
            <a:r>
              <a:rPr lang="en-US" dirty="0"/>
              <a:t>lowest performing schools in the state as defined by the three year Success Rate for the “All Students” group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Number of schools selected </a:t>
            </a:r>
          </a:p>
          <a:p>
            <a:pPr lvl="1"/>
            <a:r>
              <a:rPr lang="en-US" dirty="0" smtClean="0"/>
              <a:t>5 percent of all schools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Priority School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8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Schools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Focus School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20188" y="1186765"/>
          <a:ext cx="81534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012"/>
                <a:gridCol w="3352800"/>
                <a:gridCol w="32395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Before: 2012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Now: 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Success Rate Formula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Used composite “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proficient, advanced, or graduated” performance on Algebra and English assessments and graduation rates in high school </a:t>
                      </a:r>
                    </a:p>
                    <a:p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Uses</a:t>
                      </a:r>
                      <a:r>
                        <a:rPr lang="en-US" sz="1400" baseline="0" dirty="0" smtClean="0"/>
                        <a:t> the same subjects in the Priority/Reward Success Rates.  Added: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Algebra II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English 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English III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Biology I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Gaps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/>
                        <a:t>Used</a:t>
                      </a:r>
                      <a:r>
                        <a:rPr lang="en-US" sz="1400" b="0" baseline="0" dirty="0" smtClean="0"/>
                        <a:t> to combine gaps for subgroups and their comparison groups using a weighted gap methodology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Gaps are calculated by</a:t>
                      </a:r>
                      <a:r>
                        <a:rPr lang="en-US" sz="1400" baseline="0" dirty="0" smtClean="0"/>
                        <a:t> taking the difference in success rates between the historically underperforming subgroup and its comparison groups, and each gap is ranked separately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Subg</a:t>
                      </a:r>
                      <a:r>
                        <a:rPr lang="en-US" sz="1400" b="1" baseline="0" dirty="0" smtClean="0"/>
                        <a:t>roup and Comparison 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/>
                        <a:t>Ten</a:t>
                      </a:r>
                      <a:r>
                        <a:rPr lang="en-US" sz="1400" b="0" baseline="0" dirty="0" smtClean="0"/>
                        <a:t> percent</a:t>
                      </a:r>
                      <a:r>
                        <a:rPr lang="en-US" sz="1400" b="0" dirty="0" smtClean="0"/>
                        <a:t> of schools with</a:t>
                      </a:r>
                      <a:r>
                        <a:rPr lang="en-US" sz="1400" b="0" baseline="0" dirty="0" smtClean="0"/>
                        <a:t> highest weighted gap index were selected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Equal proportion of gaps for subgroups are selected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400" b="1" dirty="0" smtClean="0"/>
                        <a:t>Low Subgroup Success Rates</a:t>
                      </a:r>
                      <a:endParaRPr lang="en-US" sz="1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Schools having </a:t>
                      </a:r>
                      <a:r>
                        <a:rPr lang="en-US" sz="1400" u="sng" baseline="0" dirty="0" smtClean="0"/>
                        <a:t>any</a:t>
                      </a:r>
                      <a:r>
                        <a:rPr lang="en-US" sz="1400" baseline="0" dirty="0" smtClean="0"/>
                        <a:t> subgroup with Success Rates below five percent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aseline="0" dirty="0" smtClean="0"/>
                        <a:t>were automatically identified as Focus</a:t>
                      </a:r>
                      <a:endParaRPr lang="en-US" sz="1400" dirty="0" smtClean="0"/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Per state ESEA</a:t>
                      </a:r>
                      <a:r>
                        <a:rPr lang="en-US" sz="1400" baseline="0" dirty="0" smtClean="0"/>
                        <a:t> Flexibility Waiver, schools having </a:t>
                      </a:r>
                      <a:r>
                        <a:rPr lang="en-US" sz="1400" u="sng" baseline="0" dirty="0" smtClean="0"/>
                        <a:t>any</a:t>
                      </a:r>
                      <a:r>
                        <a:rPr lang="en-US" sz="1400" baseline="0" dirty="0" smtClean="0"/>
                        <a:t> subgroup with success rates below </a:t>
                      </a:r>
                      <a:r>
                        <a:rPr lang="en-US" sz="1400" b="1" baseline="0" dirty="0" smtClean="0"/>
                        <a:t>ten percent </a:t>
                      </a:r>
                      <a:r>
                        <a:rPr lang="en-US" sz="1400" baseline="0" dirty="0" smtClean="0"/>
                        <a:t>are automatically identified as Focus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8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Schools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Must include: </a:t>
            </a:r>
          </a:p>
          <a:p>
            <a:pPr lvl="1"/>
            <a:r>
              <a:rPr lang="en-US" b="1" dirty="0" smtClean="0"/>
              <a:t>Ten percent of all schools, which includes ten percent of Title I schools</a:t>
            </a:r>
          </a:p>
          <a:p>
            <a:r>
              <a:rPr lang="en-US" b="1" dirty="0"/>
              <a:t>I</a:t>
            </a:r>
            <a:r>
              <a:rPr lang="en-US" b="1" dirty="0" smtClean="0"/>
              <a:t>dentified through one of three pathways: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838200" y="2057400"/>
          <a:ext cx="7696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6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040188" cy="622541"/>
          </a:xfrm>
        </p:spPr>
        <p:txBody>
          <a:bodyPr/>
          <a:lstStyle/>
          <a:p>
            <a:pPr algn="ctr"/>
            <a:r>
              <a:rPr lang="en-US" dirty="0" smtClean="0"/>
              <a:t>Pathway 2 Subgroups </a:t>
            </a:r>
          </a:p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African-American/Black</a:t>
            </a:r>
          </a:p>
          <a:p>
            <a:r>
              <a:rPr lang="en-US" dirty="0" smtClean="0"/>
              <a:t>Asian</a:t>
            </a:r>
          </a:p>
          <a:p>
            <a:r>
              <a:rPr lang="en-US" dirty="0" smtClean="0"/>
              <a:t>Hawaiian/Pacific Islander</a:t>
            </a:r>
          </a:p>
          <a:p>
            <a:r>
              <a:rPr lang="en-US" dirty="0" smtClean="0"/>
              <a:t>Hispanic</a:t>
            </a:r>
          </a:p>
          <a:p>
            <a:r>
              <a:rPr lang="en-US" dirty="0" smtClean="0"/>
              <a:t>Native American</a:t>
            </a:r>
          </a:p>
          <a:p>
            <a:r>
              <a:rPr lang="en-US" dirty="0" smtClean="0"/>
              <a:t>White</a:t>
            </a:r>
          </a:p>
          <a:p>
            <a:r>
              <a:rPr lang="en-US" dirty="0" smtClean="0"/>
              <a:t>Economically Disadvantaged</a:t>
            </a:r>
          </a:p>
          <a:p>
            <a:r>
              <a:rPr lang="en-US" dirty="0" smtClean="0"/>
              <a:t>Students with Disabilities (SWD)</a:t>
            </a:r>
          </a:p>
          <a:p>
            <a:r>
              <a:rPr lang="en-US" dirty="0" smtClean="0"/>
              <a:t>Limited English Proficiency (LEP)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22541"/>
          </a:xfrm>
        </p:spPr>
        <p:txBody>
          <a:bodyPr/>
          <a:lstStyle/>
          <a:p>
            <a:pPr algn="ctr"/>
            <a:r>
              <a:rPr lang="en-US" dirty="0" smtClean="0"/>
              <a:t>Pathway 3 Gap Subgroups &amp; Comparison Groups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students vs. BHN</a:t>
            </a:r>
          </a:p>
          <a:p>
            <a:r>
              <a:rPr lang="en-US" dirty="0"/>
              <a:t>Non-ED vs. ED</a:t>
            </a:r>
          </a:p>
          <a:p>
            <a:r>
              <a:rPr lang="en-US" dirty="0" smtClean="0"/>
              <a:t>Non-SWD </a:t>
            </a:r>
            <a:r>
              <a:rPr lang="en-US" dirty="0"/>
              <a:t>vs. SWD</a:t>
            </a:r>
          </a:p>
          <a:p>
            <a:r>
              <a:rPr lang="en-US" dirty="0"/>
              <a:t>Non-LEP vs. LEP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09600" y="5486400"/>
            <a:ext cx="4040188" cy="622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Tahoma" pitchFamily="34" charset="0"/>
              <a:buNone/>
              <a:defRPr sz="18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Courier New" pitchFamily="49" charset="0"/>
              <a:buNone/>
              <a:defRPr sz="16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73AE"/>
              </a:buClr>
            </a:pPr>
            <a:r>
              <a:rPr lang="en-US" sz="1200" u="sng" dirty="0" smtClean="0">
                <a:solidFill>
                  <a:srgbClr val="000000"/>
                </a:solidFill>
              </a:rPr>
              <a:t>Note</a:t>
            </a:r>
            <a:r>
              <a:rPr lang="en-US" sz="1200" b="0" dirty="0" smtClean="0">
                <a:solidFill>
                  <a:srgbClr val="000000"/>
                </a:solidFill>
              </a:rPr>
              <a:t>: Schools identified for subgroup success rates less than 10%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649788" y="5486399"/>
            <a:ext cx="4040188" cy="622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Tahoma" pitchFamily="34" charset="0"/>
              <a:buNone/>
              <a:defRPr sz="18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Courier New" pitchFamily="49" charset="0"/>
              <a:buNone/>
              <a:defRPr sz="16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0073AE"/>
              </a:buClr>
            </a:pPr>
            <a:r>
              <a:rPr lang="en-US" sz="1200" u="sng" dirty="0" smtClean="0">
                <a:solidFill>
                  <a:srgbClr val="000000"/>
                </a:solidFill>
              </a:rPr>
              <a:t>Note</a:t>
            </a:r>
            <a:r>
              <a:rPr lang="en-US" sz="1200" b="0" dirty="0" smtClean="0">
                <a:solidFill>
                  <a:srgbClr val="000000"/>
                </a:solidFill>
              </a:rPr>
              <a:t>: Schools identified for having largest gaps in these groups. </a:t>
            </a:r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ESEA Flexibility Waiver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ESEA Flexibility Waiver was granted to TN and waived designated portions of the ESEA as amended by No Child Left Behind 2001. </a:t>
            </a:r>
          </a:p>
          <a:p>
            <a:pPr>
              <a:buClr>
                <a:schemeClr val="accent1"/>
              </a:buClr>
            </a:pPr>
            <a:r>
              <a:rPr lang="en-US" dirty="0"/>
              <a:t>All other portions of ESEA remain in effect.</a:t>
            </a:r>
          </a:p>
          <a:p>
            <a:pPr>
              <a:buClr>
                <a:schemeClr val="accent1"/>
              </a:buClr>
            </a:pPr>
            <a:r>
              <a:rPr lang="en-US" dirty="0"/>
              <a:t>Major changes are the accountability system and Title I set-asides.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733800" cy="300445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Eligible subgroups have at least 30 valid tests in the subject </a:t>
            </a:r>
            <a:r>
              <a:rPr lang="en-US" sz="1800" b="1" dirty="0" smtClean="0"/>
              <a:t>AND</a:t>
            </a:r>
            <a:r>
              <a:rPr lang="en-US" sz="1800" dirty="0" smtClean="0"/>
              <a:t> that same subgroup has at least two years of data</a:t>
            </a:r>
          </a:p>
          <a:p>
            <a:r>
              <a:rPr lang="en-US" sz="1800" dirty="0"/>
              <a:t>Tests records in </a:t>
            </a:r>
            <a:r>
              <a:rPr lang="en-US" sz="1800" dirty="0" smtClean="0"/>
              <a:t>red are </a:t>
            </a:r>
            <a:r>
              <a:rPr lang="en-US" sz="1800" dirty="0"/>
              <a:t>not included in the success rate calculation</a:t>
            </a:r>
          </a:p>
          <a:p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227442" y="1523999"/>
          <a:ext cx="4840358" cy="2804633"/>
        </p:xfrm>
        <a:graphic>
          <a:graphicData uri="http://schemas.openxmlformats.org/drawingml/2006/table">
            <a:tbl>
              <a:tblPr/>
              <a:tblGrid>
                <a:gridCol w="1254502"/>
                <a:gridCol w="1236948"/>
                <a:gridCol w="1174454"/>
                <a:gridCol w="1174454"/>
              </a:tblGrid>
              <a:tr h="6734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Example: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Students with Disabilities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Count of Valid Tests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59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3-8 Math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3-8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Reading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3-8 Science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59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656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n-US" sz="1400" b="1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479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en-US" sz="1400" b="1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809504" y="4906292"/>
            <a:ext cx="5181600" cy="1874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Tahoma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73AE"/>
              </a:buClr>
            </a:pP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27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Focus School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668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1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Safe Harbors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95350" y="2103341"/>
          <a:ext cx="7429500" cy="372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6500"/>
                <a:gridCol w="2476500"/>
                <a:gridCol w="24765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Gap Pathway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Safe Harbors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Growth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Gap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year Success Rate of 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eligible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subgroup in a school is at or above the one year State Success Rate for ALL Students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School’s Success Rate for a particular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subgroup has increased more between the current year and the previous year than the State Success Rate for the corresponding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subgroup.  </a:t>
                      </a:r>
                    </a:p>
                    <a:p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*School cannot be selected for this subgroup.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eligible subgroups have reduced</a:t>
                      </a:r>
                      <a:r>
                        <a:rPr lang="en-US" baseline="0" dirty="0" smtClean="0"/>
                        <a:t> their one year gap by 6.25% or more from the previous year to the current year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009084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Exemptions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: Meeting at least one of the three “safe harbors” below can exempt a school from Focus identification in the Gap Pathway. Exempt schools </a:t>
            </a:r>
            <a:r>
              <a:rPr lang="en-US" b="1" u="sng" dirty="0" smtClean="0">
                <a:solidFill>
                  <a:srgbClr val="000000"/>
                </a:solidFill>
                <a:latin typeface="Calibri"/>
                <a:cs typeface="+mn-cs"/>
              </a:rPr>
              <a:t>cannot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be identified as Focus. All of the Focus safe harbors use one year Success Rates. 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855732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*Exemption means the school </a:t>
            </a:r>
            <a:r>
              <a:rPr lang="en-US" b="1" u="sng" dirty="0" smtClean="0">
                <a:solidFill>
                  <a:srgbClr val="000000"/>
                </a:solidFill>
                <a:latin typeface="Calibri"/>
                <a:cs typeface="+mn-cs"/>
              </a:rPr>
              <a:t>cannot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be identified as a Focus School. 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Gap Pathway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534400" cy="48808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Round 1: Title I Schools Only</a:t>
            </a:r>
          </a:p>
          <a:p>
            <a:pPr marL="0" indent="0">
              <a:buNone/>
            </a:pPr>
            <a:r>
              <a:rPr lang="en-US" dirty="0" smtClean="0"/>
              <a:t>a) Start with Title I schools only</a:t>
            </a:r>
          </a:p>
          <a:p>
            <a:pPr marL="0" indent="0">
              <a:buNone/>
            </a:pPr>
            <a:r>
              <a:rPr lang="en-US" dirty="0" smtClean="0"/>
              <a:t>b) For each subgroup (ED, BHN, SWD, ELL), rank Title I  schools by size of the gap</a:t>
            </a:r>
          </a:p>
          <a:p>
            <a:pPr marL="0" indent="0">
              <a:buNone/>
            </a:pPr>
            <a:r>
              <a:rPr lang="en-US" dirty="0" smtClean="0"/>
              <a:t>c) Flag 10% of Title I schools with the highest gaps for each subgroup making sure that an equal percentage of schools are selected from each subgroup </a:t>
            </a:r>
          </a:p>
          <a:p>
            <a:pPr marL="800100" lvl="2" indent="0">
              <a:buNone/>
            </a:pPr>
            <a:r>
              <a:rPr lang="en-US" dirty="0" smtClean="0"/>
              <a:t>(note: Schools will be on each list for each subgroup where eligible.)</a:t>
            </a:r>
          </a:p>
          <a:p>
            <a:pPr marL="8001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Round 2: Unselected Title I Schools from Round 1 and Non-Title I Schools</a:t>
            </a:r>
          </a:p>
          <a:p>
            <a:pPr marL="0" indent="0">
              <a:buNone/>
            </a:pPr>
            <a:r>
              <a:rPr lang="en-US" dirty="0" smtClean="0"/>
              <a:t>d) Add non-Title I Schools with the unselected Title I Schools from step c. </a:t>
            </a:r>
          </a:p>
          <a:p>
            <a:pPr marL="0" indent="0">
              <a:buNone/>
            </a:pPr>
            <a:r>
              <a:rPr lang="en-US" dirty="0" smtClean="0"/>
              <a:t>e) For each subgroup, rank non-Title I schools and unselected Title I schools by the size of the gap</a:t>
            </a:r>
          </a:p>
          <a:p>
            <a:pPr marL="0" indent="0">
              <a:buNone/>
            </a:pPr>
            <a:r>
              <a:rPr lang="en-US" dirty="0" smtClean="0"/>
              <a:t>f) Flag until 10% of all Schools have been selected with the highest gaps for each subgroup making sure that an equal percentage of schools are selected from each subgroup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dirty="0" smtClean="0"/>
              <a:t>Things to Remember: </a:t>
            </a:r>
            <a:br>
              <a:rPr lang="en-US" dirty="0" smtClean="0"/>
            </a:br>
            <a:r>
              <a:rPr lang="en-US" dirty="0" smtClean="0"/>
              <a:t>Certain subgroups have more eligible schools than others.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0" y="1981200"/>
          <a:ext cx="7620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81200"/>
                <a:gridCol w="18288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Economically</a:t>
                      </a:r>
                      <a:r>
                        <a:rPr lang="en-US" baseline="0" dirty="0" smtClean="0"/>
                        <a:t>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Black/Hispanic/Native American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English Language Learners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 A</a:t>
                      </a:r>
                    </a:p>
                    <a:p>
                      <a:pPr algn="ctr"/>
                      <a:r>
                        <a:rPr lang="en-US" dirty="0" smtClean="0"/>
                        <a:t>School B</a:t>
                      </a:r>
                    </a:p>
                    <a:p>
                      <a:pPr algn="ctr"/>
                      <a:r>
                        <a:rPr lang="en-US" dirty="0" smtClean="0"/>
                        <a:t>School C</a:t>
                      </a:r>
                    </a:p>
                    <a:p>
                      <a:pPr algn="ctr"/>
                      <a:r>
                        <a:rPr lang="en-US" dirty="0" smtClean="0"/>
                        <a:t>School D</a:t>
                      </a:r>
                    </a:p>
                    <a:p>
                      <a:pPr algn="ctr"/>
                      <a:r>
                        <a:rPr lang="en-US" dirty="0" smtClean="0"/>
                        <a:t>School E</a:t>
                      </a:r>
                    </a:p>
                    <a:p>
                      <a:pPr algn="ctr"/>
                      <a:r>
                        <a:rPr lang="en-US" dirty="0" smtClean="0"/>
                        <a:t>School F</a:t>
                      </a:r>
                    </a:p>
                    <a:p>
                      <a:pPr algn="ctr"/>
                      <a:r>
                        <a:rPr lang="en-US" dirty="0" smtClean="0"/>
                        <a:t>School G</a:t>
                      </a:r>
                    </a:p>
                    <a:p>
                      <a:pPr algn="ctr"/>
                      <a:r>
                        <a:rPr lang="en-US" dirty="0" smtClean="0"/>
                        <a:t>School H</a:t>
                      </a:r>
                    </a:p>
                    <a:p>
                      <a:pPr algn="ctr"/>
                      <a:r>
                        <a:rPr lang="en-US" dirty="0" smtClean="0"/>
                        <a:t>School I</a:t>
                      </a:r>
                    </a:p>
                    <a:p>
                      <a:pPr algn="ctr"/>
                      <a:r>
                        <a:rPr lang="en-US" dirty="0" smtClean="0"/>
                        <a:t>School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 A</a:t>
                      </a:r>
                    </a:p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B</a:t>
                      </a:r>
                    </a:p>
                    <a:p>
                      <a:pPr algn="ctr"/>
                      <a:r>
                        <a:rPr lang="en-US" baseline="0" dirty="0" smtClean="0"/>
                        <a:t>School K</a:t>
                      </a:r>
                    </a:p>
                    <a:p>
                      <a:pPr algn="ctr"/>
                      <a:r>
                        <a:rPr lang="en-US" baseline="0" dirty="0" smtClean="0"/>
                        <a:t>School L</a:t>
                      </a:r>
                    </a:p>
                    <a:p>
                      <a:pPr algn="ctr"/>
                      <a:r>
                        <a:rPr lang="en-US" baseline="0" dirty="0" smtClean="0"/>
                        <a:t>School M</a:t>
                      </a:r>
                    </a:p>
                    <a:p>
                      <a:pPr algn="ctr"/>
                      <a:r>
                        <a:rPr lang="en-US" baseline="0" dirty="0" smtClean="0"/>
                        <a:t>School N</a:t>
                      </a:r>
                    </a:p>
                    <a:p>
                      <a:pPr algn="ctr"/>
                      <a:r>
                        <a:rPr lang="en-US" baseline="0" dirty="0" smtClean="0"/>
                        <a:t>School O</a:t>
                      </a:r>
                    </a:p>
                    <a:p>
                      <a:pPr algn="ctr"/>
                      <a:r>
                        <a:rPr lang="en-US" baseline="0" dirty="0" smtClean="0"/>
                        <a:t>School P</a:t>
                      </a:r>
                    </a:p>
                    <a:p>
                      <a:pPr algn="ctr"/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School A</a:t>
                      </a:r>
                    </a:p>
                    <a:p>
                      <a:pPr algn="ctr"/>
                      <a:r>
                        <a:rPr lang="en-US" sz="1800" dirty="0" smtClean="0"/>
                        <a:t>School B</a:t>
                      </a:r>
                    </a:p>
                    <a:p>
                      <a:pPr algn="ctr"/>
                      <a:r>
                        <a:rPr lang="en-US" sz="1800" dirty="0" smtClean="0"/>
                        <a:t>School C</a:t>
                      </a:r>
                    </a:p>
                    <a:p>
                      <a:pPr algn="ctr"/>
                      <a:r>
                        <a:rPr lang="en-US" sz="1800" dirty="0" smtClean="0"/>
                        <a:t>School</a:t>
                      </a:r>
                      <a:r>
                        <a:rPr lang="en-US" sz="1800" baseline="0" dirty="0" smtClean="0"/>
                        <a:t> Q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R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School U</a:t>
                      </a:r>
                    </a:p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V</a:t>
                      </a:r>
                    </a:p>
                    <a:p>
                      <a:pPr algn="ctr"/>
                      <a:r>
                        <a:rPr lang="en-US" baseline="0" dirty="0" smtClean="0"/>
                        <a:t>School W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51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Remember: </a:t>
            </a:r>
            <a:br>
              <a:rPr lang="en-US" dirty="0" smtClean="0"/>
            </a:br>
            <a:r>
              <a:rPr lang="en-US" dirty="0" smtClean="0"/>
              <a:t>Schools can be eligible for identification for multiple subgroups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" y="1981200"/>
          <a:ext cx="7543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8288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Economically</a:t>
                      </a:r>
                      <a:r>
                        <a:rPr lang="en-US" baseline="0" dirty="0" smtClean="0"/>
                        <a:t>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Black/Hispanic/Native American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English Language Learners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 A</a:t>
                      </a:r>
                    </a:p>
                    <a:p>
                      <a:pPr algn="ctr"/>
                      <a:r>
                        <a:rPr lang="en-US" dirty="0" smtClean="0"/>
                        <a:t>School B</a:t>
                      </a:r>
                    </a:p>
                    <a:p>
                      <a:pPr algn="ctr"/>
                      <a:r>
                        <a:rPr lang="en-US" dirty="0" smtClean="0"/>
                        <a:t>School C</a:t>
                      </a:r>
                    </a:p>
                    <a:p>
                      <a:pPr algn="ctr"/>
                      <a:r>
                        <a:rPr lang="en-US" dirty="0" smtClean="0"/>
                        <a:t>School D</a:t>
                      </a:r>
                    </a:p>
                    <a:p>
                      <a:pPr algn="ctr"/>
                      <a:r>
                        <a:rPr lang="en-US" dirty="0" smtClean="0"/>
                        <a:t>School E</a:t>
                      </a:r>
                    </a:p>
                    <a:p>
                      <a:pPr algn="ctr"/>
                      <a:r>
                        <a:rPr lang="en-US" dirty="0" smtClean="0"/>
                        <a:t>School F</a:t>
                      </a:r>
                    </a:p>
                    <a:p>
                      <a:pPr algn="ctr"/>
                      <a:r>
                        <a:rPr lang="en-US" dirty="0" smtClean="0"/>
                        <a:t>School G</a:t>
                      </a:r>
                    </a:p>
                    <a:p>
                      <a:pPr algn="ctr"/>
                      <a:r>
                        <a:rPr lang="en-US" dirty="0" smtClean="0"/>
                        <a:t>School H</a:t>
                      </a:r>
                    </a:p>
                    <a:p>
                      <a:pPr algn="ctr"/>
                      <a:r>
                        <a:rPr lang="en-US" dirty="0" smtClean="0"/>
                        <a:t>School I</a:t>
                      </a:r>
                    </a:p>
                    <a:p>
                      <a:pPr algn="ctr"/>
                      <a:r>
                        <a:rPr lang="en-US" dirty="0" smtClean="0"/>
                        <a:t>School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 A</a:t>
                      </a:r>
                    </a:p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B</a:t>
                      </a:r>
                    </a:p>
                    <a:p>
                      <a:pPr algn="ctr"/>
                      <a:r>
                        <a:rPr lang="en-US" baseline="0" dirty="0" smtClean="0"/>
                        <a:t>School K</a:t>
                      </a:r>
                    </a:p>
                    <a:p>
                      <a:pPr algn="ctr"/>
                      <a:r>
                        <a:rPr lang="en-US" baseline="0" dirty="0" smtClean="0"/>
                        <a:t>School L</a:t>
                      </a:r>
                    </a:p>
                    <a:p>
                      <a:pPr algn="ctr"/>
                      <a:r>
                        <a:rPr lang="en-US" baseline="0" dirty="0" smtClean="0"/>
                        <a:t>School M</a:t>
                      </a:r>
                    </a:p>
                    <a:p>
                      <a:pPr algn="ctr"/>
                      <a:r>
                        <a:rPr lang="en-US" baseline="0" dirty="0" smtClean="0"/>
                        <a:t>School N</a:t>
                      </a:r>
                    </a:p>
                    <a:p>
                      <a:pPr algn="ctr"/>
                      <a:r>
                        <a:rPr lang="en-US" baseline="0" dirty="0" smtClean="0"/>
                        <a:t>School O</a:t>
                      </a:r>
                    </a:p>
                    <a:p>
                      <a:pPr algn="ctr"/>
                      <a:r>
                        <a:rPr lang="en-US" baseline="0" dirty="0" smtClean="0"/>
                        <a:t>School P</a:t>
                      </a:r>
                    </a:p>
                    <a:p>
                      <a:pPr algn="ctr"/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School A</a:t>
                      </a:r>
                    </a:p>
                    <a:p>
                      <a:pPr algn="ctr"/>
                      <a:r>
                        <a:rPr lang="en-US" sz="1800" dirty="0" smtClean="0"/>
                        <a:t>School B</a:t>
                      </a:r>
                    </a:p>
                    <a:p>
                      <a:pPr algn="ctr"/>
                      <a:r>
                        <a:rPr lang="en-US" sz="1800" dirty="0" smtClean="0"/>
                        <a:t>School C</a:t>
                      </a:r>
                    </a:p>
                    <a:p>
                      <a:pPr algn="ctr"/>
                      <a:r>
                        <a:rPr lang="en-US" sz="1800" dirty="0" smtClean="0"/>
                        <a:t>School</a:t>
                      </a:r>
                      <a:r>
                        <a:rPr lang="en-US" sz="1800" baseline="0" dirty="0" smtClean="0"/>
                        <a:t> Q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R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School U</a:t>
                      </a:r>
                    </a:p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V</a:t>
                      </a:r>
                    </a:p>
                    <a:p>
                      <a:pPr algn="ctr"/>
                      <a:r>
                        <a:rPr lang="en-US" baseline="0" dirty="0" smtClean="0"/>
                        <a:t>School W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663952"/>
            <a:ext cx="563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733800"/>
            <a:ext cx="18288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2667000"/>
            <a:ext cx="19050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06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Things to Remember: </a:t>
            </a:r>
            <a:br>
              <a:rPr lang="en-US" dirty="0" smtClean="0"/>
            </a:br>
            <a:r>
              <a:rPr lang="en-US" dirty="0" smtClean="0"/>
              <a:t>Schools will be selected from all subgroups for Focus.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Equal percentage of subgroups will be selected but not an equal number of schools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0" y="2057400"/>
          <a:ext cx="7315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Economically</a:t>
                      </a:r>
                      <a:r>
                        <a:rPr lang="en-US" baseline="0" dirty="0" smtClean="0"/>
                        <a:t>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Black/Hispanic/Native American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English Language Learners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 A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 B</a:t>
                      </a:r>
                    </a:p>
                    <a:p>
                      <a:pPr algn="ctr"/>
                      <a:r>
                        <a:rPr lang="en-US" dirty="0" smtClean="0"/>
                        <a:t>School C</a:t>
                      </a:r>
                    </a:p>
                    <a:p>
                      <a:pPr algn="ctr"/>
                      <a:r>
                        <a:rPr lang="en-US" dirty="0" smtClean="0"/>
                        <a:t>School D</a:t>
                      </a:r>
                    </a:p>
                    <a:p>
                      <a:pPr algn="ctr"/>
                      <a:r>
                        <a:rPr lang="en-US" dirty="0" smtClean="0"/>
                        <a:t>School E</a:t>
                      </a:r>
                    </a:p>
                    <a:p>
                      <a:pPr algn="ctr"/>
                      <a:r>
                        <a:rPr lang="en-US" dirty="0" smtClean="0"/>
                        <a:t>School F</a:t>
                      </a:r>
                    </a:p>
                    <a:p>
                      <a:pPr algn="ctr"/>
                      <a:r>
                        <a:rPr lang="en-US" dirty="0" smtClean="0"/>
                        <a:t>School G</a:t>
                      </a:r>
                    </a:p>
                    <a:p>
                      <a:pPr algn="ctr"/>
                      <a:r>
                        <a:rPr lang="en-US" dirty="0" smtClean="0"/>
                        <a:t>School H</a:t>
                      </a:r>
                    </a:p>
                    <a:p>
                      <a:pPr algn="ctr"/>
                      <a:r>
                        <a:rPr lang="en-US" dirty="0" smtClean="0"/>
                        <a:t>School I</a:t>
                      </a:r>
                    </a:p>
                    <a:p>
                      <a:pPr algn="ctr"/>
                      <a:r>
                        <a:rPr lang="en-US" dirty="0" smtClean="0"/>
                        <a:t>School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 A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</a:t>
                      </a:r>
                    </a:p>
                    <a:p>
                      <a:pPr algn="ctr"/>
                      <a:r>
                        <a:rPr lang="en-US" baseline="0" dirty="0" smtClean="0"/>
                        <a:t>School K</a:t>
                      </a:r>
                    </a:p>
                    <a:p>
                      <a:pPr algn="ctr"/>
                      <a:r>
                        <a:rPr lang="en-US" baseline="0" dirty="0" smtClean="0"/>
                        <a:t>School L</a:t>
                      </a:r>
                    </a:p>
                    <a:p>
                      <a:pPr algn="ctr"/>
                      <a:r>
                        <a:rPr lang="en-US" baseline="0" dirty="0" smtClean="0"/>
                        <a:t>School M</a:t>
                      </a:r>
                    </a:p>
                    <a:p>
                      <a:pPr algn="ctr"/>
                      <a:r>
                        <a:rPr lang="en-US" baseline="0" dirty="0" smtClean="0"/>
                        <a:t>School N</a:t>
                      </a:r>
                    </a:p>
                    <a:p>
                      <a:pPr algn="ctr"/>
                      <a:r>
                        <a:rPr lang="en-US" baseline="0" dirty="0" smtClean="0"/>
                        <a:t>School O</a:t>
                      </a:r>
                    </a:p>
                    <a:p>
                      <a:pPr algn="ctr"/>
                      <a:r>
                        <a:rPr lang="en-US" baseline="0" dirty="0" smtClean="0"/>
                        <a:t>School P</a:t>
                      </a:r>
                    </a:p>
                    <a:p>
                      <a:pPr algn="ctr"/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School A</a:t>
                      </a:r>
                    </a:p>
                    <a:p>
                      <a:pPr algn="ctr"/>
                      <a:r>
                        <a:rPr lang="en-US" sz="1800" dirty="0" smtClean="0"/>
                        <a:t>School B</a:t>
                      </a:r>
                    </a:p>
                    <a:p>
                      <a:pPr algn="ctr"/>
                      <a:r>
                        <a:rPr lang="en-US" sz="1800" dirty="0" smtClean="0"/>
                        <a:t>School C</a:t>
                      </a:r>
                    </a:p>
                    <a:p>
                      <a:pPr algn="ctr"/>
                      <a:r>
                        <a:rPr lang="en-US" sz="1800" dirty="0" smtClean="0"/>
                        <a:t>School</a:t>
                      </a:r>
                      <a:r>
                        <a:rPr lang="en-US" sz="1800" baseline="0" dirty="0" smtClean="0"/>
                        <a:t> Q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R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R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/>
                        <a:t>School U</a:t>
                      </a:r>
                    </a:p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V</a:t>
                      </a:r>
                    </a:p>
                    <a:p>
                      <a:pPr algn="ctr"/>
                      <a:r>
                        <a:rPr lang="en-US" baseline="0" dirty="0" smtClean="0"/>
                        <a:t>School W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51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Things to Remember: </a:t>
            </a:r>
            <a:br>
              <a:rPr lang="en-US" dirty="0" smtClean="0"/>
            </a:br>
            <a:r>
              <a:rPr lang="en-US" dirty="0" smtClean="0"/>
              <a:t>Schools can be identified for Focus for more than 1 subgroup, but the school will only be counted once in the identification process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0" y="1981200"/>
          <a:ext cx="7543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981200"/>
                <a:gridCol w="18288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Economically</a:t>
                      </a:r>
                      <a:r>
                        <a:rPr lang="en-US" baseline="0" dirty="0" smtClean="0"/>
                        <a:t>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Black/Hispanic/Native American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English Language Learners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 A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 B</a:t>
                      </a:r>
                    </a:p>
                    <a:p>
                      <a:pPr algn="ctr"/>
                      <a:r>
                        <a:rPr lang="en-US" dirty="0" smtClean="0"/>
                        <a:t>School C</a:t>
                      </a:r>
                    </a:p>
                    <a:p>
                      <a:pPr algn="ctr"/>
                      <a:r>
                        <a:rPr lang="en-US" dirty="0" smtClean="0"/>
                        <a:t>School D</a:t>
                      </a:r>
                    </a:p>
                    <a:p>
                      <a:pPr algn="ctr"/>
                      <a:r>
                        <a:rPr lang="en-US" dirty="0" smtClean="0"/>
                        <a:t>School E</a:t>
                      </a:r>
                    </a:p>
                    <a:p>
                      <a:pPr algn="ctr"/>
                      <a:r>
                        <a:rPr lang="en-US" dirty="0" smtClean="0"/>
                        <a:t>School F</a:t>
                      </a:r>
                    </a:p>
                    <a:p>
                      <a:pPr algn="ctr"/>
                      <a:r>
                        <a:rPr lang="en-US" dirty="0" smtClean="0"/>
                        <a:t>School G</a:t>
                      </a:r>
                    </a:p>
                    <a:p>
                      <a:pPr algn="ctr"/>
                      <a:r>
                        <a:rPr lang="en-US" dirty="0" smtClean="0"/>
                        <a:t>School H</a:t>
                      </a:r>
                    </a:p>
                    <a:p>
                      <a:pPr algn="ctr"/>
                      <a:r>
                        <a:rPr lang="en-US" dirty="0" smtClean="0"/>
                        <a:t>School I</a:t>
                      </a:r>
                    </a:p>
                    <a:p>
                      <a:pPr algn="ctr"/>
                      <a:r>
                        <a:rPr lang="en-US" dirty="0" smtClean="0"/>
                        <a:t>School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 A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</a:t>
                      </a:r>
                    </a:p>
                    <a:p>
                      <a:pPr algn="ctr"/>
                      <a:r>
                        <a:rPr lang="en-US" baseline="0" dirty="0" smtClean="0"/>
                        <a:t>School K</a:t>
                      </a:r>
                    </a:p>
                    <a:p>
                      <a:pPr algn="ctr"/>
                      <a:r>
                        <a:rPr lang="en-US" baseline="0" dirty="0" smtClean="0"/>
                        <a:t>School L</a:t>
                      </a:r>
                    </a:p>
                    <a:p>
                      <a:pPr algn="ctr"/>
                      <a:r>
                        <a:rPr lang="en-US" baseline="0" dirty="0" smtClean="0"/>
                        <a:t>School M</a:t>
                      </a:r>
                    </a:p>
                    <a:p>
                      <a:pPr algn="ctr"/>
                      <a:r>
                        <a:rPr lang="en-US" baseline="0" dirty="0" smtClean="0"/>
                        <a:t>School N</a:t>
                      </a:r>
                    </a:p>
                    <a:p>
                      <a:pPr algn="ctr"/>
                      <a:r>
                        <a:rPr lang="en-US" baseline="0" dirty="0" smtClean="0"/>
                        <a:t>School O</a:t>
                      </a:r>
                    </a:p>
                    <a:p>
                      <a:pPr algn="ctr"/>
                      <a:r>
                        <a:rPr lang="en-US" baseline="0" dirty="0" smtClean="0"/>
                        <a:t>School P</a:t>
                      </a:r>
                    </a:p>
                    <a:p>
                      <a:pPr algn="ctr"/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School A</a:t>
                      </a:r>
                    </a:p>
                    <a:p>
                      <a:pPr algn="ctr"/>
                      <a:r>
                        <a:rPr lang="en-US" sz="1800" dirty="0" smtClean="0"/>
                        <a:t>School B</a:t>
                      </a:r>
                    </a:p>
                    <a:p>
                      <a:pPr algn="ctr"/>
                      <a:r>
                        <a:rPr lang="en-US" sz="1800" dirty="0" smtClean="0"/>
                        <a:t>School C</a:t>
                      </a:r>
                    </a:p>
                    <a:p>
                      <a:pPr algn="ctr"/>
                      <a:r>
                        <a:rPr lang="en-US" sz="1800" dirty="0" smtClean="0"/>
                        <a:t>School</a:t>
                      </a:r>
                      <a:r>
                        <a:rPr lang="en-US" sz="1800" baseline="0" dirty="0" smtClean="0"/>
                        <a:t> Q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R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School 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School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R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/>
                        <a:t>School U</a:t>
                      </a:r>
                    </a:p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V</a:t>
                      </a:r>
                    </a:p>
                    <a:p>
                      <a:pPr algn="ctr"/>
                      <a:r>
                        <a:rPr lang="en-US" baseline="0" dirty="0" smtClean="0"/>
                        <a:t>School W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593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Schools 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Schools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600200" y="1295400"/>
          <a:ext cx="5867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103674"/>
            <a:ext cx="2976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Schools ranking in the top 5% of all one-year Success Rates for the “All Students”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4377" y="5103674"/>
            <a:ext cx="2976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Top 5% of schools with the highest TVAAS school composite scores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Our new accountability system has two over-riding objectives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1219200" y="1981200"/>
            <a:ext cx="6781800" cy="3276600"/>
            <a:chOff x="1219200" y="1981200"/>
            <a:chExt cx="6781800" cy="3276600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819400" y="3333690"/>
              <a:ext cx="3505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/>
                <a:t>and</a:t>
              </a:r>
              <a:r>
                <a:rPr lang="en-US" sz="2000" b="1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36" name="Rounded Rectangle 5"/>
            <p:cNvSpPr>
              <a:spLocks noChangeArrowheads="1"/>
            </p:cNvSpPr>
            <p:nvPr/>
          </p:nvSpPr>
          <p:spPr bwMode="auto">
            <a:xfrm>
              <a:off x="1981200" y="1981200"/>
              <a:ext cx="5257800" cy="1219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37" name="Rounded Rectangle 6"/>
            <p:cNvSpPr>
              <a:spLocks noChangeArrowheads="1"/>
            </p:cNvSpPr>
            <p:nvPr/>
          </p:nvSpPr>
          <p:spPr bwMode="auto">
            <a:xfrm>
              <a:off x="1981200" y="3886200"/>
              <a:ext cx="5257800" cy="1219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38" name="Curved Left Arrow 37"/>
            <p:cNvSpPr/>
            <p:nvPr/>
          </p:nvSpPr>
          <p:spPr bwMode="auto">
            <a:xfrm>
              <a:off x="7315200" y="2667000"/>
              <a:ext cx="685800" cy="1752600"/>
            </a:xfrm>
            <a:prstGeom prst="curvedLeftArrow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" name="TextBox 8"/>
            <p:cNvSpPr txBox="1">
              <a:spLocks noChangeArrowheads="1"/>
            </p:cNvSpPr>
            <p:nvPr/>
          </p:nvSpPr>
          <p:spPr bwMode="auto">
            <a:xfrm>
              <a:off x="1981200" y="2362200"/>
              <a:ext cx="5257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Growth for all students, every year</a:t>
              </a:r>
            </a:p>
            <a:p>
              <a:pPr algn="ctr" eaLnBrk="1" hangingPunct="1"/>
              <a:endParaRPr lang="en-US"/>
            </a:p>
          </p:txBody>
        </p:sp>
        <p:sp>
          <p:nvSpPr>
            <p:cNvPr id="40" name="TextBox 9"/>
            <p:cNvSpPr txBox="1">
              <a:spLocks noChangeArrowheads="1"/>
            </p:cNvSpPr>
            <p:nvPr/>
          </p:nvSpPr>
          <p:spPr bwMode="auto">
            <a:xfrm>
              <a:off x="1981200" y="4057471"/>
              <a:ext cx="52578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/>
                <a:t>Closing achievement gaps, by ensuring faster growth for those students who are furthest behind</a:t>
              </a:r>
            </a:p>
            <a:p>
              <a:pPr algn="ctr" eaLnBrk="1" hangingPunct="1"/>
              <a:endParaRPr lang="en-US" dirty="0"/>
            </a:p>
          </p:txBody>
        </p:sp>
        <p:sp>
          <p:nvSpPr>
            <p:cNvPr id="41" name="Curved Left Arrow 40"/>
            <p:cNvSpPr/>
            <p:nvPr/>
          </p:nvSpPr>
          <p:spPr bwMode="auto">
            <a:xfrm rot="10800000">
              <a:off x="1219200" y="2590800"/>
              <a:ext cx="685800" cy="1752600"/>
            </a:xfrm>
            <a:prstGeom prst="curvedLeftArrow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4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Reward Performance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Reward Progress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51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5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Exemptions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2898483"/>
          <a:ext cx="7437118" cy="29598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7519"/>
                <a:gridCol w="1386840"/>
                <a:gridCol w="3032759"/>
              </a:tblGrid>
              <a:tr h="481639">
                <a:tc gridSpan="3"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To be exempt from Reward School, the school must meet BOTH the following criteria for the SAME subgroup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 Gap Exemption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accent1"/>
                          </a:solidFill>
                        </a:rPr>
                        <a:t>AND</a:t>
                      </a:r>
                      <a:endParaRPr lang="en-US" sz="4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Widen Exemption</a:t>
                      </a:r>
                      <a:endParaRPr lang="en-US" dirty="0"/>
                    </a:p>
                  </a:txBody>
                  <a:tcPr/>
                </a:tc>
              </a:tr>
              <a:tr h="1954051">
                <a:tc>
                  <a:txBody>
                    <a:bodyPr/>
                    <a:lstStyle/>
                    <a:p>
                      <a:r>
                        <a:rPr lang="en-US" dirty="0" smtClean="0"/>
                        <a:t>Schools</a:t>
                      </a:r>
                      <a:r>
                        <a:rPr lang="en-US" baseline="0" dirty="0" smtClean="0"/>
                        <a:t> have one year Success Rate gap that is bigger than State Success Rate gap for </a:t>
                      </a:r>
                      <a:r>
                        <a:rPr lang="en-US" u="sng" baseline="0" dirty="0" smtClean="0"/>
                        <a:t>any of the eligible subgroups*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4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baseline="0" dirty="0" smtClean="0"/>
                        <a:t>The </a:t>
                      </a:r>
                      <a:r>
                        <a:rPr lang="en-US" u="sng" baseline="0" dirty="0" smtClean="0"/>
                        <a:t>gap has widened for that </a:t>
                      </a:r>
                      <a:r>
                        <a:rPr lang="en-US" b="1" u="sng" baseline="0" dirty="0" smtClean="0"/>
                        <a:t>same</a:t>
                      </a:r>
                      <a:r>
                        <a:rPr lang="en-US" u="sng" baseline="0" dirty="0" smtClean="0"/>
                        <a:t> eligible subgroup </a:t>
                      </a:r>
                      <a:r>
                        <a:rPr lang="en-US" baseline="0" dirty="0" smtClean="0"/>
                        <a:t>from previous year to current year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52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466165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Reward Exemptions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: Schools are exempt from Reward status for having significant gaps. When a school is exempt from Reward status, they 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+mn-cs"/>
              </a:rPr>
              <a:t>may not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receive the status even if their success rate and/or one-year TVAAS school composite falls within the range to identify the school as Reward. 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873441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+mn-cs"/>
              </a:rPr>
              <a:t>*eligible subgroups: BHN, ED, ELL, and SWD</a:t>
            </a:r>
            <a:endParaRPr lang="en-US" sz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Exemptions Work?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53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00200" y="1295400"/>
          <a:ext cx="5791201" cy="4180569"/>
        </p:xfrm>
        <a:graphic>
          <a:graphicData uri="http://schemas.openxmlformats.org/drawingml/2006/table">
            <a:tbl>
              <a:tblPr/>
              <a:tblGrid>
                <a:gridCol w="1613428"/>
                <a:gridCol w="1261324"/>
                <a:gridCol w="1355141"/>
                <a:gridCol w="1561308"/>
              </a:tblGrid>
              <a:tr h="19651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Exemption Example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Subgroup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State Gap Exemption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Widen Exemption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 the school be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identified as Reward?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651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School # 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Black/Hispanic/Native American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Economically Disadvantaged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English Language Learners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Students with Disabilities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51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School # 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Black/Hispanic/Native American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Economically Disadvantaged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English Language Learners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Students with Disabilities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0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000000"/>
                </a:solidFill>
                <a:effectLst/>
              </a:rPr>
              <a:t>Data release </a:t>
            </a:r>
            <a:endParaRPr lang="en-US" sz="3200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/>
              </a:rPr>
              <a:t>Accountability 2014</a:t>
            </a:r>
            <a:endParaRPr lang="en-US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  <a:effectLst/>
              </a:rPr>
              <a:t>Accountability</a:t>
            </a:r>
            <a:r>
              <a:rPr lang="en-US" sz="2000" dirty="0" smtClean="0">
                <a:solidFill>
                  <a:srgbClr val="000000"/>
                </a:solidFill>
                <a:effectLst/>
              </a:rPr>
              <a:t> Application- Announcements Tab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26830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044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  <a:effectLst/>
              </a:rPr>
              <a:t>Accountability Application- AMO Dashboard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19409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30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  <a:effectLst/>
              </a:rPr>
              <a:t>Accountability Application- AMO Dashboard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6871996" cy="525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May Districts Appeal?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may be appealed? 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Large, systematic errors</a:t>
            </a:r>
          </a:p>
          <a:p>
            <a:pPr lvl="1"/>
            <a:r>
              <a:rPr lang="en-US" dirty="0" smtClean="0"/>
              <a:t>The error impacts a large portion of the district’s tested population</a:t>
            </a:r>
          </a:p>
          <a:p>
            <a:pPr lvl="1"/>
            <a:r>
              <a:rPr lang="en-US" dirty="0" smtClean="0"/>
              <a:t>The error occurred due to a data migration that could not have been rectified during SDDV</a:t>
            </a:r>
          </a:p>
          <a:p>
            <a:r>
              <a:rPr lang="en-US" dirty="0" smtClean="0"/>
              <a:t>Accountability Methodology Errors</a:t>
            </a:r>
          </a:p>
          <a:p>
            <a:r>
              <a:rPr lang="en-US" dirty="0" smtClean="0"/>
              <a:t>AP English/English III</a:t>
            </a:r>
          </a:p>
          <a:p>
            <a:pPr lvl="1"/>
            <a:r>
              <a:rPr lang="en-US" dirty="0" smtClean="0"/>
              <a:t>Only for districts where English III would help final status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may not be appealed?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Individual corrections of student demographic data</a:t>
            </a:r>
          </a:p>
          <a:p>
            <a:r>
              <a:rPr lang="en-US" dirty="0" smtClean="0"/>
              <a:t>Philosophical Appeals</a:t>
            </a:r>
          </a:p>
          <a:p>
            <a:pPr lvl="1"/>
            <a:r>
              <a:rPr lang="en-US" dirty="0" smtClean="0"/>
              <a:t>No changes to the methodology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979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effectLst/>
              </a:rPr>
              <a:t>Additional Support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14400"/>
            <a:ext cx="754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Regional Data Analysts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Based in CORE Offices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Provide support on accessing and interpreting accountability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Answers general accountability/data questions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Several have consortium meetings where regional administrators talk about best practices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Find Yours at the following </a:t>
            </a:r>
            <a:r>
              <a:rPr lang="en-US" sz="1600" dirty="0" smtClean="0">
                <a:solidFill>
                  <a:srgbClr val="000000"/>
                </a:solidFill>
                <a:hlinkClick r:id="rId2"/>
              </a:rPr>
              <a:t>link</a:t>
            </a:r>
            <a:r>
              <a:rPr lang="en-US" sz="1600" dirty="0" smtClean="0">
                <a:solidFill>
                  <a:srgbClr val="000000"/>
                </a:solidFill>
              </a:rPr>
              <a:t>:</a:t>
            </a:r>
            <a:endParaRPr lang="en-US" sz="1600" b="1" kern="0" dirty="0" smtClean="0">
              <a:solidFill>
                <a:srgbClr val="0073AE"/>
              </a:solidFill>
              <a:ea typeface="Calibri" pitchFamily="34" charset="0"/>
              <a:cs typeface="Calibri" pitchFamily="34" charset="0"/>
            </a:endParaRPr>
          </a:p>
          <a:p>
            <a:endParaRPr lang="en-US" sz="1600" b="1" kern="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r>
              <a:rPr lang="en-US" sz="1600" b="1" kern="0" dirty="0" err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TNED.Accountabilty</a:t>
            </a:r>
            <a:endParaRPr lang="en-US" sz="1600" b="1" kern="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Direct access to TDOE Accountability Support Team via email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Will answer questions on accessing and interpreting data, accountability methodology, etc. </a:t>
            </a:r>
            <a:endParaRPr lang="en-US" sz="1600" kern="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600" kern="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r>
              <a:rPr lang="en-US" sz="1600" b="1" kern="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Password Resets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Every School Director should have a DATA account to access the accountability application.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To request a reset, the </a:t>
            </a:r>
            <a:r>
              <a:rPr lang="en-US" sz="1600" b="1" u="sng" kern="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Director</a:t>
            </a:r>
            <a:r>
              <a:rPr lang="en-US" sz="1600" kern="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must email </a:t>
            </a:r>
            <a:r>
              <a:rPr lang="en-US" sz="1600" kern="0" dirty="0" err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TNED.Accountability</a:t>
            </a:r>
            <a:endParaRPr lang="en-US" sz="1600" kern="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/>
              <a:t>Accountability Implications of LEA and School AMOs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6714"/>
              </p:ext>
            </p:extLst>
          </p:nvPr>
        </p:nvGraphicFramePr>
        <p:xfrm>
          <a:off x="477838" y="838200"/>
          <a:ext cx="8202612" cy="2382838"/>
        </p:xfrm>
        <a:graphic>
          <a:graphicData uri="http://schemas.openxmlformats.org/drawingml/2006/table">
            <a:tbl>
              <a:tblPr/>
              <a:tblGrid>
                <a:gridCol w="1752600"/>
                <a:gridCol w="1611312"/>
                <a:gridCol w="1612900"/>
                <a:gridCol w="1612900"/>
                <a:gridCol w="1612900"/>
              </a:tblGrid>
              <a:tr h="425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AMO 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School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Targets are used in accountability determinations</a:t>
                      </a:r>
                      <a:r>
                        <a:rPr kumimoji="0" lang="en-US" sz="1400" b="1" i="0" u="none" strike="noStrike" cap="none" normalizeH="0" baseline="38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Performance published in Report Card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Targets are used in accountability determinations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Performance published in Report Card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Achievement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Aharoni" pitchFamily="2" charset="-79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Aharoni" pitchFamily="2" charset="-79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Aharoni" pitchFamily="2" charset="-79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Gap Closure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Aharoni" pitchFamily="2" charset="-79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Aharoni" pitchFamily="2" charset="-79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Aharoni" pitchFamily="2" charset="-79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Subgroup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Aharoni" pitchFamily="2" charset="-79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lin Sans FB Demi" pitchFamily="34" charset="0"/>
                          <a:cs typeface="Aharoni" pitchFamily="2" charset="-79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50850" y="3505200"/>
            <a:ext cx="8229600" cy="2451100"/>
            <a:chOff x="450632" y="3950031"/>
            <a:chExt cx="8229600" cy="2450769"/>
          </a:xfrm>
        </p:grpSpPr>
        <p:sp>
          <p:nvSpPr>
            <p:cNvPr id="9" name="Rectangle 8"/>
            <p:cNvSpPr/>
            <p:nvPr/>
          </p:nvSpPr>
          <p:spPr bwMode="auto">
            <a:xfrm>
              <a:off x="456982" y="4419868"/>
              <a:ext cx="8223250" cy="19809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r>
                <a:rPr lang="en-US" sz="1200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(1)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LEAs will only be evaluated on targets for which there are 30 or more students in the current year (</a:t>
              </a:r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2012-13)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and the subsequent year (</a:t>
              </a:r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2013-14).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However, this year’s AMOs include targets for all groups, regardless of size, for the purpose of guidance</a:t>
              </a:r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.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defRPr/>
              </a:pPr>
              <a:endParaRPr lang="en-US" sz="1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r>
                <a:rPr lang="en-US" sz="1200" b="1" dirty="0" smtClean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(</a:t>
              </a:r>
              <a:r>
                <a:rPr lang="en-US" sz="1200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2)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LEAs are not evaluated on performance against exact subgroup targets for % Proficient or Advanced.  Whether the subgroup </a:t>
              </a: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showed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improvement or decline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in % Proficient or Advanced in a majority of measures for any subgroup contributes to accountability determinations.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0632" y="3950031"/>
              <a:ext cx="8223250" cy="45713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Important Notes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6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362200" y="41148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Questions and Discussion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Email </a:t>
            </a:r>
            <a:r>
              <a:rPr lang="en-US" sz="2000" dirty="0"/>
              <a:t>additional questions to tned.assessment@tn.gov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84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000000"/>
                </a:solidFill>
                <a:effectLst/>
              </a:rPr>
              <a:t>Accountability Changes</a:t>
            </a:r>
            <a:endParaRPr lang="en-US" sz="3200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Accountability 2014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New! 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Subgroup Improvement Test</a:t>
            </a:r>
            <a:endParaRPr lang="en-US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8561-BC0C-4091-ADCF-A3F02AF7BC0F}" type="datetime1">
              <a:rPr lang="en-US" smtClean="0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000000"/>
                </a:solidFill>
                <a:effectLst/>
              </a:rPr>
              <a:t>Issue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: Unintended consequences from combining Algebra I/II and English II/III.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ffectLst/>
              </a:rPr>
              <a:t>Difficulty for districts to determine which subject needs improvement or driving them to In Need of Subgroup Improvement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000000"/>
                </a:solidFill>
                <a:effectLst/>
              </a:rPr>
              <a:t>Resolution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: District may pass the subgroup improvement test by </a:t>
            </a:r>
            <a:r>
              <a:rPr lang="en-US" sz="2400" b="1" u="sng" dirty="0" smtClean="0">
                <a:solidFill>
                  <a:srgbClr val="000000"/>
                </a:solidFill>
                <a:effectLst/>
              </a:rPr>
              <a:t>either Pathway 1 or Pathway 2. </a:t>
            </a:r>
            <a:endParaRPr lang="en-US" sz="2400" b="1" u="sng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35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Subgroup Improvement Test Pathways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effectLst/>
              </a:rPr>
              <a:t>Pathway 1</a:t>
            </a:r>
            <a:endParaRPr lang="en-US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effectLst/>
              </a:rPr>
              <a:t>District may </a:t>
            </a:r>
            <a:r>
              <a:rPr lang="en-US" sz="2000" dirty="0">
                <a:solidFill>
                  <a:srgbClr val="000000"/>
                </a:solidFill>
                <a:effectLst/>
              </a:rPr>
              <a:t>demonstrate satisfactory progress by improving </a:t>
            </a:r>
            <a:r>
              <a:rPr lang="en-US" sz="2000" b="1" u="sng" dirty="0">
                <a:solidFill>
                  <a:srgbClr val="000000"/>
                </a:solidFill>
                <a:effectLst/>
              </a:rPr>
              <a:t>in at least </a:t>
            </a:r>
            <a:r>
              <a:rPr lang="en-US" sz="2000" b="1" u="sng" dirty="0" smtClean="0">
                <a:solidFill>
                  <a:srgbClr val="000000"/>
                </a:solidFill>
                <a:effectLst/>
              </a:rPr>
              <a:t>half</a:t>
            </a:r>
            <a:r>
              <a:rPr lang="en-US" sz="2000" dirty="0" smtClean="0">
                <a:solidFill>
                  <a:srgbClr val="000000"/>
                </a:solidFill>
                <a:effectLst/>
              </a:rPr>
              <a:t> of </a:t>
            </a:r>
            <a:r>
              <a:rPr lang="en-US" sz="2000" dirty="0">
                <a:solidFill>
                  <a:srgbClr val="000000"/>
                </a:solidFill>
                <a:effectLst/>
              </a:rPr>
              <a:t>the following grades and subjects: </a:t>
            </a:r>
            <a:endParaRPr lang="en-US" sz="2000" dirty="0" smtClean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effectLst/>
              </a:rPr>
              <a:t>3-8 Math</a:t>
            </a:r>
            <a:endParaRPr lang="en-US" sz="160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effectLst/>
              </a:rPr>
              <a:t>3-8 </a:t>
            </a:r>
            <a:r>
              <a:rPr lang="en-US" sz="1600" dirty="0">
                <a:solidFill>
                  <a:srgbClr val="000000"/>
                </a:solidFill>
                <a:effectLst/>
              </a:rPr>
              <a:t>Reading, </a:t>
            </a:r>
            <a:endParaRPr lang="en-US" sz="1600" dirty="0" smtClean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effectLst/>
              </a:rPr>
              <a:t>Algebra I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ffectLst/>
              </a:rPr>
              <a:t>Algebra II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ffectLst/>
              </a:rPr>
              <a:t>English II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ffectLst/>
              </a:rPr>
              <a:t>English III </a:t>
            </a:r>
            <a:r>
              <a:rPr lang="en-US" sz="1600" dirty="0" smtClean="0">
                <a:effectLst/>
              </a:rPr>
              <a:t>English </a:t>
            </a:r>
            <a:r>
              <a:rPr lang="en-US" sz="1400" dirty="0">
                <a:effectLst/>
              </a:rPr>
              <a:t>III.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effectLst/>
              </a:rPr>
              <a:t>Pathway 2</a:t>
            </a:r>
            <a:endParaRPr lang="en-US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effectLst/>
              </a:rPr>
              <a:t>Districts may </a:t>
            </a:r>
            <a:r>
              <a:rPr lang="en-US" sz="2000" dirty="0">
                <a:solidFill>
                  <a:srgbClr val="000000"/>
                </a:solidFill>
                <a:effectLst/>
              </a:rPr>
              <a:t>demonstrate satisfactory progress by improving </a:t>
            </a:r>
            <a:r>
              <a:rPr lang="en-US" sz="2000" b="1" u="sng" dirty="0">
                <a:solidFill>
                  <a:srgbClr val="000000"/>
                </a:solidFill>
                <a:effectLst/>
              </a:rPr>
              <a:t>in at least half </a:t>
            </a:r>
            <a:r>
              <a:rPr lang="en-US" sz="2000" dirty="0">
                <a:solidFill>
                  <a:srgbClr val="000000"/>
                </a:solidFill>
                <a:effectLst/>
              </a:rPr>
              <a:t>of the following grades and subjects: </a:t>
            </a:r>
            <a:endParaRPr lang="en-US" sz="2000" dirty="0" smtClean="0">
              <a:solidFill>
                <a:srgbClr val="000000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3-8 math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3-8 reading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Algebra I/II*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English II/III*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*</a:t>
            </a:r>
            <a:r>
              <a:rPr lang="en-US" sz="1200" dirty="0" smtClean="0">
                <a:solidFill>
                  <a:srgbClr val="000000"/>
                </a:solidFill>
                <a:effectLst/>
              </a:rPr>
              <a:t>Both Algebra I and II must improve for Algebra I/II to improve. Same for English II/III.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EEF3C-6F0E-467D-9805-EB4FE49C6D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178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Subgroup Improvement Test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4E0D-90F6-456F-9ABC-FBFA88961F6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" y="1397000"/>
          <a:ext cx="8305800" cy="1010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3-8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Math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3-8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Reading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Algebra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I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Algebra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II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English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II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English III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Improve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Decline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Improve 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Decline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Decline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Improve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743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Pathway 1: Pass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District improved in at least half of the subjects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Pathway 2: </a:t>
            </a:r>
            <a:r>
              <a:rPr lang="en-US" dirty="0" smtClean="0">
                <a:solidFill>
                  <a:srgbClr val="FF0000"/>
                </a:solidFill>
              </a:rPr>
              <a:t>Fail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District improved in 1 of the 4 subject grade combinations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Algebra I/II Decline; English II/III Decline</a:t>
            </a:r>
          </a:p>
        </p:txBody>
      </p:sp>
    </p:spTree>
    <p:extLst>
      <p:ext uri="{BB962C8B-B14F-4D97-AF65-F5344CB8AC3E}">
        <p14:creationId xmlns:p14="http://schemas.microsoft.com/office/powerpoint/2010/main" val="22940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for Accountability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7836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2200" dirty="0"/>
              <a:t>Minimum N is 30 for determining if AMOs are met</a:t>
            </a:r>
          </a:p>
          <a:p>
            <a:pPr>
              <a:buClr>
                <a:schemeClr val="accent1"/>
              </a:buClr>
            </a:pPr>
            <a:r>
              <a:rPr lang="en-US" sz="2200" dirty="0"/>
              <a:t>Any SWD as defined by US ED is counted toward the N count of 30 (Functionally Delayed and Gifted aren’t part of the SWD subgroup)</a:t>
            </a:r>
          </a:p>
          <a:p>
            <a:pPr>
              <a:buClr>
                <a:schemeClr val="accent1"/>
              </a:buClr>
            </a:pPr>
            <a:r>
              <a:rPr lang="en-US" sz="2200" dirty="0"/>
              <a:t>Minimum N is 10 for reporting</a:t>
            </a:r>
          </a:p>
          <a:p>
            <a:pPr>
              <a:buClr>
                <a:schemeClr val="accent1"/>
              </a:buClr>
            </a:pPr>
            <a:r>
              <a:rPr lang="en-US" sz="2200" dirty="0"/>
              <a:t>Participation rate is 95%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/>
              <a:t>To meet this requirement, the State will use the most current year, most current two years, or most current three years of participation rate data</a:t>
            </a:r>
          </a:p>
          <a:p>
            <a:pPr>
              <a:buClr>
                <a:schemeClr val="accent1"/>
              </a:buClr>
            </a:pPr>
            <a:r>
              <a:rPr lang="en-US" sz="2200" dirty="0"/>
              <a:t>Every Test Taker (ETT) – scores will be included for every student tested in the test cycle</a:t>
            </a:r>
          </a:p>
          <a:p>
            <a:pPr lvl="1">
              <a:buClr>
                <a:schemeClr val="accent1"/>
              </a:buClr>
            </a:pPr>
            <a:r>
              <a:rPr lang="en-US" sz="2200" dirty="0"/>
              <a:t>Test Cycle – Prior Summer, Current Fall and Spring</a:t>
            </a:r>
          </a:p>
          <a:p>
            <a:pPr>
              <a:buNone/>
            </a:pPr>
            <a:endParaRPr lang="en-US" sz="2200" dirty="0"/>
          </a:p>
          <a:p>
            <a:pPr>
              <a:buClr>
                <a:schemeClr val="accent1"/>
              </a:buClr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with Disabilities and Accountability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7836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2200" dirty="0"/>
              <a:t>Students with Disabilities</a:t>
            </a:r>
          </a:p>
          <a:p>
            <a:pPr lvl="1">
              <a:buClr>
                <a:schemeClr val="accent1"/>
              </a:buClr>
            </a:pPr>
            <a:r>
              <a:rPr lang="en-US" sz="2200" b="1" dirty="0"/>
              <a:t>1% cap </a:t>
            </a:r>
            <a:r>
              <a:rPr lang="en-US" sz="2200" dirty="0"/>
              <a:t>on the number of proficient and advanced scores </a:t>
            </a:r>
            <a:r>
              <a:rPr lang="en-US" sz="2200" dirty="0" smtClean="0"/>
              <a:t>based </a:t>
            </a:r>
            <a:r>
              <a:rPr lang="en-US" sz="2200" dirty="0"/>
              <a:t>on the alternate achievement standards that can be included in calculations</a:t>
            </a:r>
          </a:p>
          <a:p>
            <a:pPr lvl="2">
              <a:buClr>
                <a:schemeClr val="accent1"/>
              </a:buClr>
            </a:pPr>
            <a:r>
              <a:rPr lang="en-US" sz="2200" dirty="0"/>
              <a:t>Without approval of the waiver requesting the extension of the 1% cap, proficient scores exceeding this cap must be changed to below proficient for accountability </a:t>
            </a:r>
            <a:r>
              <a:rPr lang="en-US" sz="2200" dirty="0" smtClean="0"/>
              <a:t>purposes</a:t>
            </a:r>
            <a:endParaRPr lang="en-US" sz="2200" dirty="0"/>
          </a:p>
          <a:p>
            <a:pPr lvl="1">
              <a:buClr>
                <a:schemeClr val="accent1"/>
              </a:buClr>
            </a:pPr>
            <a:r>
              <a:rPr lang="en-US" sz="2200" b="1" dirty="0"/>
              <a:t>2% cap </a:t>
            </a:r>
            <a:r>
              <a:rPr lang="en-US" sz="2200" dirty="0"/>
              <a:t>on the number of proficient and advanced scores based on the modified achievement standards assessment that can be included in calculations</a:t>
            </a:r>
          </a:p>
          <a:p>
            <a:pPr lvl="2">
              <a:buClr>
                <a:schemeClr val="accent1"/>
              </a:buClr>
            </a:pPr>
            <a:r>
              <a:rPr lang="en-US" sz="2200" dirty="0"/>
              <a:t>Proficient scores exceeding this cap must be changed to below proficient for accountability purposes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AMO </a:t>
            </a:r>
            <a:r>
              <a:rPr lang="en-US" dirty="0"/>
              <a:t>Setting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 bwMode="auto">
          <a:xfrm>
            <a:off x="457200" y="990600"/>
            <a:ext cx="8229600" cy="1033463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400" b="1" dirty="0">
                <a:cs typeface="Arial" charset="0"/>
              </a:rPr>
              <a:t>For All Achievement and Subgroup Targets: </a:t>
            </a:r>
          </a:p>
          <a:p>
            <a:pPr eaLnBrk="0" hangingPunct="0">
              <a:defRPr/>
            </a:pPr>
            <a:endParaRPr lang="en-US" sz="1400" b="1" dirty="0">
              <a:cs typeface="Arial" charset="0"/>
            </a:endParaRPr>
          </a:p>
          <a:p>
            <a:pPr eaLnBrk="0" hangingPunct="0">
              <a:defRPr/>
            </a:pPr>
            <a:r>
              <a:rPr lang="en-US" sz="1300" dirty="0">
                <a:cs typeface="Arial" charset="0"/>
              </a:rPr>
              <a:t>A district’s growth goal in % Proficient or Advanced (PA) for </a:t>
            </a:r>
            <a:r>
              <a:rPr lang="en-US" sz="1300" dirty="0" smtClean="0">
                <a:cs typeface="Arial" charset="0"/>
              </a:rPr>
              <a:t>2013-14 </a:t>
            </a:r>
            <a:r>
              <a:rPr lang="en-US" sz="1300" dirty="0">
                <a:cs typeface="Arial" charset="0"/>
              </a:rPr>
              <a:t>equals the annual percentage point gain necessary to reduce its % Basic or Below Basic (BBB) in </a:t>
            </a:r>
            <a:r>
              <a:rPr lang="en-US" sz="1300" dirty="0" smtClean="0">
                <a:cs typeface="Arial" charset="0"/>
              </a:rPr>
              <a:t>2012-13 </a:t>
            </a:r>
            <a:r>
              <a:rPr lang="en-US" sz="1300" dirty="0">
                <a:cs typeface="Arial" charset="0"/>
              </a:rPr>
              <a:t>by half over 8 years.</a:t>
            </a:r>
          </a:p>
        </p:txBody>
      </p:sp>
      <p:sp>
        <p:nvSpPr>
          <p:cNvPr id="9" name="Rectangle 8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6400" y="4403725"/>
            <a:ext cx="3200400" cy="161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100">
                <a:latin typeface="Calibri" pitchFamily="34" charset="0"/>
              </a:rPr>
              <a:t>District B tested 60% PA;</a:t>
            </a:r>
          </a:p>
          <a:p>
            <a:pPr eaLnBrk="0" hangingPunct="0"/>
            <a:endParaRPr lang="en-US" sz="1100">
              <a:latin typeface="Calibri" pitchFamily="34" charset="0"/>
            </a:endParaRPr>
          </a:p>
          <a:p>
            <a:pPr eaLnBrk="0" hangingPunct="0"/>
            <a:r>
              <a:rPr lang="en-US" sz="1100" b="1">
                <a:latin typeface="Calibri" pitchFamily="34" charset="0"/>
              </a:rPr>
              <a:t>%Basic or Below Basic=100-%P/A=100-60=40</a:t>
            </a:r>
          </a:p>
          <a:p>
            <a:pPr eaLnBrk="0" hangingPunct="0"/>
            <a:endParaRPr lang="en-US" sz="1100">
              <a:latin typeface="Calibri" pitchFamily="34" charset="0"/>
            </a:endParaRPr>
          </a:p>
          <a:p>
            <a:pPr eaLnBrk="0" hangingPunct="0"/>
            <a:r>
              <a:rPr lang="en-US" sz="1200" b="1">
                <a:latin typeface="Calibri" pitchFamily="34" charset="0"/>
              </a:rPr>
              <a:t>Growth Goal:</a:t>
            </a:r>
          </a:p>
          <a:p>
            <a:pPr eaLnBrk="0" hangingPunct="0"/>
            <a:r>
              <a:rPr lang="en-US" sz="1200" b="1">
                <a:latin typeface="Calibri" pitchFamily="34" charset="0"/>
              </a:rPr>
              <a:t>(40% × ½ = 20% ) ÷  8 =</a:t>
            </a:r>
          </a:p>
          <a:p>
            <a:pPr eaLnBrk="0" hangingPunct="0"/>
            <a:endParaRPr lang="en-US" sz="1100" b="1">
              <a:latin typeface="Calibri" pitchFamily="34" charset="0"/>
            </a:endParaRPr>
          </a:p>
          <a:p>
            <a:pPr eaLnBrk="0" hangingPunct="0"/>
            <a:r>
              <a:rPr lang="en-US" sz="1100">
                <a:latin typeface="Calibri" pitchFamily="34" charset="0"/>
              </a:rPr>
              <a:t>This rate of growth implies increasing the percentage PA by 20 percentage points over 8 years. </a:t>
            </a:r>
          </a:p>
        </p:txBody>
      </p:sp>
      <p:graphicFrame>
        <p:nvGraphicFramePr>
          <p:cNvPr id="10" name="Object 1589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40304609"/>
              </p:ext>
            </p:extLst>
          </p:nvPr>
        </p:nvGraphicFramePr>
        <p:xfrm>
          <a:off x="355600" y="2362200"/>
          <a:ext cx="486092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cxnSp>
        <p:nvCxnSpPr>
          <p:cNvPr id="11" name="Straight Connector 111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V="1">
            <a:off x="2847975" y="3362325"/>
            <a:ext cx="0" cy="1016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704850" y="4594225"/>
            <a:ext cx="1909763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0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1238250" y="4432300"/>
            <a:ext cx="1376363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0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2576513" y="4429125"/>
            <a:ext cx="0" cy="1682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0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704850" y="3460750"/>
            <a:ext cx="2181225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10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1238250" y="3365500"/>
            <a:ext cx="1647825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5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933700" y="3276600"/>
            <a:ext cx="323850" cy="2730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</a:pPr>
            <a:fld id="{70875008-AF28-426C-95B3-A7F93024FB1D}" type="datetime'''''''2''''''''''''''''.''''''''''''''''5'''''''''''">
              <a:rPr lang="en-US" sz="14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pPr algn="ctr" eaLnBrk="0" hangingPunct="0">
                <a:lnSpc>
                  <a:spcPct val="90000"/>
                </a:lnSpc>
              </a:pPr>
              <a:t>2.5</a:t>
            </a:fld>
            <a:endParaRPr lang="en-US" sz="1400" b="1" dirty="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" name="Oval 48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662238" y="4376738"/>
            <a:ext cx="323850" cy="27305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</a:pPr>
            <a:fld id="{6D2F0B70-36FA-4FC6-8856-B9C5D5ED0080}" type="datetime'''''''4''''''''''''''''''''''''''''''''''''.''''''4'''''''''''">
              <a:rPr lang="en-US" sz="14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pPr algn="ctr" eaLnBrk="0" hangingPunct="0">
                <a:lnSpc>
                  <a:spcPct val="90000"/>
                </a:lnSpc>
              </a:pPr>
              <a:t>4.4</a:t>
            </a:fld>
            <a:endParaRPr lang="en-US" sz="1400" b="1" dirty="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52988" y="5867400"/>
            <a:ext cx="258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BA906D98-9195-481D-BBEF-3B7BABBE30B8}" type="datetime'''''''''''''''''''''''''''''''''''''''''Yr'''''''''''' ''8'''">
              <a:rPr lang="en-US" sz="1200" b="1">
                <a:latin typeface="Calibri" pitchFamily="34" charset="0"/>
                <a:sym typeface="Calibri" pitchFamily="34" charset="0"/>
              </a:rPr>
              <a:pPr algn="ctr" eaLnBrk="0" hangingPunct="0"/>
              <a:t>Yr 8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19588" y="5867400"/>
            <a:ext cx="258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C423D00D-4D0D-4E0B-BA64-FAF0A252AF6F}" type="datetime'''''Y''''''''''''''''''''''''''''r'''''''''''''''' 7'''">
              <a:rPr lang="en-US" sz="1200" b="1">
                <a:latin typeface="Calibri" pitchFamily="34" charset="0"/>
                <a:sym typeface="Calibri" pitchFamily="34" charset="0"/>
              </a:rPr>
              <a:pPr algn="ctr" eaLnBrk="0" hangingPunct="0"/>
              <a:t>Yr 7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86188" y="5867400"/>
            <a:ext cx="258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2A5B129F-339C-4532-8FA2-BC6141A5040F}" type="datetime'''''''''''''''''''''''''''''''''''''''''''Y''''r'' ''6'">
              <a:rPr lang="en-US" sz="1200" b="1">
                <a:latin typeface="Calibri" pitchFamily="34" charset="0"/>
                <a:sym typeface="Calibri" pitchFamily="34" charset="0"/>
              </a:rPr>
              <a:pPr algn="ctr" eaLnBrk="0" hangingPunct="0"/>
              <a:t>Yr 6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76463" y="5867400"/>
            <a:ext cx="258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70142A9A-5636-4BFF-A37A-B217A0F27D09}" type="datetime'''''''''''''''''''''Y''''r'''''''''''''''''''''''' 3'''">
              <a:rPr lang="en-US" sz="1200" b="1">
                <a:latin typeface="Calibri" pitchFamily="34" charset="0"/>
                <a:sym typeface="Calibri" pitchFamily="34" charset="0"/>
              </a:rPr>
              <a:pPr algn="ctr" eaLnBrk="0" hangingPunct="0"/>
              <a:t>Yr 3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9388" y="5867400"/>
            <a:ext cx="258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A440A672-56E1-494F-8A16-677ECFF61EFF}" type="datetime'''''''Y''''''r'''''''''' ''''''4'''''''''''''''''''''''''''">
              <a:rPr lang="en-US" sz="1200" b="1">
                <a:latin typeface="Calibri" pitchFamily="34" charset="0"/>
                <a:sym typeface="Calibri" pitchFamily="34" charset="0"/>
              </a:rPr>
              <a:pPr algn="ctr" eaLnBrk="0" hangingPunct="0"/>
              <a:t>Yr 4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52788" y="5867400"/>
            <a:ext cx="258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E8DBBFCA-AC80-4059-93E6-DA8089C5F6C3}" type="datetime'''''''''Y''''''''''r'''''' ''5'''''''''">
              <a:rPr lang="en-US" sz="1200" b="1">
                <a:latin typeface="Calibri" pitchFamily="34" charset="0"/>
                <a:sym typeface="Calibri" pitchFamily="34" charset="0"/>
              </a:rPr>
              <a:pPr algn="ctr" eaLnBrk="0" hangingPunct="0"/>
              <a:t>Yr 5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43063" y="5867400"/>
            <a:ext cx="258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54C3D52D-0E81-4182-B43B-874ADF77B2DD}" type="datetime'''''''''''''''Y''''r'''''''''''''''''''''' ''''''''''2'''''">
              <a:rPr lang="en-US" sz="1200" b="1">
                <a:latin typeface="Calibri" pitchFamily="34" charset="0"/>
                <a:sym typeface="Calibri" pitchFamily="34" charset="0"/>
              </a:rPr>
              <a:pPr algn="ctr" eaLnBrk="0" hangingPunct="0"/>
              <a:t>Yr 2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09663" y="5867400"/>
            <a:ext cx="258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B920CD26-958F-4920-80D5-200B6EE6443D}" type="datetime'''''''''''''''''''''Y''''''''''r'' ''''''''1'''''">
              <a:rPr lang="en-US" sz="1200" b="1">
                <a:latin typeface="Calibri" pitchFamily="34" charset="0"/>
                <a:sym typeface="Calibri" pitchFamily="34" charset="0"/>
              </a:rPr>
              <a:pPr algn="ctr" eaLnBrk="0" hangingPunct="0"/>
              <a:t>Yr 1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" y="5867400"/>
            <a:ext cx="4953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fld id="{5427A2C5-81E5-4058-B6A7-62AFDBB4E2F5}" type="datetime'''''''''C''u''''''rre''''''''''''''''''n''t'''''">
              <a:rPr lang="en-US" sz="1200" b="1">
                <a:latin typeface="Calibri" pitchFamily="34" charset="0"/>
                <a:sym typeface="Calibri" pitchFamily="34" charset="0"/>
              </a:rPr>
              <a:pPr algn="ctr" eaLnBrk="0" hangingPunct="0"/>
              <a:t>Current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28" name="Straight Connector 80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gray">
          <a:xfrm>
            <a:off x="3784600" y="5010150"/>
            <a:ext cx="285750" cy="0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78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gray">
          <a:xfrm>
            <a:off x="3784600" y="4746625"/>
            <a:ext cx="285750" cy="0"/>
          </a:xfrm>
          <a:prstGeom prst="lin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Oval 8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89375" y="497205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1" name="Isosceles Triangle 7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889375" y="4708525"/>
            <a:ext cx="76200" cy="762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" name="Rectangle 7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21150" y="4911725"/>
            <a:ext cx="6746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fld id="{856E9791-695A-4391-AB30-F2CBC12D44CD}" type="datetime'Dis''t''''''''''''r''ict'' ''B'''''''''">
              <a:rPr lang="en-US" sz="1400" b="1">
                <a:latin typeface="Calibri" pitchFamily="34" charset="0"/>
                <a:sym typeface="Calibri" pitchFamily="34" charset="0"/>
              </a:rPr>
              <a:pPr eaLnBrk="0" hangingPunct="0"/>
              <a:t>District B</a:t>
            </a:fld>
            <a:endParaRPr lang="en-US" sz="14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" name="Rectangle 7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21150" y="4648200"/>
            <a:ext cx="682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fld id="{24C78708-A482-4210-AB10-49CF3DC27484}" type="datetime'Di''''''''''''''''''''''s''''tri''c''t'''''''' A'''">
              <a:rPr lang="en-US" sz="1400" b="1">
                <a:latin typeface="Calibri" pitchFamily="34" charset="0"/>
                <a:sym typeface="Calibri" pitchFamily="34" charset="0"/>
              </a:rPr>
              <a:pPr eaLnBrk="0" hangingPunct="0"/>
              <a:t>District A</a:t>
            </a:fld>
            <a:endParaRPr lang="en-US" sz="14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4" name="Rectangle 8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86400" y="4097337"/>
            <a:ext cx="3200400" cy="2968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</a:rPr>
              <a:t>District B</a:t>
            </a:r>
          </a:p>
        </p:txBody>
      </p:sp>
      <p:sp>
        <p:nvSpPr>
          <p:cNvPr id="35" name="Rectangle 9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86400" y="2371725"/>
            <a:ext cx="3200400" cy="166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100">
                <a:latin typeface="Calibri" pitchFamily="34" charset="0"/>
              </a:rPr>
              <a:t>District A tested 30% PA in 3-8 Reading;</a:t>
            </a:r>
          </a:p>
          <a:p>
            <a:pPr eaLnBrk="0" hangingPunct="0"/>
            <a:endParaRPr lang="en-US" sz="1100">
              <a:latin typeface="Calibri" pitchFamily="34" charset="0"/>
            </a:endParaRPr>
          </a:p>
          <a:p>
            <a:pPr eaLnBrk="0" hangingPunct="0"/>
            <a:r>
              <a:rPr lang="en-US" sz="1100" b="1">
                <a:latin typeface="Calibri" pitchFamily="34" charset="0"/>
              </a:rPr>
              <a:t>%Basic or Below Basic= 100-%P/A=100-30=70</a:t>
            </a:r>
          </a:p>
          <a:p>
            <a:pPr eaLnBrk="0" hangingPunct="0"/>
            <a:endParaRPr lang="en-US" sz="1200" b="1">
              <a:latin typeface="Calibri" pitchFamily="34" charset="0"/>
            </a:endParaRPr>
          </a:p>
          <a:p>
            <a:pPr eaLnBrk="0" hangingPunct="0"/>
            <a:r>
              <a:rPr lang="en-US" sz="1200" b="1">
                <a:latin typeface="Calibri" pitchFamily="34" charset="0"/>
              </a:rPr>
              <a:t>Growth Goal: </a:t>
            </a:r>
          </a:p>
          <a:p>
            <a:pPr eaLnBrk="0" hangingPunct="0"/>
            <a:r>
              <a:rPr lang="en-US" sz="1200" b="1">
                <a:latin typeface="Calibri" pitchFamily="34" charset="0"/>
              </a:rPr>
              <a:t>(70% × ½ = 35% ) ÷  8  =</a:t>
            </a:r>
          </a:p>
          <a:p>
            <a:pPr eaLnBrk="0" hangingPunct="0"/>
            <a:endParaRPr lang="en-US" sz="1100">
              <a:latin typeface="Calibri" pitchFamily="34" charset="0"/>
            </a:endParaRPr>
          </a:p>
          <a:p>
            <a:pPr eaLnBrk="0" hangingPunct="0"/>
            <a:r>
              <a:rPr lang="en-US" sz="1100">
                <a:latin typeface="Calibri" pitchFamily="34" charset="0"/>
              </a:rPr>
              <a:t>This rate of growth implies increasing the percentage PA by 35 percentage points over 8 years.</a:t>
            </a:r>
          </a:p>
        </p:txBody>
      </p:sp>
      <p:sp>
        <p:nvSpPr>
          <p:cNvPr id="36" name="Oval 10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62800" y="3149600"/>
            <a:ext cx="762000" cy="339725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300" b="1" dirty="0">
                <a:solidFill>
                  <a:schemeClr val="bg1"/>
                </a:solidFill>
                <a:latin typeface="Calibri" pitchFamily="34" charset="0"/>
              </a:rPr>
              <a:t>4.4%</a:t>
            </a:r>
          </a:p>
        </p:txBody>
      </p:sp>
      <p:sp>
        <p:nvSpPr>
          <p:cNvPr id="37" name="Oval 10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39000" y="5202237"/>
            <a:ext cx="762000" cy="339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300" b="1" dirty="0">
                <a:solidFill>
                  <a:schemeClr val="bg1"/>
                </a:solidFill>
                <a:latin typeface="Calibri" pitchFamily="34" charset="0"/>
              </a:rPr>
              <a:t>2.5%</a:t>
            </a:r>
          </a:p>
        </p:txBody>
      </p:sp>
      <p:sp>
        <p:nvSpPr>
          <p:cNvPr id="38" name="TextBox 9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3400" y="2505075"/>
            <a:ext cx="4578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300" b="1" dirty="0"/>
              <a:t>3-8 Reading Achievement</a:t>
            </a:r>
          </a:p>
        </p:txBody>
      </p:sp>
      <p:sp>
        <p:nvSpPr>
          <p:cNvPr id="39" name="Rectangle 9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486400" y="2057400"/>
            <a:ext cx="3200400" cy="31591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District A</a:t>
            </a:r>
          </a:p>
        </p:txBody>
      </p:sp>
      <p:sp>
        <p:nvSpPr>
          <p:cNvPr id="40" name="TextBox 39"/>
          <p:cNvSpPr txBox="1"/>
          <p:nvPr>
            <p:custDataLst>
              <p:tags r:id="rId33"/>
            </p:custDataLst>
          </p:nvPr>
        </p:nvSpPr>
        <p:spPr>
          <a:xfrm>
            <a:off x="103257" y="3064885"/>
            <a:ext cx="353943" cy="74511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100" b="1" dirty="0">
                <a:cs typeface="Arial" charset="0"/>
              </a:rPr>
              <a:t>% PA</a:t>
            </a:r>
          </a:p>
        </p:txBody>
      </p:sp>
    </p:spTree>
    <p:extLst>
      <p:ext uri="{BB962C8B-B14F-4D97-AF65-F5344CB8AC3E}">
        <p14:creationId xmlns:p14="http://schemas.microsoft.com/office/powerpoint/2010/main" val="29466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7YrcQO3Ue5A0jKOdfB5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yTFvrYeU.jna.eLgVNO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VsEM8PXEmpjkExDcvXl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alJMp4nk2XGsfFhwmI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7aR002tkW1kwu9fH8R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0jXYjikEmLlyn8mlcw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t3LS8Dk0uCEDsnjMWOL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vM4Qri7020Ybin2bAW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4QQiYJJ0muwC5vvTbi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0OuNCz9UKcd_ahUhB4v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qCHpRldU.ds5QYkP4x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F1bD.xAE.ufZdg1PLx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wqixqVBUy6KXipmWml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sxYJgSk02tl5A8vAjGZ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fCvNa3LkCMBhf2PbAFX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_kDgpGeUOf9U90Lyzmv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eRYveLwUWpRdIyJZsH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v7i8z5L0ux3AVjI6zE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r.jWAS0kOPw9m8kL7FZ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.anA9Vj0aGXVZhKDrk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1cFrdwK0St6KeBKIAQe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Vp1y5.S0uLDIwzcqj0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uirtJ0WEeC.TsR2lprw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pUFb9JgUSpR0DZMOoRJ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duiuKdN0id4ef_kl2n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Ez6zqCH0afY0LkttPpB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Y2eFStESTPN0ZJdEB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7YrcQO3Ue5A0jKOdfB5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uirtJ0WEeC.TsR2lprw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dKM_hhQ0qEcDnUsFEO.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Y03u8XmUO3PIg6gRWNJ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uRK212skid39rE8xasR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UuPDJMAkGq6Fho7DU3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D6oNO7UUCm4vt2G7Zj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Q4VpWu0mfRUQrjcatj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zgQXuXjkGLQL92Wvv0X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hONqCD1EylgVRnYY1yy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qCHpRldU.ds5QYkP4xE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1wKZrW5UaUqDPZfmA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RsCE1Z5UGRiL3Du8sw6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AXchRupkST1ycD.Q.xw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fkRqZaAk6x85XTxOaqi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rANy7VIUiq62vEGMaFZ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0Lu_8oKU.ks.5kFJeW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r.IOkP4U2P99XflTT5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r.jWAS0kOPw9m8kL7FZ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v7i8z5L0ux3AVjI6zED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duiuKdN0id4ef_kl2ne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FQVJL2QUKZv3vWGItX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tMfWCBWkGHG0Hij9WMk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EQ5YpVXkaNB0DKdgz50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2OEoiaBUmRqslIlLleX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DyJRThlECPC3Fjzv_78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Y2eFStESTPN0ZJdEBU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LPcS0pzUWhILm.xIFf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6PQT_Mgkmqy4Fh_KzPm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dkqTA6R0.DHahzkhiXL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Jv.tpSVESBqc_bVGKW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p6okS96km1l39lvkIs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xQefg.8ECW3XJITN_B3w"/>
</p:tagLst>
</file>

<file path=ppt/theme/theme1.xml><?xml version="1.0" encoding="utf-8"?>
<a:theme xmlns:a="http://schemas.openxmlformats.org/drawingml/2006/main" name="2_White background">
  <a:themeElements>
    <a:clrScheme name="Whit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 backgrou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White background">
  <a:themeElements>
    <a:clrScheme name="TDO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AE"/>
      </a:accent1>
      <a:accent2>
        <a:srgbClr val="3EA3D6"/>
      </a:accent2>
      <a:accent3>
        <a:srgbClr val="C8DFF8"/>
      </a:accent3>
      <a:accent4>
        <a:srgbClr val="595959"/>
      </a:accent4>
      <a:accent5>
        <a:srgbClr val="000000"/>
      </a:accent5>
      <a:accent6>
        <a:srgbClr val="D8D8D8"/>
      </a:accent6>
      <a:hlink>
        <a:srgbClr val="0070C0"/>
      </a:hlink>
      <a:folHlink>
        <a:srgbClr val="FFC000"/>
      </a:folHlink>
    </a:clrScheme>
    <a:fontScheme name="White backgrou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Slit">
  <a:themeElements>
    <a:clrScheme name="TDO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RewardSchools.7August">
  <a:themeElements>
    <a:clrScheme name="TDO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AE"/>
      </a:accent1>
      <a:accent2>
        <a:srgbClr val="3EA3D6"/>
      </a:accent2>
      <a:accent3>
        <a:srgbClr val="C8DFF8"/>
      </a:accent3>
      <a:accent4>
        <a:srgbClr val="595959"/>
      </a:accent4>
      <a:accent5>
        <a:srgbClr val="000000"/>
      </a:accent5>
      <a:accent6>
        <a:srgbClr val="D8D8D8"/>
      </a:accent6>
      <a:hlink>
        <a:srgbClr val="0070C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White background">
  <a:themeElements>
    <a:clrScheme name="Whit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 backgrou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White background">
  <a:themeElements>
    <a:clrScheme name="TDO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AE"/>
      </a:accent1>
      <a:accent2>
        <a:srgbClr val="3EA3D6"/>
      </a:accent2>
      <a:accent3>
        <a:srgbClr val="84D2FA"/>
      </a:accent3>
      <a:accent4>
        <a:srgbClr val="595959"/>
      </a:accent4>
      <a:accent5>
        <a:srgbClr val="000000"/>
      </a:accent5>
      <a:accent6>
        <a:srgbClr val="D8D8D8"/>
      </a:accent6>
      <a:hlink>
        <a:srgbClr val="0070C0"/>
      </a:hlink>
      <a:folHlink>
        <a:srgbClr val="FFC000"/>
      </a:folHlink>
    </a:clrScheme>
    <a:fontScheme name="White backgrou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White background">
  <a:themeElements>
    <a:clrScheme name="Whit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 backgrou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RSAP for leadership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White background">
  <a:themeElements>
    <a:clrScheme name="Whit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 backgrou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44188</TotalTime>
  <Words>5678</Words>
  <Application>Microsoft Office PowerPoint</Application>
  <PresentationFormat>On-screen Show (4:3)</PresentationFormat>
  <Paragraphs>1139</Paragraphs>
  <Slides>64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64</vt:i4>
      </vt:variant>
    </vt:vector>
  </HeadingPairs>
  <TitlesOfParts>
    <vt:vector size="87" baseType="lpstr">
      <vt:lpstr>ＭＳ Ｐゴシック</vt:lpstr>
      <vt:lpstr>Aharoni</vt:lpstr>
      <vt:lpstr>Arial</vt:lpstr>
      <vt:lpstr>Berlin Sans FB Demi</vt:lpstr>
      <vt:lpstr>Calibri</vt:lpstr>
      <vt:lpstr>Courier New</vt:lpstr>
      <vt:lpstr>Tahoma</vt:lpstr>
      <vt:lpstr>Times New Roman</vt:lpstr>
      <vt:lpstr>Wingdings</vt:lpstr>
      <vt:lpstr>2_White background</vt:lpstr>
      <vt:lpstr>3_White background</vt:lpstr>
      <vt:lpstr>1_Slit</vt:lpstr>
      <vt:lpstr>Slit</vt:lpstr>
      <vt:lpstr>4_White background</vt:lpstr>
      <vt:lpstr>2_Slit</vt:lpstr>
      <vt:lpstr>5_White background</vt:lpstr>
      <vt:lpstr>RSAP for leadership</vt:lpstr>
      <vt:lpstr>6_White background</vt:lpstr>
      <vt:lpstr>3_Slit</vt:lpstr>
      <vt:lpstr>4_Slit</vt:lpstr>
      <vt:lpstr>1_White background</vt:lpstr>
      <vt:lpstr>6_Slit</vt:lpstr>
      <vt:lpstr>1_RewardSchools.7August</vt:lpstr>
      <vt:lpstr>PowerPoint Presentation</vt:lpstr>
      <vt:lpstr>Objectives</vt:lpstr>
      <vt:lpstr>We have taken important and significant steps in education reform that are not recognized under AYP</vt:lpstr>
      <vt:lpstr>ESEA Flexibility Waiver</vt:lpstr>
      <vt:lpstr>Our new accountability system has two over-riding objectives</vt:lpstr>
      <vt:lpstr>Accountability Implications of LEA and School AMOs</vt:lpstr>
      <vt:lpstr>Foundations for Accountability</vt:lpstr>
      <vt:lpstr>Students with Disabilities and Accountability </vt:lpstr>
      <vt:lpstr>AMO Setting Method</vt:lpstr>
      <vt:lpstr>AMO Setting Method</vt:lpstr>
      <vt:lpstr>District Accountability review</vt:lpstr>
      <vt:lpstr>Accountability Model- Two Parts</vt:lpstr>
      <vt:lpstr>Districts Set the AMOs for SY 2013-14</vt:lpstr>
      <vt:lpstr>Accountability Model - Achievement</vt:lpstr>
      <vt:lpstr>Achievement Tests</vt:lpstr>
      <vt:lpstr>Achievement Safe Harbors</vt:lpstr>
      <vt:lpstr>PowerPoint Presentation</vt:lpstr>
      <vt:lpstr>Accountability Model- Gap Closure</vt:lpstr>
      <vt:lpstr>Gap Closure &amp; Subgroup Tests </vt:lpstr>
      <vt:lpstr>Gap Closure Safe Harbor</vt:lpstr>
      <vt:lpstr>PowerPoint Presentation</vt:lpstr>
      <vt:lpstr>Accountability Model - Making Final Determinations</vt:lpstr>
      <vt:lpstr>PowerPoint Presentation</vt:lpstr>
      <vt:lpstr>PowerPoint Presentation</vt:lpstr>
      <vt:lpstr>PowerPoint Presentation</vt:lpstr>
      <vt:lpstr>School Accountability</vt:lpstr>
      <vt:lpstr>General Rules</vt:lpstr>
      <vt:lpstr>Schools are placed into pools – 3-8 Pool or 3-12 Pool </vt:lpstr>
      <vt:lpstr>Pool Assignment Example</vt:lpstr>
      <vt:lpstr>Exclusions </vt:lpstr>
      <vt:lpstr>Calculate Success Rates</vt:lpstr>
      <vt:lpstr>What data goes in the Success Rate? </vt:lpstr>
      <vt:lpstr>Priority Schools Overview</vt:lpstr>
      <vt:lpstr>Priority Schools</vt:lpstr>
      <vt:lpstr>Priority School Methodology</vt:lpstr>
      <vt:lpstr>Focus Schools Overview</vt:lpstr>
      <vt:lpstr>Changes to Focus School Method</vt:lpstr>
      <vt:lpstr>Focus Schools</vt:lpstr>
      <vt:lpstr>Subgroups</vt:lpstr>
      <vt:lpstr>Subgroup Eligibility</vt:lpstr>
      <vt:lpstr>Focus School Methodology</vt:lpstr>
      <vt:lpstr>Focus Safe Harbors</vt:lpstr>
      <vt:lpstr>Steps in the Gap Pathway Determination</vt:lpstr>
      <vt:lpstr>Things to Remember:  Certain subgroups have more eligible schools than others.</vt:lpstr>
      <vt:lpstr>Things to Remember:  Schools can be eligible for identification for multiple subgroups</vt:lpstr>
      <vt:lpstr>Things to Remember:  Schools will be selected from all subgroups for Focus.   Equal percentage of subgroups will be selected but not an equal number of schools  </vt:lpstr>
      <vt:lpstr>Things to Remember:  Schools can be identified for Focus for more than 1 subgroup, but the school will only be counted once in the identification process </vt:lpstr>
      <vt:lpstr>Reward Schools Overview</vt:lpstr>
      <vt:lpstr>Reward Schools</vt:lpstr>
      <vt:lpstr>Reward Performance Methodology</vt:lpstr>
      <vt:lpstr>Reward Progress Methodology</vt:lpstr>
      <vt:lpstr>Reward Exemptions</vt:lpstr>
      <vt:lpstr>How Do Exemptions Work?  </vt:lpstr>
      <vt:lpstr>Data release </vt:lpstr>
      <vt:lpstr>Accountability Application- Announcements Tab</vt:lpstr>
      <vt:lpstr>Accountability Application- AMO Dashboard</vt:lpstr>
      <vt:lpstr>Accountability Application- AMO Dashboard</vt:lpstr>
      <vt:lpstr>What May Districts Appeal?</vt:lpstr>
      <vt:lpstr>Additional Support</vt:lpstr>
      <vt:lpstr>PowerPoint Presentation</vt:lpstr>
      <vt:lpstr>Accountability Changes</vt:lpstr>
      <vt:lpstr>New! Subgroup Improvement Test</vt:lpstr>
      <vt:lpstr>Subgroup Improvement Test Pathways</vt:lpstr>
      <vt:lpstr>Subgroup Improvement Test</vt:lpstr>
    </vt:vector>
  </TitlesOfParts>
  <Company>Governor's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Coleman</dc:creator>
  <cp:lastModifiedBy>Erin O'Hara</cp:lastModifiedBy>
  <cp:revision>1486</cp:revision>
  <dcterms:created xsi:type="dcterms:W3CDTF">2011-08-19T16:41:02Z</dcterms:created>
  <dcterms:modified xsi:type="dcterms:W3CDTF">2014-08-13T18:30:44Z</dcterms:modified>
</cp:coreProperties>
</file>