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49" r:id="rId2"/>
    <p:sldMasterId id="2147483720" r:id="rId3"/>
    <p:sldMasterId id="2147483651" r:id="rId4"/>
    <p:sldMasterId id="2147483732" r:id="rId5"/>
    <p:sldMasterId id="2147483744" r:id="rId6"/>
  </p:sldMasterIdLst>
  <p:notesMasterIdLst>
    <p:notesMasterId r:id="rId36"/>
  </p:notesMasterIdLst>
  <p:handoutMasterIdLst>
    <p:handoutMasterId r:id="rId37"/>
  </p:handoutMasterIdLst>
  <p:sldIdLst>
    <p:sldId id="308" r:id="rId7"/>
    <p:sldId id="366" r:id="rId8"/>
    <p:sldId id="367" r:id="rId9"/>
    <p:sldId id="379" r:id="rId10"/>
    <p:sldId id="380" r:id="rId11"/>
    <p:sldId id="324" r:id="rId12"/>
    <p:sldId id="393" r:id="rId13"/>
    <p:sldId id="395" r:id="rId14"/>
    <p:sldId id="355" r:id="rId15"/>
    <p:sldId id="325" r:id="rId16"/>
    <p:sldId id="357" r:id="rId17"/>
    <p:sldId id="378" r:id="rId18"/>
    <p:sldId id="335" r:id="rId19"/>
    <p:sldId id="358" r:id="rId20"/>
    <p:sldId id="360" r:id="rId21"/>
    <p:sldId id="327" r:id="rId22"/>
    <p:sldId id="361" r:id="rId23"/>
    <p:sldId id="362" r:id="rId24"/>
    <p:sldId id="353" r:id="rId25"/>
    <p:sldId id="389" r:id="rId26"/>
    <p:sldId id="391" r:id="rId27"/>
    <p:sldId id="386" r:id="rId28"/>
    <p:sldId id="354" r:id="rId29"/>
    <p:sldId id="369" r:id="rId30"/>
    <p:sldId id="371" r:id="rId31"/>
    <p:sldId id="375" r:id="rId32"/>
    <p:sldId id="387" r:id="rId33"/>
    <p:sldId id="373" r:id="rId34"/>
    <p:sldId id="307" r:id="rId35"/>
  </p:sldIdLst>
  <p:sldSz cx="9144000" cy="6858000" type="screen4x3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3">
          <p15:clr>
            <a:srgbClr val="A4A3A4"/>
          </p15:clr>
        </p15:guide>
        <p15:guide id="2" orient="horz" pos="4297">
          <p15:clr>
            <a:srgbClr val="A4A3A4"/>
          </p15:clr>
        </p15:guide>
        <p15:guide id="3" orient="horz" pos="2686">
          <p15:clr>
            <a:srgbClr val="A4A3A4"/>
          </p15:clr>
        </p15:guide>
        <p15:guide id="4" orient="horz" pos="1438">
          <p15:clr>
            <a:srgbClr val="A4A3A4"/>
          </p15:clr>
        </p15:guide>
        <p15:guide id="5" orient="horz" pos="23">
          <p15:clr>
            <a:srgbClr val="A4A3A4"/>
          </p15:clr>
        </p15:guide>
        <p15:guide id="6" orient="horz" pos="2325">
          <p15:clr>
            <a:srgbClr val="A4A3A4"/>
          </p15:clr>
        </p15:guide>
        <p15:guide id="7" orient="horz" pos="637">
          <p15:clr>
            <a:srgbClr val="A4A3A4"/>
          </p15:clr>
        </p15:guide>
        <p15:guide id="8" orient="horz" pos="2198">
          <p15:clr>
            <a:srgbClr val="A4A3A4"/>
          </p15:clr>
        </p15:guide>
        <p15:guide id="9" pos="12">
          <p15:clr>
            <a:srgbClr val="A4A3A4"/>
          </p15:clr>
        </p15:guide>
        <p15:guide id="10" pos="245">
          <p15:clr>
            <a:srgbClr val="A4A3A4"/>
          </p15:clr>
        </p15:guide>
        <p15:guide id="11" pos="152">
          <p15:clr>
            <a:srgbClr val="A4A3A4"/>
          </p15:clr>
        </p15:guide>
        <p15:guide id="12" pos="5738">
          <p15:clr>
            <a:srgbClr val="A4A3A4"/>
          </p15:clr>
        </p15:guide>
        <p15:guide id="13" pos="5520">
          <p15:clr>
            <a:srgbClr val="A4A3A4"/>
          </p15:clr>
        </p15:guide>
        <p15:guide id="14" pos="559">
          <p15:clr>
            <a:srgbClr val="A4A3A4"/>
          </p15:clr>
        </p15:guide>
        <p15:guide id="15" pos="22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6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eraj" initials="" lastIdx="8" clrIdx="0"/>
  <p:cmAuthor id="1" name="William Gates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EF"/>
    <a:srgbClr val="302877"/>
    <a:srgbClr val="201B51"/>
    <a:srgbClr val="2E217D"/>
    <a:srgbClr val="E3E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4" autoAdjust="0"/>
    <p:restoredTop sz="94906" autoAdjust="0"/>
  </p:normalViewPr>
  <p:slideViewPr>
    <p:cSldViewPr snapToGrid="0">
      <p:cViewPr varScale="1">
        <p:scale>
          <a:sx n="78" d="100"/>
          <a:sy n="78" d="100"/>
        </p:scale>
        <p:origin x="1548" y="90"/>
      </p:cViewPr>
      <p:guideLst>
        <p:guide orient="horz" pos="1053"/>
        <p:guide orient="horz" pos="4297"/>
        <p:guide orient="horz" pos="2686"/>
        <p:guide orient="horz" pos="1438"/>
        <p:guide orient="horz" pos="23"/>
        <p:guide orient="horz" pos="2325"/>
        <p:guide orient="horz" pos="637"/>
        <p:guide orient="horz" pos="2198"/>
        <p:guide pos="12"/>
        <p:guide pos="245"/>
        <p:guide pos="152"/>
        <p:guide pos="5738"/>
        <p:guide pos="5520"/>
        <p:guide pos="559"/>
        <p:guide pos="2292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760" y="-78"/>
      </p:cViewPr>
      <p:guideLst>
        <p:guide orient="horz" pos="2836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3DCD9-A187-4B3B-B4B8-A029946E1BD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7B8A0-A366-4955-9208-BAB2755F21AB}">
      <dgm:prSet phldrT="[Text]"/>
      <dgm:spPr/>
      <dgm:t>
        <a:bodyPr/>
        <a:lstStyle/>
        <a:p>
          <a:r>
            <a:rPr lang="en-US" dirty="0" smtClean="0"/>
            <a:t>Core Instruction</a:t>
          </a:r>
          <a:endParaRPr lang="en-US" dirty="0"/>
        </a:p>
      </dgm:t>
    </dgm:pt>
    <dgm:pt modelId="{E16698DB-0F45-419A-8D72-D2E1463A3C44}" type="parTrans" cxnId="{4E081CBA-ECE8-4D50-9CEF-6A39A87A0AB8}">
      <dgm:prSet/>
      <dgm:spPr/>
      <dgm:t>
        <a:bodyPr/>
        <a:lstStyle/>
        <a:p>
          <a:endParaRPr lang="en-US"/>
        </a:p>
      </dgm:t>
    </dgm:pt>
    <dgm:pt modelId="{7C456D2D-CB22-4EA6-A544-EF5D975C673D}" type="sibTrans" cxnId="{4E081CBA-ECE8-4D50-9CEF-6A39A87A0AB8}">
      <dgm:prSet/>
      <dgm:spPr/>
      <dgm:t>
        <a:bodyPr/>
        <a:lstStyle/>
        <a:p>
          <a:endParaRPr lang="en-US"/>
        </a:p>
      </dgm:t>
    </dgm:pt>
    <dgm:pt modelId="{78B52BFC-B1CD-4719-8701-EEC5832A4DF2}">
      <dgm:prSet phldrT="[Text]"/>
      <dgm:spPr/>
      <dgm:t>
        <a:bodyPr/>
        <a:lstStyle/>
        <a:p>
          <a:r>
            <a:rPr lang="en-US" dirty="0" smtClean="0"/>
            <a:t>Tier II</a:t>
          </a:r>
          <a:endParaRPr lang="en-US" dirty="0"/>
        </a:p>
      </dgm:t>
    </dgm:pt>
    <dgm:pt modelId="{B1626D72-B310-4BF2-A11E-E95DCCBC47DA}" type="parTrans" cxnId="{99FFDCC0-FD98-49E5-BEC2-DA3C51623456}">
      <dgm:prSet/>
      <dgm:spPr/>
      <dgm:t>
        <a:bodyPr/>
        <a:lstStyle/>
        <a:p>
          <a:endParaRPr lang="en-US"/>
        </a:p>
      </dgm:t>
    </dgm:pt>
    <dgm:pt modelId="{A0EFA2A8-A7DF-4E01-8656-A6C4723A6B74}" type="sibTrans" cxnId="{99FFDCC0-FD98-49E5-BEC2-DA3C51623456}">
      <dgm:prSet/>
      <dgm:spPr/>
      <dgm:t>
        <a:bodyPr/>
        <a:lstStyle/>
        <a:p>
          <a:endParaRPr lang="en-US"/>
        </a:p>
      </dgm:t>
    </dgm:pt>
    <dgm:pt modelId="{9C67454A-0ACF-43AB-94C1-05093820AAB7}">
      <dgm:prSet phldrT="[Text]"/>
      <dgm:spPr/>
      <dgm:t>
        <a:bodyPr/>
        <a:lstStyle/>
        <a:p>
          <a:r>
            <a:rPr lang="en-US" dirty="0" smtClean="0"/>
            <a:t>Tier III</a:t>
          </a:r>
          <a:endParaRPr lang="en-US" dirty="0"/>
        </a:p>
      </dgm:t>
    </dgm:pt>
    <dgm:pt modelId="{B36AB25D-8305-43C1-9515-516C02D81220}" type="parTrans" cxnId="{5C5FF3FB-5725-484F-A234-D593655A77F6}">
      <dgm:prSet/>
      <dgm:spPr/>
      <dgm:t>
        <a:bodyPr/>
        <a:lstStyle/>
        <a:p>
          <a:endParaRPr lang="en-US"/>
        </a:p>
      </dgm:t>
    </dgm:pt>
    <dgm:pt modelId="{266D45A6-AF00-4140-BD2E-C9D1FDA251F3}" type="sibTrans" cxnId="{5C5FF3FB-5725-484F-A234-D593655A77F6}">
      <dgm:prSet/>
      <dgm:spPr/>
      <dgm:t>
        <a:bodyPr/>
        <a:lstStyle/>
        <a:p>
          <a:endParaRPr lang="en-US"/>
        </a:p>
      </dgm:t>
    </dgm:pt>
    <dgm:pt modelId="{5F86CA48-A79D-45A7-AA17-A29AFBDE5DCD}">
      <dgm:prSet phldrT="[Text]"/>
      <dgm:spPr/>
      <dgm:t>
        <a:bodyPr/>
        <a:lstStyle/>
        <a:p>
          <a:r>
            <a:rPr lang="en-US" dirty="0" err="1" smtClean="0"/>
            <a:t>Sp.Ed</a:t>
          </a:r>
          <a:r>
            <a:rPr lang="en-US" dirty="0" smtClean="0"/>
            <a:t> Intervention</a:t>
          </a:r>
          <a:endParaRPr lang="en-US" dirty="0"/>
        </a:p>
      </dgm:t>
    </dgm:pt>
    <dgm:pt modelId="{2B98A05C-1003-4DFD-A67B-39599B5E9C65}" type="parTrans" cxnId="{CF01F0E5-EFF5-4695-BB98-F374F7BA6CB8}">
      <dgm:prSet/>
      <dgm:spPr/>
      <dgm:t>
        <a:bodyPr/>
        <a:lstStyle/>
        <a:p>
          <a:endParaRPr lang="en-US"/>
        </a:p>
      </dgm:t>
    </dgm:pt>
    <dgm:pt modelId="{9457C4FF-0C7D-4D1F-B32F-8F83800F63C7}" type="sibTrans" cxnId="{CF01F0E5-EFF5-4695-BB98-F374F7BA6CB8}">
      <dgm:prSet/>
      <dgm:spPr/>
      <dgm:t>
        <a:bodyPr/>
        <a:lstStyle/>
        <a:p>
          <a:endParaRPr lang="en-US"/>
        </a:p>
      </dgm:t>
    </dgm:pt>
    <dgm:pt modelId="{261B2916-2AD1-431C-A161-31B51744E228}" type="pres">
      <dgm:prSet presAssocID="{7F83DCD9-A187-4B3B-B4B8-A029946E1B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E75291-95D0-40CA-9C8B-7477A1B3BD10}" type="pres">
      <dgm:prSet presAssocID="{0F87B8A0-A366-4955-9208-BAB2755F21AB}" presName="centerShape" presStyleLbl="node0" presStyleIdx="0" presStyleCnt="1"/>
      <dgm:spPr/>
      <dgm:t>
        <a:bodyPr/>
        <a:lstStyle/>
        <a:p>
          <a:endParaRPr lang="en-US"/>
        </a:p>
      </dgm:t>
    </dgm:pt>
    <dgm:pt modelId="{16A90875-5E6E-4CC5-9448-3C744483EEDF}" type="pres">
      <dgm:prSet presAssocID="{B1626D72-B310-4BF2-A11E-E95DCCBC47DA}" presName="parTrans" presStyleLbl="bgSibTrans2D1" presStyleIdx="0" presStyleCnt="3" custAng="11138327" custScaleX="37699" custLinFactNeighborX="27329" custLinFactNeighborY="88166"/>
      <dgm:spPr/>
      <dgm:t>
        <a:bodyPr/>
        <a:lstStyle/>
        <a:p>
          <a:endParaRPr lang="en-US"/>
        </a:p>
      </dgm:t>
    </dgm:pt>
    <dgm:pt modelId="{E29C5D9C-86ED-43B9-8453-DE5A8CC485D1}" type="pres">
      <dgm:prSet presAssocID="{78B52BFC-B1CD-4719-8701-EEC5832A4DF2}" presName="node" presStyleLbl="node1" presStyleIdx="0" presStyleCnt="3" custRadScaleRad="123408" custRadScaleInc="-4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52C43-ABBF-42BC-AA8F-8986A09D86E9}" type="pres">
      <dgm:prSet presAssocID="{B36AB25D-8305-43C1-9515-516C02D81220}" presName="parTrans" presStyleLbl="bgSibTrans2D1" presStyleIdx="1" presStyleCnt="3" custAng="10800000" custScaleX="49080" custLinFactNeighborY="73868"/>
      <dgm:spPr/>
      <dgm:t>
        <a:bodyPr/>
        <a:lstStyle/>
        <a:p>
          <a:endParaRPr lang="en-US"/>
        </a:p>
      </dgm:t>
    </dgm:pt>
    <dgm:pt modelId="{F2BC613F-D369-4EB2-A950-F3386B4B0B18}" type="pres">
      <dgm:prSet presAssocID="{9C67454A-0ACF-43AB-94C1-05093820AAB7}" presName="node" presStyleLbl="node1" presStyleIdx="1" presStyleCnt="3" custScaleY="99464" custRadScaleRad="91723" custRadScaleInc="-1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86841-2CC6-4016-9E76-A1FD33BF47E8}" type="pres">
      <dgm:prSet presAssocID="{2B98A05C-1003-4DFD-A67B-39599B5E9C65}" presName="parTrans" presStyleLbl="bgSibTrans2D1" presStyleIdx="2" presStyleCnt="3" custAng="10530838" custScaleX="40901" custLinFactNeighborX="-21400" custLinFactNeighborY="95314"/>
      <dgm:spPr/>
      <dgm:t>
        <a:bodyPr/>
        <a:lstStyle/>
        <a:p>
          <a:endParaRPr lang="en-US"/>
        </a:p>
      </dgm:t>
    </dgm:pt>
    <dgm:pt modelId="{559E5727-3045-4EB5-A236-A610864A6B42}" type="pres">
      <dgm:prSet presAssocID="{5F86CA48-A79D-45A7-AA17-A29AFBDE5DCD}" presName="node" presStyleLbl="node1" presStyleIdx="2" presStyleCnt="3" custScaleX="98980" custScaleY="106250" custRadScaleRad="119071" custRadScaleInc="2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725DEF-C5BF-4648-AF99-1B55428CF9F0}" type="presOf" srcId="{5F86CA48-A79D-45A7-AA17-A29AFBDE5DCD}" destId="{559E5727-3045-4EB5-A236-A610864A6B42}" srcOrd="0" destOrd="0" presId="urn:microsoft.com/office/officeart/2005/8/layout/radial4"/>
    <dgm:cxn modelId="{1A56D7AB-6144-4448-A17B-D773931DBF9C}" type="presOf" srcId="{B36AB25D-8305-43C1-9515-516C02D81220}" destId="{FEC52C43-ABBF-42BC-AA8F-8986A09D86E9}" srcOrd="0" destOrd="0" presId="urn:microsoft.com/office/officeart/2005/8/layout/radial4"/>
    <dgm:cxn modelId="{5C5FF3FB-5725-484F-A234-D593655A77F6}" srcId="{0F87B8A0-A366-4955-9208-BAB2755F21AB}" destId="{9C67454A-0ACF-43AB-94C1-05093820AAB7}" srcOrd="1" destOrd="0" parTransId="{B36AB25D-8305-43C1-9515-516C02D81220}" sibTransId="{266D45A6-AF00-4140-BD2E-C9D1FDA251F3}"/>
    <dgm:cxn modelId="{4E081CBA-ECE8-4D50-9CEF-6A39A87A0AB8}" srcId="{7F83DCD9-A187-4B3B-B4B8-A029946E1BD0}" destId="{0F87B8A0-A366-4955-9208-BAB2755F21AB}" srcOrd="0" destOrd="0" parTransId="{E16698DB-0F45-419A-8D72-D2E1463A3C44}" sibTransId="{7C456D2D-CB22-4EA6-A544-EF5D975C673D}"/>
    <dgm:cxn modelId="{1C619641-E1AF-4903-83CF-9C72F13B8F55}" type="presOf" srcId="{B1626D72-B310-4BF2-A11E-E95DCCBC47DA}" destId="{16A90875-5E6E-4CC5-9448-3C744483EEDF}" srcOrd="0" destOrd="0" presId="urn:microsoft.com/office/officeart/2005/8/layout/radial4"/>
    <dgm:cxn modelId="{99FFDCC0-FD98-49E5-BEC2-DA3C51623456}" srcId="{0F87B8A0-A366-4955-9208-BAB2755F21AB}" destId="{78B52BFC-B1CD-4719-8701-EEC5832A4DF2}" srcOrd="0" destOrd="0" parTransId="{B1626D72-B310-4BF2-A11E-E95DCCBC47DA}" sibTransId="{A0EFA2A8-A7DF-4E01-8656-A6C4723A6B74}"/>
    <dgm:cxn modelId="{27C01047-A3AD-49FA-ACA1-9095A1479106}" type="presOf" srcId="{0F87B8A0-A366-4955-9208-BAB2755F21AB}" destId="{10E75291-95D0-40CA-9C8B-7477A1B3BD10}" srcOrd="0" destOrd="0" presId="urn:microsoft.com/office/officeart/2005/8/layout/radial4"/>
    <dgm:cxn modelId="{6834C464-86D9-489F-9406-278978012D80}" type="presOf" srcId="{2B98A05C-1003-4DFD-A67B-39599B5E9C65}" destId="{ACB86841-2CC6-4016-9E76-A1FD33BF47E8}" srcOrd="0" destOrd="0" presId="urn:microsoft.com/office/officeart/2005/8/layout/radial4"/>
    <dgm:cxn modelId="{CF01F0E5-EFF5-4695-BB98-F374F7BA6CB8}" srcId="{0F87B8A0-A366-4955-9208-BAB2755F21AB}" destId="{5F86CA48-A79D-45A7-AA17-A29AFBDE5DCD}" srcOrd="2" destOrd="0" parTransId="{2B98A05C-1003-4DFD-A67B-39599B5E9C65}" sibTransId="{9457C4FF-0C7D-4D1F-B32F-8F83800F63C7}"/>
    <dgm:cxn modelId="{6D88D893-1D4B-4339-A80A-36E3F0A6732B}" type="presOf" srcId="{7F83DCD9-A187-4B3B-B4B8-A029946E1BD0}" destId="{261B2916-2AD1-431C-A161-31B51744E228}" srcOrd="0" destOrd="0" presId="urn:microsoft.com/office/officeart/2005/8/layout/radial4"/>
    <dgm:cxn modelId="{7DFCE50D-AD71-40FA-9B97-D0C7ABDE3920}" type="presOf" srcId="{78B52BFC-B1CD-4719-8701-EEC5832A4DF2}" destId="{E29C5D9C-86ED-43B9-8453-DE5A8CC485D1}" srcOrd="0" destOrd="0" presId="urn:microsoft.com/office/officeart/2005/8/layout/radial4"/>
    <dgm:cxn modelId="{8AAC16C9-CCD6-49D7-A17D-AA94263F3301}" type="presOf" srcId="{9C67454A-0ACF-43AB-94C1-05093820AAB7}" destId="{F2BC613F-D369-4EB2-A950-F3386B4B0B18}" srcOrd="0" destOrd="0" presId="urn:microsoft.com/office/officeart/2005/8/layout/radial4"/>
    <dgm:cxn modelId="{20F0882A-C7AA-4CEF-B3A9-930B77CC4CFA}" type="presParOf" srcId="{261B2916-2AD1-431C-A161-31B51744E228}" destId="{10E75291-95D0-40CA-9C8B-7477A1B3BD10}" srcOrd="0" destOrd="0" presId="urn:microsoft.com/office/officeart/2005/8/layout/radial4"/>
    <dgm:cxn modelId="{E5116A99-418F-47F2-9E56-414B5845FE0E}" type="presParOf" srcId="{261B2916-2AD1-431C-A161-31B51744E228}" destId="{16A90875-5E6E-4CC5-9448-3C744483EEDF}" srcOrd="1" destOrd="0" presId="urn:microsoft.com/office/officeart/2005/8/layout/radial4"/>
    <dgm:cxn modelId="{4E126D73-74FE-4CAC-95D7-ABAEFCC67D66}" type="presParOf" srcId="{261B2916-2AD1-431C-A161-31B51744E228}" destId="{E29C5D9C-86ED-43B9-8453-DE5A8CC485D1}" srcOrd="2" destOrd="0" presId="urn:microsoft.com/office/officeart/2005/8/layout/radial4"/>
    <dgm:cxn modelId="{2F7AF222-920D-408A-BDC9-3CCDBC406ECE}" type="presParOf" srcId="{261B2916-2AD1-431C-A161-31B51744E228}" destId="{FEC52C43-ABBF-42BC-AA8F-8986A09D86E9}" srcOrd="3" destOrd="0" presId="urn:microsoft.com/office/officeart/2005/8/layout/radial4"/>
    <dgm:cxn modelId="{81423F30-54E0-4085-B002-A824ED26B362}" type="presParOf" srcId="{261B2916-2AD1-431C-A161-31B51744E228}" destId="{F2BC613F-D369-4EB2-A950-F3386B4B0B18}" srcOrd="4" destOrd="0" presId="urn:microsoft.com/office/officeart/2005/8/layout/radial4"/>
    <dgm:cxn modelId="{441AC21A-8AF9-486A-9114-1D75D8A22E9B}" type="presParOf" srcId="{261B2916-2AD1-431C-A161-31B51744E228}" destId="{ACB86841-2CC6-4016-9E76-A1FD33BF47E8}" srcOrd="5" destOrd="0" presId="urn:microsoft.com/office/officeart/2005/8/layout/radial4"/>
    <dgm:cxn modelId="{934D7FA2-C9BA-4620-A957-4C11231C9776}" type="presParOf" srcId="{261B2916-2AD1-431C-A161-31B51744E228}" destId="{559E5727-3045-4EB5-A236-A610864A6B4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80E8E-E6E5-4F25-A9DC-AC89EA8D87C1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CCB93-2803-4B2D-B261-175C4421BFBB}">
      <dgm:prSet phldrT="[Text]"/>
      <dgm:spPr/>
      <dgm:t>
        <a:bodyPr/>
        <a:lstStyle/>
        <a:p>
          <a:r>
            <a:rPr lang="en-US" dirty="0" smtClean="0"/>
            <a:t>Core Instruction Plus Tier II (30 minutes daily)</a:t>
          </a:r>
          <a:endParaRPr lang="en-US" dirty="0"/>
        </a:p>
      </dgm:t>
    </dgm:pt>
    <dgm:pt modelId="{7ED8520E-4B3A-4482-875E-14072B752FBF}" type="parTrans" cxnId="{5836CC15-E2AF-42FF-8247-545CCBBFC71C}">
      <dgm:prSet/>
      <dgm:spPr/>
      <dgm:t>
        <a:bodyPr/>
        <a:lstStyle/>
        <a:p>
          <a:endParaRPr lang="en-US"/>
        </a:p>
      </dgm:t>
    </dgm:pt>
    <dgm:pt modelId="{8C40D3A4-CF97-4273-8B36-C1E10F6305F0}" type="sibTrans" cxnId="{5836CC15-E2AF-42FF-8247-545CCBBFC71C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FE63319-A0C0-498B-A11B-7BF76D18A067}">
      <dgm:prSet phldrT="[Text]"/>
      <dgm:spPr/>
      <dgm:t>
        <a:bodyPr/>
        <a:lstStyle/>
        <a:p>
          <a:r>
            <a:rPr lang="en-US" dirty="0" smtClean="0"/>
            <a:t>Core Instruction Plus Tier III (45-60 minutes daily)</a:t>
          </a:r>
          <a:endParaRPr lang="en-US" dirty="0"/>
        </a:p>
      </dgm:t>
    </dgm:pt>
    <dgm:pt modelId="{012A72D6-A778-4973-B2F9-B6DF47BD884C}" type="parTrans" cxnId="{1129F98F-EE6A-4340-AC50-773137343263}">
      <dgm:prSet/>
      <dgm:spPr/>
      <dgm:t>
        <a:bodyPr/>
        <a:lstStyle/>
        <a:p>
          <a:endParaRPr lang="en-US"/>
        </a:p>
      </dgm:t>
    </dgm:pt>
    <dgm:pt modelId="{89FD0E66-6201-4A2C-90F6-8258D1BB1B7E}" type="sibTrans" cxnId="{1129F98F-EE6A-4340-AC50-773137343263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89C0AC3-52C2-4874-A8D9-14EA3FA3DE47}">
      <dgm:prSet/>
      <dgm:spPr/>
      <dgm:t>
        <a:bodyPr/>
        <a:lstStyle/>
        <a:p>
          <a:r>
            <a:rPr lang="en-US" dirty="0" smtClean="0"/>
            <a:t>Core Instruction Plus </a:t>
          </a:r>
          <a:r>
            <a:rPr lang="en-US" dirty="0" err="1" smtClean="0"/>
            <a:t>Sp.Ed</a:t>
          </a:r>
          <a:r>
            <a:rPr lang="en-US" dirty="0" smtClean="0"/>
            <a:t> Intervention (More Intensive than Tier III)</a:t>
          </a:r>
          <a:endParaRPr lang="en-US" dirty="0"/>
        </a:p>
      </dgm:t>
    </dgm:pt>
    <dgm:pt modelId="{006445F7-536E-4347-AFFD-B49D95751E49}" type="parTrans" cxnId="{1577821A-CB54-4D47-982F-F9D7D7FAFA52}">
      <dgm:prSet/>
      <dgm:spPr/>
      <dgm:t>
        <a:bodyPr/>
        <a:lstStyle/>
        <a:p>
          <a:endParaRPr lang="en-US"/>
        </a:p>
      </dgm:t>
    </dgm:pt>
    <dgm:pt modelId="{2DB0D6FC-5058-4E66-8C8B-6B1D3C7DA165}" type="sibTrans" cxnId="{1577821A-CB54-4D47-982F-F9D7D7FAFA52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487CE5F-B7CF-46BB-9309-679589A8596C}" type="pres">
      <dgm:prSet presAssocID="{91080E8E-E6E5-4F25-A9DC-AC89EA8D87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5602B4E-147F-49BF-962C-939A1AB03BE0}" type="pres">
      <dgm:prSet presAssocID="{91080E8E-E6E5-4F25-A9DC-AC89EA8D87C1}" presName="dot1" presStyleLbl="alignNode1" presStyleIdx="0" presStyleCnt="12"/>
      <dgm:spPr/>
    </dgm:pt>
    <dgm:pt modelId="{7CCA9D7A-0C03-47FD-B86B-08C6F9B27A3E}" type="pres">
      <dgm:prSet presAssocID="{91080E8E-E6E5-4F25-A9DC-AC89EA8D87C1}" presName="dot2" presStyleLbl="alignNode1" presStyleIdx="1" presStyleCnt="12"/>
      <dgm:spPr/>
    </dgm:pt>
    <dgm:pt modelId="{F04D3974-57F8-44F2-A926-81E5F570F08A}" type="pres">
      <dgm:prSet presAssocID="{91080E8E-E6E5-4F25-A9DC-AC89EA8D87C1}" presName="dot3" presStyleLbl="alignNode1" presStyleIdx="2" presStyleCnt="12"/>
      <dgm:spPr/>
    </dgm:pt>
    <dgm:pt modelId="{8D35A40E-D5EF-46A0-A8EB-CAF8F2340DDE}" type="pres">
      <dgm:prSet presAssocID="{91080E8E-E6E5-4F25-A9DC-AC89EA8D87C1}" presName="dot4" presStyleLbl="alignNode1" presStyleIdx="3" presStyleCnt="12"/>
      <dgm:spPr/>
    </dgm:pt>
    <dgm:pt modelId="{46A37CCF-3CF2-45A6-946B-36D9DEE714E9}" type="pres">
      <dgm:prSet presAssocID="{91080E8E-E6E5-4F25-A9DC-AC89EA8D87C1}" presName="dot5" presStyleLbl="alignNode1" presStyleIdx="4" presStyleCnt="12"/>
      <dgm:spPr/>
    </dgm:pt>
    <dgm:pt modelId="{8241FE47-E34A-42B6-920F-FE0FC0D112F8}" type="pres">
      <dgm:prSet presAssocID="{91080E8E-E6E5-4F25-A9DC-AC89EA8D87C1}" presName="dotArrow1" presStyleLbl="alignNode1" presStyleIdx="5" presStyleCnt="12"/>
      <dgm:spPr/>
    </dgm:pt>
    <dgm:pt modelId="{E0DF5A9E-B8E5-4435-A990-35E7D7AFA4C0}" type="pres">
      <dgm:prSet presAssocID="{91080E8E-E6E5-4F25-A9DC-AC89EA8D87C1}" presName="dotArrow2" presStyleLbl="alignNode1" presStyleIdx="6" presStyleCnt="12"/>
      <dgm:spPr/>
    </dgm:pt>
    <dgm:pt modelId="{AA4B471D-AA4B-43FB-B9E8-B75EC6C9CA3A}" type="pres">
      <dgm:prSet presAssocID="{91080E8E-E6E5-4F25-A9DC-AC89EA8D87C1}" presName="dotArrow3" presStyleLbl="alignNode1" presStyleIdx="7" presStyleCnt="12"/>
      <dgm:spPr/>
    </dgm:pt>
    <dgm:pt modelId="{39BA6B8B-C3D7-4906-9809-AFF6F6C047DC}" type="pres">
      <dgm:prSet presAssocID="{91080E8E-E6E5-4F25-A9DC-AC89EA8D87C1}" presName="dotArrow4" presStyleLbl="alignNode1" presStyleIdx="8" presStyleCnt="12"/>
      <dgm:spPr/>
    </dgm:pt>
    <dgm:pt modelId="{92041F49-441C-404F-9DC3-6100BB95BDD2}" type="pres">
      <dgm:prSet presAssocID="{91080E8E-E6E5-4F25-A9DC-AC89EA8D87C1}" presName="dotArrow5" presStyleLbl="alignNode1" presStyleIdx="9" presStyleCnt="12"/>
      <dgm:spPr/>
    </dgm:pt>
    <dgm:pt modelId="{6C0F08F1-6BE9-4864-ABE8-9DED0B4D6782}" type="pres">
      <dgm:prSet presAssocID="{91080E8E-E6E5-4F25-A9DC-AC89EA8D87C1}" presName="dotArrow6" presStyleLbl="alignNode1" presStyleIdx="10" presStyleCnt="12"/>
      <dgm:spPr/>
    </dgm:pt>
    <dgm:pt modelId="{DD66565F-BD81-4E07-9782-A760880D2C59}" type="pres">
      <dgm:prSet presAssocID="{91080E8E-E6E5-4F25-A9DC-AC89EA8D87C1}" presName="dotArrow7" presStyleLbl="alignNode1" presStyleIdx="11" presStyleCnt="12"/>
      <dgm:spPr/>
    </dgm:pt>
    <dgm:pt modelId="{77D7CA72-0745-443B-B607-4B5742531675}" type="pres">
      <dgm:prSet presAssocID="{526CCB93-2803-4B2D-B261-175C4421BFBB}" presName="parTx1" presStyleLbl="node1" presStyleIdx="0" presStyleCnt="3" custLinFactNeighborX="-2733"/>
      <dgm:spPr/>
      <dgm:t>
        <a:bodyPr/>
        <a:lstStyle/>
        <a:p>
          <a:endParaRPr lang="en-US"/>
        </a:p>
      </dgm:t>
    </dgm:pt>
    <dgm:pt modelId="{8C56E384-4E36-41E7-A108-275114129E40}" type="pres">
      <dgm:prSet presAssocID="{8C40D3A4-CF97-4273-8B36-C1E10F6305F0}" presName="picture1" presStyleCnt="0"/>
      <dgm:spPr/>
    </dgm:pt>
    <dgm:pt modelId="{D49BC71B-7E94-49AD-9617-CE84468AB4BB}" type="pres">
      <dgm:prSet presAssocID="{8C40D3A4-CF97-4273-8B36-C1E10F6305F0}" presName="imageRepeatNode" presStyleLbl="fgImgPlace1" presStyleIdx="0" presStyleCnt="3"/>
      <dgm:spPr/>
      <dgm:t>
        <a:bodyPr/>
        <a:lstStyle/>
        <a:p>
          <a:endParaRPr lang="en-US"/>
        </a:p>
      </dgm:t>
    </dgm:pt>
    <dgm:pt modelId="{06A13661-3D1D-42FC-A352-449AE1CBC017}" type="pres">
      <dgm:prSet presAssocID="{AFE63319-A0C0-498B-A11B-7BF76D18A067}" presName="parTx2" presStyleLbl="node1" presStyleIdx="1" presStyleCnt="3" custLinFactNeighborX="-2186" custLinFactNeighborY="-2039"/>
      <dgm:spPr/>
      <dgm:t>
        <a:bodyPr/>
        <a:lstStyle/>
        <a:p>
          <a:endParaRPr lang="en-US"/>
        </a:p>
      </dgm:t>
    </dgm:pt>
    <dgm:pt modelId="{CCCBFE3F-E253-4A43-AFB1-6F8887BB5DC8}" type="pres">
      <dgm:prSet presAssocID="{89FD0E66-6201-4A2C-90F6-8258D1BB1B7E}" presName="picture2" presStyleCnt="0"/>
      <dgm:spPr/>
    </dgm:pt>
    <dgm:pt modelId="{AD06ED2E-9A35-4838-97F4-E7E2B4F802EC}" type="pres">
      <dgm:prSet presAssocID="{89FD0E66-6201-4A2C-90F6-8258D1BB1B7E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CEAB0D9C-ADD1-4A20-A35B-3C9A1AB99A04}" type="pres">
      <dgm:prSet presAssocID="{E89C0AC3-52C2-4874-A8D9-14EA3FA3DE47}" presName="parTx3" presStyleLbl="node1" presStyleIdx="2" presStyleCnt="3"/>
      <dgm:spPr/>
      <dgm:t>
        <a:bodyPr/>
        <a:lstStyle/>
        <a:p>
          <a:endParaRPr lang="en-US"/>
        </a:p>
      </dgm:t>
    </dgm:pt>
    <dgm:pt modelId="{EF3767C2-C23A-4B6D-A5A1-90BA7889DD63}" type="pres">
      <dgm:prSet presAssocID="{2DB0D6FC-5058-4E66-8C8B-6B1D3C7DA165}" presName="picture3" presStyleCnt="0"/>
      <dgm:spPr/>
    </dgm:pt>
    <dgm:pt modelId="{495268FA-01F2-498A-B70E-9D29ED623CAC}" type="pres">
      <dgm:prSet presAssocID="{2DB0D6FC-5058-4E66-8C8B-6B1D3C7DA165}" presName="imageRepeatNode" presStyleLbl="fgImgPlace1" presStyleIdx="2" presStyleCnt="3" custLinFactNeighborX="-3537" custLinFactNeighborY="4716"/>
      <dgm:spPr/>
      <dgm:t>
        <a:bodyPr/>
        <a:lstStyle/>
        <a:p>
          <a:endParaRPr lang="en-US"/>
        </a:p>
      </dgm:t>
    </dgm:pt>
  </dgm:ptLst>
  <dgm:cxnLst>
    <dgm:cxn modelId="{B2503A11-EF1B-4EF8-BD6A-3D91C7D73906}" type="presOf" srcId="{AFE63319-A0C0-498B-A11B-7BF76D18A067}" destId="{06A13661-3D1D-42FC-A352-449AE1CBC017}" srcOrd="0" destOrd="0" presId="urn:microsoft.com/office/officeart/2008/layout/AscendingPictureAccentProcess"/>
    <dgm:cxn modelId="{D2C91007-204C-46DB-A15E-ADC1E16F97D0}" type="presOf" srcId="{E89C0AC3-52C2-4874-A8D9-14EA3FA3DE47}" destId="{CEAB0D9C-ADD1-4A20-A35B-3C9A1AB99A04}" srcOrd="0" destOrd="0" presId="urn:microsoft.com/office/officeart/2008/layout/AscendingPictureAccentProcess"/>
    <dgm:cxn modelId="{1F930DFB-A9BF-471C-8BB8-19F52F2F7688}" type="presOf" srcId="{89FD0E66-6201-4A2C-90F6-8258D1BB1B7E}" destId="{AD06ED2E-9A35-4838-97F4-E7E2B4F802EC}" srcOrd="0" destOrd="0" presId="urn:microsoft.com/office/officeart/2008/layout/AscendingPictureAccentProcess"/>
    <dgm:cxn modelId="{1129F98F-EE6A-4340-AC50-773137343263}" srcId="{91080E8E-E6E5-4F25-A9DC-AC89EA8D87C1}" destId="{AFE63319-A0C0-498B-A11B-7BF76D18A067}" srcOrd="1" destOrd="0" parTransId="{012A72D6-A778-4973-B2F9-B6DF47BD884C}" sibTransId="{89FD0E66-6201-4A2C-90F6-8258D1BB1B7E}"/>
    <dgm:cxn modelId="{55641427-EFEB-4938-A2AA-96DF2245F05F}" type="presOf" srcId="{91080E8E-E6E5-4F25-A9DC-AC89EA8D87C1}" destId="{3487CE5F-B7CF-46BB-9309-679589A8596C}" srcOrd="0" destOrd="0" presId="urn:microsoft.com/office/officeart/2008/layout/AscendingPictureAccentProcess"/>
    <dgm:cxn modelId="{652BAA5F-6787-4213-8982-E06DBA3E7FC5}" type="presOf" srcId="{526CCB93-2803-4B2D-B261-175C4421BFBB}" destId="{77D7CA72-0745-443B-B607-4B5742531675}" srcOrd="0" destOrd="0" presId="urn:microsoft.com/office/officeart/2008/layout/AscendingPictureAccentProcess"/>
    <dgm:cxn modelId="{5836CC15-E2AF-42FF-8247-545CCBBFC71C}" srcId="{91080E8E-E6E5-4F25-A9DC-AC89EA8D87C1}" destId="{526CCB93-2803-4B2D-B261-175C4421BFBB}" srcOrd="0" destOrd="0" parTransId="{7ED8520E-4B3A-4482-875E-14072B752FBF}" sibTransId="{8C40D3A4-CF97-4273-8B36-C1E10F6305F0}"/>
    <dgm:cxn modelId="{1577821A-CB54-4D47-982F-F9D7D7FAFA52}" srcId="{91080E8E-E6E5-4F25-A9DC-AC89EA8D87C1}" destId="{E89C0AC3-52C2-4874-A8D9-14EA3FA3DE47}" srcOrd="2" destOrd="0" parTransId="{006445F7-536E-4347-AFFD-B49D95751E49}" sibTransId="{2DB0D6FC-5058-4E66-8C8B-6B1D3C7DA165}"/>
    <dgm:cxn modelId="{7C25DAEC-8177-42E4-80C0-28721396A7DB}" type="presOf" srcId="{2DB0D6FC-5058-4E66-8C8B-6B1D3C7DA165}" destId="{495268FA-01F2-498A-B70E-9D29ED623CAC}" srcOrd="0" destOrd="0" presId="urn:microsoft.com/office/officeart/2008/layout/AscendingPictureAccentProcess"/>
    <dgm:cxn modelId="{CE262D4C-0E5F-42AD-8545-BB518E8E3740}" type="presOf" srcId="{8C40D3A4-CF97-4273-8B36-C1E10F6305F0}" destId="{D49BC71B-7E94-49AD-9617-CE84468AB4BB}" srcOrd="0" destOrd="0" presId="urn:microsoft.com/office/officeart/2008/layout/AscendingPictureAccentProcess"/>
    <dgm:cxn modelId="{8506825E-0221-415F-93CD-4DD8A117CC68}" type="presParOf" srcId="{3487CE5F-B7CF-46BB-9309-679589A8596C}" destId="{C5602B4E-147F-49BF-962C-939A1AB03BE0}" srcOrd="0" destOrd="0" presId="urn:microsoft.com/office/officeart/2008/layout/AscendingPictureAccentProcess"/>
    <dgm:cxn modelId="{7E41DE6F-44CC-4ABE-9193-63892E1AFDEA}" type="presParOf" srcId="{3487CE5F-B7CF-46BB-9309-679589A8596C}" destId="{7CCA9D7A-0C03-47FD-B86B-08C6F9B27A3E}" srcOrd="1" destOrd="0" presId="urn:microsoft.com/office/officeart/2008/layout/AscendingPictureAccentProcess"/>
    <dgm:cxn modelId="{B44353B3-D1F8-4B12-A28C-B59B4BB4E873}" type="presParOf" srcId="{3487CE5F-B7CF-46BB-9309-679589A8596C}" destId="{F04D3974-57F8-44F2-A926-81E5F570F08A}" srcOrd="2" destOrd="0" presId="urn:microsoft.com/office/officeart/2008/layout/AscendingPictureAccentProcess"/>
    <dgm:cxn modelId="{1A1CB483-AEFD-42C9-9A20-EEB2C6B23D29}" type="presParOf" srcId="{3487CE5F-B7CF-46BB-9309-679589A8596C}" destId="{8D35A40E-D5EF-46A0-A8EB-CAF8F2340DDE}" srcOrd="3" destOrd="0" presId="urn:microsoft.com/office/officeart/2008/layout/AscendingPictureAccentProcess"/>
    <dgm:cxn modelId="{CBE1CEAE-9C15-4CC5-8AA7-3D32FFA0EC13}" type="presParOf" srcId="{3487CE5F-B7CF-46BB-9309-679589A8596C}" destId="{46A37CCF-3CF2-45A6-946B-36D9DEE714E9}" srcOrd="4" destOrd="0" presId="urn:microsoft.com/office/officeart/2008/layout/AscendingPictureAccentProcess"/>
    <dgm:cxn modelId="{FEE24ECD-C816-4335-9C3F-DE3A83505FB5}" type="presParOf" srcId="{3487CE5F-B7CF-46BB-9309-679589A8596C}" destId="{8241FE47-E34A-42B6-920F-FE0FC0D112F8}" srcOrd="5" destOrd="0" presId="urn:microsoft.com/office/officeart/2008/layout/AscendingPictureAccentProcess"/>
    <dgm:cxn modelId="{25E2826F-4BBA-4678-BC03-7E023ACEEBD8}" type="presParOf" srcId="{3487CE5F-B7CF-46BB-9309-679589A8596C}" destId="{E0DF5A9E-B8E5-4435-A990-35E7D7AFA4C0}" srcOrd="6" destOrd="0" presId="urn:microsoft.com/office/officeart/2008/layout/AscendingPictureAccentProcess"/>
    <dgm:cxn modelId="{A46605F3-713A-4A8C-BB98-40AA73B4F686}" type="presParOf" srcId="{3487CE5F-B7CF-46BB-9309-679589A8596C}" destId="{AA4B471D-AA4B-43FB-B9E8-B75EC6C9CA3A}" srcOrd="7" destOrd="0" presId="urn:microsoft.com/office/officeart/2008/layout/AscendingPictureAccentProcess"/>
    <dgm:cxn modelId="{34D6E1EC-1F9F-427C-9D2E-BC9FFEBFB6AE}" type="presParOf" srcId="{3487CE5F-B7CF-46BB-9309-679589A8596C}" destId="{39BA6B8B-C3D7-4906-9809-AFF6F6C047DC}" srcOrd="8" destOrd="0" presId="urn:microsoft.com/office/officeart/2008/layout/AscendingPictureAccentProcess"/>
    <dgm:cxn modelId="{B774AD69-C4DB-4A04-A076-04F665E33FF4}" type="presParOf" srcId="{3487CE5F-B7CF-46BB-9309-679589A8596C}" destId="{92041F49-441C-404F-9DC3-6100BB95BDD2}" srcOrd="9" destOrd="0" presId="urn:microsoft.com/office/officeart/2008/layout/AscendingPictureAccentProcess"/>
    <dgm:cxn modelId="{392140AA-DFE8-446D-93E2-9A1A294B5825}" type="presParOf" srcId="{3487CE5F-B7CF-46BB-9309-679589A8596C}" destId="{6C0F08F1-6BE9-4864-ABE8-9DED0B4D6782}" srcOrd="10" destOrd="0" presId="urn:microsoft.com/office/officeart/2008/layout/AscendingPictureAccentProcess"/>
    <dgm:cxn modelId="{D84FF037-DB84-4A50-8B32-56896F12FA42}" type="presParOf" srcId="{3487CE5F-B7CF-46BB-9309-679589A8596C}" destId="{DD66565F-BD81-4E07-9782-A760880D2C59}" srcOrd="11" destOrd="0" presId="urn:microsoft.com/office/officeart/2008/layout/AscendingPictureAccentProcess"/>
    <dgm:cxn modelId="{8333786E-0161-4B87-A975-77463748C265}" type="presParOf" srcId="{3487CE5F-B7CF-46BB-9309-679589A8596C}" destId="{77D7CA72-0745-443B-B607-4B5742531675}" srcOrd="12" destOrd="0" presId="urn:microsoft.com/office/officeart/2008/layout/AscendingPictureAccentProcess"/>
    <dgm:cxn modelId="{6BC44595-6012-4A84-A8E4-90F4EA206D3E}" type="presParOf" srcId="{3487CE5F-B7CF-46BB-9309-679589A8596C}" destId="{8C56E384-4E36-41E7-A108-275114129E40}" srcOrd="13" destOrd="0" presId="urn:microsoft.com/office/officeart/2008/layout/AscendingPictureAccentProcess"/>
    <dgm:cxn modelId="{0C2325C3-FA25-4B8D-9B9C-1FEF4BE08CDC}" type="presParOf" srcId="{8C56E384-4E36-41E7-A108-275114129E40}" destId="{D49BC71B-7E94-49AD-9617-CE84468AB4BB}" srcOrd="0" destOrd="0" presId="urn:microsoft.com/office/officeart/2008/layout/AscendingPictureAccentProcess"/>
    <dgm:cxn modelId="{393EB37D-AC93-4B12-8AF1-647C35AE0B9C}" type="presParOf" srcId="{3487CE5F-B7CF-46BB-9309-679589A8596C}" destId="{06A13661-3D1D-42FC-A352-449AE1CBC017}" srcOrd="14" destOrd="0" presId="urn:microsoft.com/office/officeart/2008/layout/AscendingPictureAccentProcess"/>
    <dgm:cxn modelId="{D0CC3D41-5E1E-4FB2-9ED9-D9486A12F0BB}" type="presParOf" srcId="{3487CE5F-B7CF-46BB-9309-679589A8596C}" destId="{CCCBFE3F-E253-4A43-AFB1-6F8887BB5DC8}" srcOrd="15" destOrd="0" presId="urn:microsoft.com/office/officeart/2008/layout/AscendingPictureAccentProcess"/>
    <dgm:cxn modelId="{A75893FE-3F30-42FF-9D63-882D4E52214F}" type="presParOf" srcId="{CCCBFE3F-E253-4A43-AFB1-6F8887BB5DC8}" destId="{AD06ED2E-9A35-4838-97F4-E7E2B4F802EC}" srcOrd="0" destOrd="0" presId="urn:microsoft.com/office/officeart/2008/layout/AscendingPictureAccentProcess"/>
    <dgm:cxn modelId="{0A7B1C97-5513-4A43-983A-0AAA765655D8}" type="presParOf" srcId="{3487CE5F-B7CF-46BB-9309-679589A8596C}" destId="{CEAB0D9C-ADD1-4A20-A35B-3C9A1AB99A04}" srcOrd="16" destOrd="0" presId="urn:microsoft.com/office/officeart/2008/layout/AscendingPictureAccentProcess"/>
    <dgm:cxn modelId="{8EDC464F-7742-4659-88BB-76A04C070DC1}" type="presParOf" srcId="{3487CE5F-B7CF-46BB-9309-679589A8596C}" destId="{EF3767C2-C23A-4B6D-A5A1-90BA7889DD63}" srcOrd="17" destOrd="0" presId="urn:microsoft.com/office/officeart/2008/layout/AscendingPictureAccentProcess"/>
    <dgm:cxn modelId="{B0DA0D02-A284-4F01-8473-5FBC4A0BD250}" type="presParOf" srcId="{EF3767C2-C23A-4B6D-A5A1-90BA7889DD63}" destId="{495268FA-01F2-498A-B70E-9D29ED623CA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5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5" y="1"/>
            <a:ext cx="3066733" cy="45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52143"/>
            <a:ext cx="3066733" cy="45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5" y="8552143"/>
            <a:ext cx="3066733" cy="45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E13F9C3-5D44-4FA6-B60B-3E668B4AC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20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5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1"/>
            <a:ext cx="3066733" cy="45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6275"/>
            <a:ext cx="4502150" cy="3376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277625"/>
            <a:ext cx="5661660" cy="405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2143"/>
            <a:ext cx="3066733" cy="45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552143"/>
            <a:ext cx="3066733" cy="45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19CD2A1-8543-4390-8997-FEBEED194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5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CD2A1-8543-4390-8997-FEBEED194FF3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2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CD2A1-8543-4390-8997-FEBEED194FF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6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CD2A1-8543-4390-8997-FEBEED194FF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0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CD2A1-8543-4390-8997-FEBEED194FF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7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CD2A1-8543-4390-8997-FEBEED194FF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6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CD2A1-8543-4390-8997-FEBEED194FF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73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CD2A1-8543-4390-8997-FEBEED194FF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8255" y="4327360"/>
            <a:ext cx="4405745" cy="434645"/>
          </a:xfrm>
          <a:prstGeom prst="rect">
            <a:avLst/>
          </a:prstGeom>
        </p:spPr>
        <p:txBody>
          <a:bodyPr/>
          <a:lstStyle>
            <a:lvl1pPr algn="r">
              <a:defRPr sz="2000" baseline="0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3268" y="5144987"/>
            <a:ext cx="3930732" cy="42454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" y="1439863"/>
            <a:ext cx="4333875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9863"/>
            <a:ext cx="4333875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306388"/>
            <a:ext cx="2205037" cy="5819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" y="306388"/>
            <a:ext cx="6462713" cy="5819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439863"/>
            <a:ext cx="8820150" cy="468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" y="1439863"/>
            <a:ext cx="4333875" cy="4686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9863"/>
            <a:ext cx="4333875" cy="4686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" y="1439863"/>
            <a:ext cx="8820150" cy="4686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48475" y="31750"/>
            <a:ext cx="2133600" cy="236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C96EC4E-F0F7-4555-ABC0-538A2A405F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306388"/>
            <a:ext cx="2205037" cy="5819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" y="306388"/>
            <a:ext cx="6462713" cy="5819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48475" y="31750"/>
            <a:ext cx="2133600" cy="236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7C028701-34B4-4BF2-BC0D-BA7DCCBE0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8200" y="1641475"/>
            <a:ext cx="3360738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1338" y="1641475"/>
            <a:ext cx="3360737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4400" y="306388"/>
            <a:ext cx="1717675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8200" y="306388"/>
            <a:ext cx="500380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6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97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920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" y="1439863"/>
            <a:ext cx="4333875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9863"/>
            <a:ext cx="4333875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63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122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0977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3291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8210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374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306388"/>
            <a:ext cx="2205037" cy="5819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" y="306388"/>
            <a:ext cx="6462713" cy="5819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29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631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97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052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" y="1439863"/>
            <a:ext cx="4333875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9863"/>
            <a:ext cx="4333875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1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111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307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9543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8686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004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534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306388"/>
            <a:ext cx="2205037" cy="5819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" y="306388"/>
            <a:ext cx="6462713" cy="5819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1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Rectangle 148"/>
          <p:cNvSpPr>
            <a:spLocks noChangeArrowheads="1"/>
          </p:cNvSpPr>
          <p:nvPr userDrawn="1"/>
        </p:nvSpPr>
        <p:spPr bwMode="auto">
          <a:xfrm>
            <a:off x="34925" y="6532563"/>
            <a:ext cx="9074150" cy="288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73" name="Line 149"/>
          <p:cNvSpPr>
            <a:spLocks noChangeShapeType="1"/>
          </p:cNvSpPr>
          <p:nvPr userDrawn="1"/>
        </p:nvSpPr>
        <p:spPr bwMode="auto">
          <a:xfrm>
            <a:off x="34925" y="6496050"/>
            <a:ext cx="907415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85" name="Rectangle 261"/>
          <p:cNvSpPr>
            <a:spLocks noChangeArrowheads="1"/>
          </p:cNvSpPr>
          <p:nvPr userDrawn="1"/>
        </p:nvSpPr>
        <p:spPr bwMode="auto">
          <a:xfrm>
            <a:off x="458788" y="3357563"/>
            <a:ext cx="1198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anchor="ctr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STRATEGIC PLAN</a:t>
            </a:r>
          </a:p>
        </p:txBody>
      </p:sp>
      <p:sp>
        <p:nvSpPr>
          <p:cNvPr id="43" name="Rectangle 148"/>
          <p:cNvSpPr>
            <a:spLocks noChangeArrowheads="1"/>
          </p:cNvSpPr>
          <p:nvPr userDrawn="1"/>
        </p:nvSpPr>
        <p:spPr bwMode="auto">
          <a:xfrm>
            <a:off x="0" y="0"/>
            <a:ext cx="9144000" cy="332509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46000">
                <a:schemeClr val="accent1">
                  <a:lumMod val="75000"/>
                  <a:alpha val="97000"/>
                </a:schemeClr>
              </a:gs>
              <a:gs pos="63000">
                <a:schemeClr val="accent1">
                  <a:lumMod val="75000"/>
                </a:schemeClr>
              </a:gs>
              <a:gs pos="82000">
                <a:schemeClr val="accent1">
                  <a:lumMod val="75000"/>
                  <a:alpha val="97000"/>
                </a:schemeClr>
              </a:gs>
            </a:gsLst>
            <a:lin ang="180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4" name="Line 149"/>
          <p:cNvSpPr>
            <a:spLocks noChangeShapeType="1"/>
          </p:cNvSpPr>
          <p:nvPr userDrawn="1"/>
        </p:nvSpPr>
        <p:spPr bwMode="auto">
          <a:xfrm flipV="1">
            <a:off x="0" y="3360717"/>
            <a:ext cx="9144000" cy="10144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 bwMode="auto">
          <a:xfrm flipH="1">
            <a:off x="4606183" y="3486684"/>
            <a:ext cx="1" cy="29141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8" name="Picture 57" descr="TNCORE Logo Uppercas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93107" y="4545650"/>
            <a:ext cx="3700329" cy="8738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380" y="142504"/>
            <a:ext cx="6571160" cy="72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" y="1439863"/>
            <a:ext cx="88201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39688" y="927100"/>
            <a:ext cx="9064625" cy="428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191" name="Line 119"/>
          <p:cNvSpPr>
            <a:spLocks noChangeShapeType="1"/>
          </p:cNvSpPr>
          <p:nvPr userDrawn="1"/>
        </p:nvSpPr>
        <p:spPr bwMode="auto">
          <a:xfrm>
            <a:off x="39688" y="6481763"/>
            <a:ext cx="906462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3128" name="Group 56"/>
          <p:cNvGraphicFramePr>
            <a:graphicFrameLocks noGrp="1"/>
          </p:cNvGraphicFramePr>
          <p:nvPr userDrawn="1"/>
        </p:nvGraphicFramePr>
        <p:xfrm>
          <a:off x="39689" y="6513513"/>
          <a:ext cx="8719750" cy="307975"/>
        </p:xfrm>
        <a:graphic>
          <a:graphicData uri="http://schemas.openxmlformats.org/drawingml/2006/table">
            <a:tbl>
              <a:tblPr/>
              <a:tblGrid>
                <a:gridCol w="8719750"/>
              </a:tblGrid>
              <a:tr h="307975"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354" name="Rectangle 282"/>
          <p:cNvSpPr>
            <a:spLocks noChangeArrowheads="1"/>
          </p:cNvSpPr>
          <p:nvPr userDrawn="1"/>
        </p:nvSpPr>
        <p:spPr bwMode="auto">
          <a:xfrm>
            <a:off x="39688" y="38100"/>
            <a:ext cx="9064625" cy="6781800"/>
          </a:xfrm>
          <a:prstGeom prst="rect">
            <a:avLst/>
          </a:prstGeom>
          <a:noFill/>
          <a:ln w="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 descr="TNCORE Logo Uppercas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246834" y="281299"/>
            <a:ext cx="1776139" cy="41945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auto">
          <a:xfrm>
            <a:off x="7161376" y="102550"/>
            <a:ext cx="0" cy="7691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 userDrawn="1"/>
        </p:nvSpPr>
        <p:spPr>
          <a:xfrm>
            <a:off x="8691083" y="6511895"/>
            <a:ext cx="410198" cy="31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fld id="{1DF48313-56C4-4615-AA55-A9701DC85C98}" type="slidenum">
              <a:rPr lang="en-US" sz="1100" b="0" smtClean="0">
                <a:solidFill>
                  <a:schemeClr val="bg1"/>
                </a:solidFill>
              </a:rPr>
              <a:pPr/>
              <a:t>‹#›</a:t>
            </a:fld>
            <a:endParaRPr lang="en-US" sz="11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9pPr>
    </p:titleStyle>
    <p:bodyStyle>
      <a:lvl1pPr marL="169863" indent="-169863" algn="l" rtl="0" eaLnBrk="0" fontAlgn="base" hangingPunct="0">
        <a:lnSpc>
          <a:spcPct val="120000"/>
        </a:lnSpc>
        <a:spcBef>
          <a:spcPct val="10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39725" indent="-168275" algn="l" rtl="0" eaLnBrk="0" fontAlgn="base" hangingPunct="0">
        <a:lnSpc>
          <a:spcPct val="120000"/>
        </a:lnSpc>
        <a:spcBef>
          <a:spcPct val="47000"/>
        </a:spcBef>
        <a:spcAft>
          <a:spcPct val="0"/>
        </a:spcAft>
        <a:buClr>
          <a:schemeClr val="folHlink"/>
        </a:buClr>
        <a:buChar char="–"/>
        <a:defRPr sz="1800">
          <a:solidFill>
            <a:schemeClr val="tx1"/>
          </a:solidFill>
          <a:latin typeface="+mn-lt"/>
        </a:defRPr>
      </a:lvl2pPr>
      <a:lvl3pPr marL="509588" indent="-1682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4" y="2291939"/>
            <a:ext cx="8827696" cy="84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79375" y="3397167"/>
            <a:ext cx="9064625" cy="428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191" name="Line 119"/>
          <p:cNvSpPr>
            <a:spLocks noChangeShapeType="1"/>
          </p:cNvSpPr>
          <p:nvPr userDrawn="1"/>
        </p:nvSpPr>
        <p:spPr bwMode="auto">
          <a:xfrm>
            <a:off x="39688" y="6481763"/>
            <a:ext cx="906462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3128" name="Group 56"/>
          <p:cNvGraphicFramePr>
            <a:graphicFrameLocks noGrp="1"/>
          </p:cNvGraphicFramePr>
          <p:nvPr userDrawn="1"/>
        </p:nvGraphicFramePr>
        <p:xfrm>
          <a:off x="39688" y="6513513"/>
          <a:ext cx="9069387" cy="307975"/>
        </p:xfrm>
        <a:graphic>
          <a:graphicData uri="http://schemas.openxmlformats.org/drawingml/2006/table">
            <a:tbl>
              <a:tblPr/>
              <a:tblGrid>
                <a:gridCol w="9069387"/>
              </a:tblGrid>
              <a:tr h="307975"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354" name="Rectangle 282"/>
          <p:cNvSpPr>
            <a:spLocks noChangeArrowheads="1"/>
          </p:cNvSpPr>
          <p:nvPr userDrawn="1"/>
        </p:nvSpPr>
        <p:spPr bwMode="auto">
          <a:xfrm>
            <a:off x="39688" y="38100"/>
            <a:ext cx="9064625" cy="6781800"/>
          </a:xfrm>
          <a:prstGeom prst="rect">
            <a:avLst/>
          </a:prstGeom>
          <a:noFill/>
          <a:ln w="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TNCORE Logo Uppercas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246834" y="281299"/>
            <a:ext cx="1776139" cy="41945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 bwMode="auto">
          <a:xfrm>
            <a:off x="7161376" y="102550"/>
            <a:ext cx="0" cy="7691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 userDrawn="1"/>
        </p:nvSpPr>
        <p:spPr>
          <a:xfrm>
            <a:off x="8691083" y="6511895"/>
            <a:ext cx="410198" cy="31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fld id="{1DF48313-56C4-4615-AA55-A9701DC85C98}" type="slidenum">
              <a:rPr lang="en-US" sz="1100" b="0" smtClean="0">
                <a:solidFill>
                  <a:schemeClr val="bg1"/>
                </a:solidFill>
              </a:rPr>
              <a:pPr/>
              <a:t>‹#›</a:t>
            </a:fld>
            <a:endParaRPr lang="en-US" sz="11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9pPr>
    </p:titleStyle>
    <p:bodyStyle>
      <a:lvl1pPr marL="169863" indent="-169863" algn="l" rtl="0" eaLnBrk="0" fontAlgn="base" hangingPunct="0">
        <a:lnSpc>
          <a:spcPct val="120000"/>
        </a:lnSpc>
        <a:spcBef>
          <a:spcPct val="10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39725" indent="-168275" algn="l" rtl="0" eaLnBrk="0" fontAlgn="base" hangingPunct="0">
        <a:lnSpc>
          <a:spcPct val="120000"/>
        </a:lnSpc>
        <a:spcBef>
          <a:spcPct val="47000"/>
        </a:spcBef>
        <a:spcAft>
          <a:spcPct val="0"/>
        </a:spcAft>
        <a:buClr>
          <a:schemeClr val="folHlink"/>
        </a:buClr>
        <a:buChar char="–"/>
        <a:defRPr sz="1800">
          <a:solidFill>
            <a:schemeClr val="tx1"/>
          </a:solidFill>
          <a:latin typeface="+mn-lt"/>
        </a:defRPr>
      </a:lvl2pPr>
      <a:lvl3pPr marL="509588" indent="-1682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54380" y="159786"/>
            <a:ext cx="6844626" cy="6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0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08200" y="1641475"/>
            <a:ext cx="68738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616" name="Rectangle 4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18" name="Rectangle 42"/>
          <p:cNvSpPr>
            <a:spLocks noChangeArrowheads="1"/>
          </p:cNvSpPr>
          <p:nvPr userDrawn="1"/>
        </p:nvSpPr>
        <p:spPr bwMode="auto">
          <a:xfrm>
            <a:off x="39688" y="927100"/>
            <a:ext cx="9064625" cy="428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20" name="Line 44"/>
          <p:cNvSpPr>
            <a:spLocks noChangeShapeType="1"/>
          </p:cNvSpPr>
          <p:nvPr userDrawn="1"/>
        </p:nvSpPr>
        <p:spPr bwMode="auto">
          <a:xfrm>
            <a:off x="39688" y="6481763"/>
            <a:ext cx="906462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622" name="Line 46"/>
          <p:cNvSpPr>
            <a:spLocks noChangeShapeType="1"/>
          </p:cNvSpPr>
          <p:nvPr userDrawn="1"/>
        </p:nvSpPr>
        <p:spPr bwMode="auto">
          <a:xfrm rot="-5400000">
            <a:off x="-365125" y="4106863"/>
            <a:ext cx="4746625" cy="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672" name="Rectangle 96"/>
          <p:cNvSpPr>
            <a:spLocks noChangeArrowheads="1"/>
          </p:cNvSpPr>
          <p:nvPr userDrawn="1"/>
        </p:nvSpPr>
        <p:spPr bwMode="auto">
          <a:xfrm>
            <a:off x="39688" y="987425"/>
            <a:ext cx="9064625" cy="438150"/>
          </a:xfrm>
          <a:prstGeom prst="rect">
            <a:avLst/>
          </a:prstGeom>
          <a:gradFill rotWithShape="1">
            <a:gsLst>
              <a:gs pos="0">
                <a:srgbClr val="E3E4E5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3" name="Line 97"/>
          <p:cNvSpPr>
            <a:spLocks noChangeShapeType="1"/>
          </p:cNvSpPr>
          <p:nvPr userDrawn="1"/>
        </p:nvSpPr>
        <p:spPr bwMode="auto">
          <a:xfrm>
            <a:off x="39688" y="1427163"/>
            <a:ext cx="90646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710" name="Rectangle 134"/>
          <p:cNvSpPr>
            <a:spLocks noChangeArrowheads="1"/>
          </p:cNvSpPr>
          <p:nvPr userDrawn="1"/>
        </p:nvSpPr>
        <p:spPr bwMode="auto">
          <a:xfrm>
            <a:off x="39688" y="38100"/>
            <a:ext cx="9064625" cy="6781800"/>
          </a:xfrm>
          <a:prstGeom prst="rect">
            <a:avLst/>
          </a:prstGeom>
          <a:noFill/>
          <a:ln w="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4155" name="Group 59"/>
          <p:cNvGraphicFramePr>
            <a:graphicFrameLocks noGrp="1"/>
          </p:cNvGraphicFramePr>
          <p:nvPr userDrawn="1"/>
        </p:nvGraphicFramePr>
        <p:xfrm>
          <a:off x="39688" y="6513513"/>
          <a:ext cx="9069387" cy="307975"/>
        </p:xfrm>
        <a:graphic>
          <a:graphicData uri="http://schemas.openxmlformats.org/drawingml/2006/table">
            <a:tbl>
              <a:tblPr/>
              <a:tblGrid>
                <a:gridCol w="9069387"/>
              </a:tblGrid>
              <a:tr h="307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TNCORE Logo Uppercas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246834" y="281299"/>
            <a:ext cx="1776139" cy="41945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161376" y="102550"/>
            <a:ext cx="0" cy="7691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 userDrawn="1"/>
        </p:nvSpPr>
        <p:spPr>
          <a:xfrm>
            <a:off x="8691083" y="6511895"/>
            <a:ext cx="410198" cy="31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fld id="{1DF48313-56C4-4615-AA55-A9701DC85C98}" type="slidenum">
              <a:rPr lang="en-US" sz="1100" b="0" smtClean="0">
                <a:solidFill>
                  <a:schemeClr val="bg1"/>
                </a:solidFill>
              </a:rPr>
              <a:pPr/>
              <a:t>‹#›</a:t>
            </a:fld>
            <a:endParaRPr lang="en-US" sz="11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9pPr>
    </p:titleStyle>
    <p:bodyStyle>
      <a:lvl1pPr marL="169863" indent="-169863" algn="l" rtl="0" eaLnBrk="0" fontAlgn="base" hangingPunct="0">
        <a:lnSpc>
          <a:spcPct val="120000"/>
        </a:lnSpc>
        <a:spcBef>
          <a:spcPct val="10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39725" indent="-168275" algn="l" rtl="0" eaLnBrk="0" fontAlgn="base" hangingPunct="0">
        <a:lnSpc>
          <a:spcPct val="120000"/>
        </a:lnSpc>
        <a:spcBef>
          <a:spcPct val="47000"/>
        </a:spcBef>
        <a:spcAft>
          <a:spcPct val="0"/>
        </a:spcAft>
        <a:buClr>
          <a:schemeClr val="folHlink"/>
        </a:buClr>
        <a:buChar char="–"/>
        <a:defRPr sz="1800">
          <a:solidFill>
            <a:schemeClr val="tx1"/>
          </a:solidFill>
          <a:latin typeface="+mn-lt"/>
        </a:defRPr>
      </a:lvl2pPr>
      <a:lvl3pPr marL="509588" indent="-1682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380" y="142504"/>
            <a:ext cx="6571160" cy="72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" y="1439863"/>
            <a:ext cx="88201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688" y="927100"/>
            <a:ext cx="9064625" cy="428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1" name="Line 119"/>
          <p:cNvSpPr>
            <a:spLocks noChangeShapeType="1"/>
          </p:cNvSpPr>
          <p:nvPr/>
        </p:nvSpPr>
        <p:spPr bwMode="auto">
          <a:xfrm>
            <a:off x="39688" y="6481763"/>
            <a:ext cx="906462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128" name="Group 56"/>
          <p:cNvGraphicFramePr>
            <a:graphicFrameLocks noGrp="1"/>
          </p:cNvGraphicFramePr>
          <p:nvPr/>
        </p:nvGraphicFramePr>
        <p:xfrm>
          <a:off x="39689" y="6513513"/>
          <a:ext cx="8719750" cy="307975"/>
        </p:xfrm>
        <a:graphic>
          <a:graphicData uri="http://schemas.openxmlformats.org/drawingml/2006/table">
            <a:tbl>
              <a:tblPr/>
              <a:tblGrid>
                <a:gridCol w="8719750"/>
              </a:tblGrid>
              <a:tr h="307975"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354" name="Rectangle 282"/>
          <p:cNvSpPr>
            <a:spLocks noChangeArrowheads="1"/>
          </p:cNvSpPr>
          <p:nvPr/>
        </p:nvSpPr>
        <p:spPr bwMode="auto">
          <a:xfrm>
            <a:off x="39688" y="38100"/>
            <a:ext cx="9064625" cy="6781800"/>
          </a:xfrm>
          <a:prstGeom prst="rect">
            <a:avLst/>
          </a:prstGeom>
          <a:noFill/>
          <a:ln w="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Picture 8" descr="TNCORE Logo Uppercas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46834" y="281299"/>
            <a:ext cx="1776139" cy="41945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7161376" y="102550"/>
            <a:ext cx="0" cy="7691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8691083" y="6511895"/>
            <a:ext cx="410198" cy="31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F48313-56C4-4615-AA55-A9701DC85C98}" type="slidenum">
              <a:rPr lang="en-US" sz="1100" b="0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1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2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9pPr>
    </p:titleStyle>
    <p:bodyStyle>
      <a:lvl1pPr marL="169863" indent="-169863" algn="l" rtl="0" eaLnBrk="1" fontAlgn="base" hangingPunct="1">
        <a:lnSpc>
          <a:spcPct val="120000"/>
        </a:lnSpc>
        <a:spcBef>
          <a:spcPct val="10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39725" indent="-168275" algn="l" rtl="0" eaLnBrk="1" fontAlgn="base" hangingPunct="1">
        <a:lnSpc>
          <a:spcPct val="120000"/>
        </a:lnSpc>
        <a:spcBef>
          <a:spcPct val="47000"/>
        </a:spcBef>
        <a:spcAft>
          <a:spcPct val="0"/>
        </a:spcAft>
        <a:buClr>
          <a:schemeClr val="folHlink"/>
        </a:buClr>
        <a:buChar char="–"/>
        <a:defRPr sz="1800">
          <a:solidFill>
            <a:schemeClr val="tx1"/>
          </a:solidFill>
          <a:latin typeface="+mn-lt"/>
        </a:defRPr>
      </a:lvl2pPr>
      <a:lvl3pPr marL="509588" indent="-16827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380" y="142504"/>
            <a:ext cx="6571160" cy="72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" y="1439863"/>
            <a:ext cx="88201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688" y="927100"/>
            <a:ext cx="9064625" cy="428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1" name="Line 119"/>
          <p:cNvSpPr>
            <a:spLocks noChangeShapeType="1"/>
          </p:cNvSpPr>
          <p:nvPr/>
        </p:nvSpPr>
        <p:spPr bwMode="auto">
          <a:xfrm>
            <a:off x="39688" y="6481763"/>
            <a:ext cx="906462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128" name="Group 56"/>
          <p:cNvGraphicFramePr>
            <a:graphicFrameLocks noGrp="1"/>
          </p:cNvGraphicFramePr>
          <p:nvPr/>
        </p:nvGraphicFramePr>
        <p:xfrm>
          <a:off x="39689" y="6513513"/>
          <a:ext cx="8719750" cy="307975"/>
        </p:xfrm>
        <a:graphic>
          <a:graphicData uri="http://schemas.openxmlformats.org/drawingml/2006/table">
            <a:tbl>
              <a:tblPr/>
              <a:tblGrid>
                <a:gridCol w="8719750"/>
              </a:tblGrid>
              <a:tr h="307975"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354" name="Rectangle 282"/>
          <p:cNvSpPr>
            <a:spLocks noChangeArrowheads="1"/>
          </p:cNvSpPr>
          <p:nvPr/>
        </p:nvSpPr>
        <p:spPr bwMode="auto">
          <a:xfrm>
            <a:off x="39688" y="38100"/>
            <a:ext cx="9064625" cy="6781800"/>
          </a:xfrm>
          <a:prstGeom prst="rect">
            <a:avLst/>
          </a:prstGeom>
          <a:noFill/>
          <a:ln w="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Picture 8" descr="TNCORE Logo Uppercas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46834" y="281299"/>
            <a:ext cx="1776139" cy="41945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7161376" y="102550"/>
            <a:ext cx="0" cy="7691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8691083" y="6511895"/>
            <a:ext cx="410198" cy="31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F48313-56C4-4615-AA55-A9701DC85C98}" type="slidenum">
              <a:rPr lang="en-US" sz="1100" b="0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1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8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500">
          <a:solidFill>
            <a:schemeClr val="accent1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Century Gothic" pitchFamily="34" charset="0"/>
        </a:defRPr>
      </a:lvl9pPr>
    </p:titleStyle>
    <p:bodyStyle>
      <a:lvl1pPr marL="169863" indent="-169863" algn="l" rtl="0" eaLnBrk="1" fontAlgn="base" hangingPunct="1">
        <a:lnSpc>
          <a:spcPct val="120000"/>
        </a:lnSpc>
        <a:spcBef>
          <a:spcPct val="10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39725" indent="-168275" algn="l" rtl="0" eaLnBrk="1" fontAlgn="base" hangingPunct="1">
        <a:lnSpc>
          <a:spcPct val="120000"/>
        </a:lnSpc>
        <a:spcBef>
          <a:spcPct val="47000"/>
        </a:spcBef>
        <a:spcAft>
          <a:spcPct val="0"/>
        </a:spcAft>
        <a:buClr>
          <a:schemeClr val="folHlink"/>
        </a:buClr>
        <a:buChar char="–"/>
        <a:defRPr sz="1800">
          <a:solidFill>
            <a:schemeClr val="tx1"/>
          </a:solidFill>
          <a:latin typeface="+mn-lt"/>
        </a:defRPr>
      </a:lvl2pPr>
      <a:lvl3pPr marL="509588" indent="-16827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8" t="36727" r="7693" b="42673"/>
          <a:stretch/>
        </p:blipFill>
        <p:spPr bwMode="auto">
          <a:xfrm>
            <a:off x="110169" y="1432193"/>
            <a:ext cx="8934677" cy="4902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52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19720" r="-1735" b="57292"/>
          <a:stretch/>
        </p:blipFill>
        <p:spPr bwMode="auto">
          <a:xfrm>
            <a:off x="175848" y="1641513"/>
            <a:ext cx="8968151" cy="40480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8" t="36727" r="7693" b="42673"/>
          <a:stretch/>
        </p:blipFill>
        <p:spPr bwMode="auto">
          <a:xfrm>
            <a:off x="121186" y="83300"/>
            <a:ext cx="1860847" cy="7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89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980500"/>
            <a:ext cx="8820150" cy="5530469"/>
          </a:xfrm>
        </p:spPr>
        <p:txBody>
          <a:bodyPr/>
          <a:lstStyle/>
          <a:p>
            <a:r>
              <a:rPr lang="en-US" sz="2000" dirty="0" smtClean="0"/>
              <a:t>Classroom instruction for all - Common Core State Standards</a:t>
            </a:r>
          </a:p>
          <a:p>
            <a:r>
              <a:rPr lang="en-US" sz="2000" dirty="0" smtClean="0"/>
              <a:t>Research shows 80-85% of students will respond to Tier I</a:t>
            </a:r>
          </a:p>
          <a:p>
            <a:r>
              <a:rPr lang="en-US" sz="2000" dirty="0"/>
              <a:t>Recommended Instructional Time</a:t>
            </a:r>
          </a:p>
          <a:p>
            <a:pPr lvl="1"/>
            <a:r>
              <a:rPr lang="en-US" sz="1600" dirty="0"/>
              <a:t>ELA: K-2/150 min; 3-5/90 min; 6-12/55 traditional 90 block</a:t>
            </a:r>
          </a:p>
          <a:p>
            <a:pPr lvl="1"/>
            <a:r>
              <a:rPr lang="en-US" sz="1600" dirty="0"/>
              <a:t>Math: K-1/60 min; 2/75min; 3-5/90 min; 6-12/55 traditional 90 block</a:t>
            </a:r>
          </a:p>
          <a:p>
            <a:r>
              <a:rPr lang="en-US" sz="2000" dirty="0" smtClean="0"/>
              <a:t>Ongoing Assessments (grade level checks, benchmarks)</a:t>
            </a:r>
          </a:p>
          <a:p>
            <a:pPr lvl="1"/>
            <a:r>
              <a:rPr lang="en-US" dirty="0" smtClean="0"/>
              <a:t>Collect data points, determine patterns, track individuals and groups,</a:t>
            </a:r>
          </a:p>
          <a:p>
            <a:pPr lvl="1"/>
            <a:r>
              <a:rPr lang="en-US" dirty="0" smtClean="0"/>
              <a:t>Guide instruction (teach/assess/monitor/adjust)</a:t>
            </a:r>
          </a:p>
          <a:p>
            <a:r>
              <a:rPr lang="en-US" sz="2000" dirty="0" smtClean="0"/>
              <a:t>Fidelity Monitoring (Team, Student Data, etc…)</a:t>
            </a:r>
          </a:p>
          <a:p>
            <a:r>
              <a:rPr lang="en-US" sz="2000" dirty="0" smtClean="0"/>
              <a:t>Universal Screener (K-8, recommended 9-12)(students below 25% go to Tier II)</a:t>
            </a:r>
            <a:endParaRPr lang="en-US" sz="2000" dirty="0"/>
          </a:p>
          <a:p>
            <a:pPr marL="171450" lvl="1" indent="0">
              <a:buNone/>
            </a:pPr>
            <a:endParaRPr lang="en-US" dirty="0" smtClean="0"/>
          </a:p>
          <a:p>
            <a:pPr marL="17145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8" t="36727" r="7693" b="42673"/>
          <a:stretch/>
        </p:blipFill>
        <p:spPr bwMode="auto">
          <a:xfrm>
            <a:off x="121186" y="83300"/>
            <a:ext cx="1860847" cy="7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4234" y="111909"/>
            <a:ext cx="497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 smtClean="0">
                <a:latin typeface="+mn-lt"/>
              </a:rPr>
              <a:t>Tier I - Instruction</a:t>
            </a:r>
            <a:endParaRPr lang="en-US" sz="4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115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12"/>
            <a:ext cx="6093912" cy="70145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Reteaching</a:t>
            </a:r>
            <a:r>
              <a:rPr lang="en-US" dirty="0" smtClean="0"/>
              <a:t>/Remediation V</a:t>
            </a:r>
            <a:r>
              <a:rPr lang="en-US" dirty="0"/>
              <a:t>S</a:t>
            </a:r>
            <a:r>
              <a:rPr lang="en-US" dirty="0" smtClean="0"/>
              <a:t>. Intervention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089765"/>
            <a:ext cx="4040188" cy="538620"/>
          </a:xfrm>
        </p:spPr>
        <p:txBody>
          <a:bodyPr/>
          <a:lstStyle/>
          <a:p>
            <a:r>
              <a:rPr lang="en-US" dirty="0" err="1" smtClean="0"/>
              <a:t>Reteaching</a:t>
            </a:r>
            <a:r>
              <a:rPr lang="en-US" dirty="0" smtClean="0"/>
              <a:t>/Remediation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15858"/>
            <a:ext cx="4040188" cy="45103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Tier I-Common Core Standards </a:t>
            </a:r>
          </a:p>
          <a:p>
            <a:r>
              <a:rPr lang="en-US" sz="2000" dirty="0" smtClean="0"/>
              <a:t>Goal is to  </a:t>
            </a:r>
            <a:r>
              <a:rPr lang="en-US" sz="2000" dirty="0"/>
              <a:t>r</a:t>
            </a:r>
            <a:r>
              <a:rPr lang="en-US" sz="2000" dirty="0" smtClean="0"/>
              <a:t>eteach  standards that students are struggling with rather than specific skill deficits.  These are your “bubble kids”.  </a:t>
            </a:r>
          </a:p>
          <a:p>
            <a:pPr marL="0" indent="0">
              <a:buNone/>
            </a:pPr>
            <a:r>
              <a:rPr lang="en-US" sz="2000" b="1" dirty="0" smtClean="0"/>
              <a:t>Standards Based Assessment:</a:t>
            </a:r>
          </a:p>
          <a:p>
            <a:r>
              <a:rPr lang="en-US" sz="2000" dirty="0" smtClean="0"/>
              <a:t>Benchmark Assessment </a:t>
            </a:r>
          </a:p>
          <a:p>
            <a:r>
              <a:rPr lang="en-US" sz="2000" dirty="0" smtClean="0"/>
              <a:t>Summative Assessment</a:t>
            </a:r>
          </a:p>
          <a:p>
            <a:r>
              <a:rPr lang="en-US" sz="2000" dirty="0" smtClean="0"/>
              <a:t>Formative Assessment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039661"/>
            <a:ext cx="4041775" cy="576198"/>
          </a:xfrm>
        </p:spPr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728592"/>
            <a:ext cx="4041775" cy="47348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 smtClean="0"/>
              <a:t>Tier II/III/Special Education Intervention</a:t>
            </a:r>
          </a:p>
          <a:p>
            <a:r>
              <a:rPr lang="en-US" sz="7200" dirty="0" smtClean="0"/>
              <a:t>Goal is provide research based interventions aligned to specific skill deficit(s) as identified by a universal screener.</a:t>
            </a:r>
          </a:p>
          <a:p>
            <a:pPr marL="0" indent="0">
              <a:buNone/>
            </a:pPr>
            <a:r>
              <a:rPr lang="en-US" sz="8000" b="1" dirty="0" smtClean="0"/>
              <a:t>Skills Based Assessment:</a:t>
            </a:r>
          </a:p>
          <a:p>
            <a:r>
              <a:rPr lang="en-US" sz="6400" dirty="0" smtClean="0"/>
              <a:t>Skills based </a:t>
            </a:r>
            <a:r>
              <a:rPr lang="en-US" sz="6400" dirty="0"/>
              <a:t>u</a:t>
            </a:r>
            <a:r>
              <a:rPr lang="en-US" sz="6400" dirty="0" smtClean="0"/>
              <a:t>niversal </a:t>
            </a:r>
            <a:r>
              <a:rPr lang="en-US" sz="6400" dirty="0"/>
              <a:t>s</a:t>
            </a:r>
            <a:r>
              <a:rPr lang="en-US" sz="6400" dirty="0" smtClean="0"/>
              <a:t>creener aligned to area(s) of deficit</a:t>
            </a:r>
          </a:p>
          <a:p>
            <a:r>
              <a:rPr lang="en-US" sz="6400" dirty="0" smtClean="0"/>
              <a:t>Skills based Progress Monitoring specific to area(s) of deficit</a:t>
            </a:r>
          </a:p>
          <a:p>
            <a:r>
              <a:rPr lang="en-US" sz="6400" dirty="0" smtClean="0"/>
              <a:t>Formative assessment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1000" y="6416675"/>
            <a:ext cx="5638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BC60D48A-29AD-47AA-A733-9A1782EC882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1" r="1301" b="35394"/>
          <a:stretch/>
        </p:blipFill>
        <p:spPr bwMode="auto">
          <a:xfrm>
            <a:off x="77118" y="1619479"/>
            <a:ext cx="8967730" cy="4065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8" t="36727" r="7693" b="42673"/>
          <a:stretch/>
        </p:blipFill>
        <p:spPr bwMode="auto">
          <a:xfrm>
            <a:off x="121186" y="83300"/>
            <a:ext cx="1860847" cy="7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68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094704"/>
            <a:ext cx="8820150" cy="5416265"/>
          </a:xfrm>
        </p:spPr>
        <p:txBody>
          <a:bodyPr/>
          <a:lstStyle/>
          <a:p>
            <a:r>
              <a:rPr lang="en-US" dirty="0" smtClean="0"/>
              <a:t>High quality research based intervention in specific area of deficit (standards protocol or problem solving or hybrid of 2)</a:t>
            </a:r>
          </a:p>
          <a:p>
            <a:r>
              <a:rPr lang="en-US" dirty="0" smtClean="0"/>
              <a:t>Research shows 10-15% will need Tier II</a:t>
            </a:r>
          </a:p>
          <a:p>
            <a:r>
              <a:rPr lang="en-US" dirty="0" smtClean="0"/>
              <a:t>30 minutes of explicit instruction </a:t>
            </a:r>
            <a:r>
              <a:rPr lang="en-US" b="1" dirty="0" smtClean="0"/>
              <a:t>daily, </a:t>
            </a:r>
            <a:r>
              <a:rPr lang="en-US" dirty="0" smtClean="0"/>
              <a:t>small groups</a:t>
            </a:r>
            <a:endParaRPr lang="en-US" dirty="0"/>
          </a:p>
          <a:p>
            <a:r>
              <a:rPr lang="en-US" dirty="0"/>
              <a:t>Universal Screener (K-8, recommended </a:t>
            </a:r>
            <a:r>
              <a:rPr lang="en-US" dirty="0" smtClean="0"/>
              <a:t>9-12)(Based on national norms)</a:t>
            </a:r>
          </a:p>
          <a:p>
            <a:r>
              <a:rPr lang="en-US" dirty="0" smtClean="0"/>
              <a:t>Survey-Level assessment (process to determine the basic skill area of deficit)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8" t="36727" r="7693" b="42673"/>
          <a:stretch/>
        </p:blipFill>
        <p:spPr bwMode="auto">
          <a:xfrm>
            <a:off x="121186" y="83300"/>
            <a:ext cx="1860847" cy="7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4234" y="111909"/>
            <a:ext cx="497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 smtClean="0">
                <a:latin typeface="+mn-lt"/>
              </a:rPr>
              <a:t>Tier II - Intervention</a:t>
            </a:r>
            <a:endParaRPr lang="en-US" sz="4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727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249251"/>
            <a:ext cx="8820150" cy="5261718"/>
          </a:xfrm>
        </p:spPr>
        <p:txBody>
          <a:bodyPr/>
          <a:lstStyle/>
          <a:p>
            <a:r>
              <a:rPr lang="en-US" dirty="0" smtClean="0"/>
              <a:t>Progress Monitor (every 1-2 weeks in area of deficit)</a:t>
            </a:r>
          </a:p>
          <a:p>
            <a:pPr lvl="1"/>
            <a:r>
              <a:rPr lang="en-US" sz="2400" dirty="0" smtClean="0"/>
              <a:t>Collect data points, determine patterns, track individuals</a:t>
            </a:r>
          </a:p>
          <a:p>
            <a:r>
              <a:rPr lang="en-US" dirty="0" smtClean="0"/>
              <a:t>Fidelity Monitoring (3 times a marking period, at least 2 direct observation)</a:t>
            </a:r>
          </a:p>
          <a:p>
            <a:r>
              <a:rPr lang="en-US" dirty="0" smtClean="0"/>
              <a:t>Rate of Improvement</a:t>
            </a:r>
          </a:p>
          <a:p>
            <a:r>
              <a:rPr lang="en-US" dirty="0" smtClean="0"/>
              <a:t>Taught by highly trained personnel</a:t>
            </a:r>
          </a:p>
          <a:p>
            <a:endParaRPr lang="en-US" dirty="0"/>
          </a:p>
          <a:p>
            <a:pPr marL="171450" lvl="1" indent="0">
              <a:buNone/>
            </a:pPr>
            <a:endParaRPr lang="en-US" dirty="0" smtClean="0"/>
          </a:p>
          <a:p>
            <a:pPr marL="17145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8" t="36727" r="7693" b="42673"/>
          <a:stretch/>
        </p:blipFill>
        <p:spPr bwMode="auto">
          <a:xfrm>
            <a:off x="121186" y="83300"/>
            <a:ext cx="1860847" cy="7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4234" y="111909"/>
            <a:ext cx="497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 smtClean="0">
                <a:latin typeface="+mn-lt"/>
              </a:rPr>
              <a:t>Tier II - Intervention</a:t>
            </a:r>
            <a:endParaRPr lang="en-US" sz="4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1654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5913" r="867" b="2709"/>
          <a:stretch/>
        </p:blipFill>
        <p:spPr bwMode="auto">
          <a:xfrm>
            <a:off x="175848" y="1311007"/>
            <a:ext cx="8802899" cy="4781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8" t="36727" r="7693" b="42673"/>
          <a:stretch/>
        </p:blipFill>
        <p:spPr bwMode="auto">
          <a:xfrm>
            <a:off x="121186" y="83300"/>
            <a:ext cx="1860847" cy="7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89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094704"/>
            <a:ext cx="8820150" cy="5416265"/>
          </a:xfrm>
        </p:spPr>
        <p:txBody>
          <a:bodyPr/>
          <a:lstStyle/>
          <a:p>
            <a:r>
              <a:rPr lang="en-US" dirty="0" smtClean="0"/>
              <a:t>High quality research based intervention in specific area of deficit (the most intensive intervention possible)</a:t>
            </a:r>
          </a:p>
          <a:p>
            <a:r>
              <a:rPr lang="en-US" dirty="0" smtClean="0"/>
              <a:t>Research shows 3-5% will need Tier III</a:t>
            </a:r>
          </a:p>
          <a:p>
            <a:r>
              <a:rPr lang="en-US" dirty="0" smtClean="0"/>
              <a:t>45-60 minutes of explicit instruction </a:t>
            </a:r>
            <a:r>
              <a:rPr lang="en-US" b="1" dirty="0" smtClean="0"/>
              <a:t>daily, </a:t>
            </a:r>
            <a:r>
              <a:rPr lang="en-US" dirty="0" smtClean="0"/>
              <a:t>small groups</a:t>
            </a:r>
          </a:p>
          <a:p>
            <a:r>
              <a:rPr lang="en-US" dirty="0"/>
              <a:t>Universal Screener (K-8, recommended 9-12)(Based on national norms)</a:t>
            </a:r>
          </a:p>
          <a:p>
            <a:r>
              <a:rPr lang="en-US" dirty="0" smtClean="0"/>
              <a:t>Survey-Level assessment (process to determine the basic skill area of deficit)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8" t="36727" r="7693" b="42673"/>
          <a:stretch/>
        </p:blipFill>
        <p:spPr bwMode="auto">
          <a:xfrm>
            <a:off x="121186" y="83300"/>
            <a:ext cx="1860847" cy="7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4234" y="111909"/>
            <a:ext cx="497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 smtClean="0">
                <a:latin typeface="+mn-lt"/>
              </a:rPr>
              <a:t>Tier III - Intervention</a:t>
            </a:r>
            <a:endParaRPr lang="en-US" sz="4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658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081825"/>
            <a:ext cx="8820150" cy="5429144"/>
          </a:xfrm>
        </p:spPr>
        <p:txBody>
          <a:bodyPr/>
          <a:lstStyle/>
          <a:p>
            <a:r>
              <a:rPr lang="en-US" dirty="0" smtClean="0"/>
              <a:t>Progress Monitor (every 1-2 weeks in area of deficit)</a:t>
            </a:r>
          </a:p>
          <a:p>
            <a:pPr lvl="1"/>
            <a:r>
              <a:rPr lang="en-US" sz="2400" dirty="0" smtClean="0"/>
              <a:t>Collect data points, determine patterns, track individuals</a:t>
            </a:r>
          </a:p>
          <a:p>
            <a:r>
              <a:rPr lang="en-US" dirty="0" smtClean="0"/>
              <a:t>Fidelity Monitoring </a:t>
            </a:r>
          </a:p>
          <a:p>
            <a:pPr lvl="1"/>
            <a:r>
              <a:rPr lang="en-US" dirty="0" smtClean="0"/>
              <a:t>5 times a marking period</a:t>
            </a:r>
          </a:p>
          <a:p>
            <a:pPr lvl="1"/>
            <a:r>
              <a:rPr lang="en-US" dirty="0" smtClean="0"/>
              <a:t>3 direct observation (at least)</a:t>
            </a:r>
          </a:p>
          <a:p>
            <a:pPr lvl="1"/>
            <a:r>
              <a:rPr lang="en-US" dirty="0" smtClean="0"/>
              <a:t>2 must be a review of implementation data (student attendance, lesson plans, progress monitoring results</a:t>
            </a:r>
          </a:p>
          <a:p>
            <a:r>
              <a:rPr lang="en-US" dirty="0" smtClean="0"/>
              <a:t>Rate of Improvement</a:t>
            </a:r>
          </a:p>
          <a:p>
            <a:r>
              <a:rPr lang="en-US" dirty="0" smtClean="0"/>
              <a:t>Taught by highly trained personnel</a:t>
            </a:r>
          </a:p>
          <a:p>
            <a:endParaRPr lang="en-US" dirty="0"/>
          </a:p>
          <a:p>
            <a:pPr marL="171450" lvl="1" indent="0">
              <a:buNone/>
            </a:pPr>
            <a:endParaRPr lang="en-US" dirty="0" smtClean="0"/>
          </a:p>
          <a:p>
            <a:pPr marL="17145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8" t="36727" r="7693" b="42673"/>
          <a:stretch/>
        </p:blipFill>
        <p:spPr bwMode="auto">
          <a:xfrm>
            <a:off x="121186" y="83300"/>
            <a:ext cx="1860847" cy="7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4234" y="111909"/>
            <a:ext cx="497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 smtClean="0">
                <a:latin typeface="+mn-lt"/>
              </a:rPr>
              <a:t>Tier III - Intervention</a:t>
            </a:r>
            <a:endParaRPr lang="en-US" sz="4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587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6213" y="275772"/>
            <a:ext cx="8820150" cy="593770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Specific Learning Disability </a:t>
            </a:r>
            <a:r>
              <a:rPr lang="en-US" sz="3200" dirty="0" smtClean="0"/>
              <a:t>Definition</a:t>
            </a:r>
            <a:r>
              <a:rPr lang="en-US" sz="3200" dirty="0"/>
              <a:t>:  </a:t>
            </a:r>
          </a:p>
          <a:p>
            <a:endParaRPr lang="en-US" sz="3200" dirty="0"/>
          </a:p>
        </p:txBody>
      </p:sp>
      <p:pic>
        <p:nvPicPr>
          <p:cNvPr id="8" name="Picture 2" descr="C:\Users\CA18503\AppData\Local\Microsoft\Windows\Temporary Internet Files\Content.Outlook\GWSRYLCJ\TN SLD defini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1" y="1103085"/>
            <a:ext cx="8302173" cy="51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80" y="244104"/>
            <a:ext cx="6571160" cy="724395"/>
          </a:xfrm>
        </p:spPr>
        <p:txBody>
          <a:bodyPr/>
          <a:lstStyle/>
          <a:p>
            <a:r>
              <a:rPr lang="en-US" b="1" dirty="0" smtClean="0"/>
              <a:t>Response </a:t>
            </a:r>
            <a:r>
              <a:rPr lang="en-US" b="1" dirty="0"/>
              <a:t>to Intervention is </a:t>
            </a:r>
            <a:r>
              <a:rPr lang="en-US" b="1" dirty="0" smtClean="0"/>
              <a:t>NOT: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41" y="1045029"/>
            <a:ext cx="8769133" cy="549355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sz="1800" b="1" dirty="0" smtClean="0"/>
          </a:p>
          <a:p>
            <a:pPr>
              <a:lnSpc>
                <a:spcPct val="100000"/>
              </a:lnSpc>
            </a:pPr>
            <a:r>
              <a:rPr lang="en-US" sz="1800" dirty="0" smtClean="0"/>
              <a:t>Just a Special Education initiative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Only for students with disabilities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Only for beginning reading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A new way to identify students with SLD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A way of reducing costs or eliminating special education or the LD category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This year’s summer reform or a short-term implementation based on “RTI in a Box”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A way to fix schools with weak core instruction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Source</a:t>
            </a:r>
            <a:r>
              <a:rPr lang="en-US" sz="1400" dirty="0">
                <a:solidFill>
                  <a:srgbClr val="000000"/>
                </a:solidFill>
              </a:rPr>
              <a:t>: Fletcher, Jack (2013) </a:t>
            </a:r>
            <a:r>
              <a:rPr lang="en-US" sz="1400" i="1" dirty="0">
                <a:solidFill>
                  <a:srgbClr val="000000"/>
                </a:solidFill>
                <a:ea typeface="Calibri"/>
                <a:cs typeface="Times New Roman"/>
              </a:rPr>
              <a:t>Classifications and Definitions for the Identification of Learning Disabilities: An Evaluation of the Research. </a:t>
            </a:r>
            <a:r>
              <a:rPr lang="en-US" sz="1400" dirty="0">
                <a:solidFill>
                  <a:srgbClr val="000000"/>
                </a:solidFill>
                <a:ea typeface="Calibri"/>
                <a:cs typeface="Times New Roman"/>
              </a:rPr>
              <a:t>Presentation for RTI²: A School Psychologist’s Guide to Implementation. Murfreesboro, TN.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50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Tier II, Tier III or </a:t>
            </a:r>
            <a:r>
              <a:rPr lang="en-US" dirty="0" err="1" smtClean="0"/>
              <a:t>Sp.ed</a:t>
            </a:r>
            <a:r>
              <a:rPr lang="en-US" dirty="0" smtClean="0"/>
              <a:t> Intervention : Core Instruction Plus </a:t>
            </a:r>
            <a:r>
              <a:rPr lang="en-US" b="1" dirty="0"/>
              <a:t>A</a:t>
            </a:r>
            <a:r>
              <a:rPr lang="en-US" dirty="0" smtClean="0"/>
              <a:t> skill specific intervention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886777"/>
              </p:ext>
            </p:extLst>
          </p:nvPr>
        </p:nvGraphicFramePr>
        <p:xfrm>
          <a:off x="161925" y="1439863"/>
          <a:ext cx="8820150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4449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Core instruction plus Intervention (Tier II, Tier III or </a:t>
            </a:r>
            <a:r>
              <a:rPr lang="en-US" dirty="0" err="1" smtClean="0"/>
              <a:t>Sp.Ed</a:t>
            </a:r>
            <a:r>
              <a:rPr lang="en-US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825496"/>
              </p:ext>
            </p:extLst>
          </p:nvPr>
        </p:nvGraphicFramePr>
        <p:xfrm>
          <a:off x="176439" y="1077005"/>
          <a:ext cx="8820150" cy="519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5655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Special Education Intervention  for  a student with a Specific Learning Disability: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Is….					Is Not: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In addition to core instruction provided by general ed. teacher</a:t>
            </a:r>
          </a:p>
          <a:p>
            <a:r>
              <a:rPr lang="en-US" sz="1800" dirty="0" smtClean="0"/>
              <a:t>The most intense intervention</a:t>
            </a:r>
          </a:p>
          <a:p>
            <a:r>
              <a:rPr lang="en-US" sz="1800" dirty="0" smtClean="0"/>
              <a:t>Specific to  the area of deficit/need</a:t>
            </a:r>
          </a:p>
          <a:p>
            <a:r>
              <a:rPr lang="en-US" sz="1800" dirty="0" smtClean="0"/>
              <a:t>Research based </a:t>
            </a:r>
          </a:p>
          <a:p>
            <a:r>
              <a:rPr lang="en-US" sz="1800" dirty="0" smtClean="0"/>
              <a:t>Provided by trained professional</a:t>
            </a:r>
          </a:p>
          <a:p>
            <a:r>
              <a:rPr lang="en-US" sz="1800" dirty="0" smtClean="0"/>
              <a:t>Monitored to measure student progress</a:t>
            </a:r>
          </a:p>
          <a:p>
            <a:r>
              <a:rPr lang="en-US" sz="1800" dirty="0" smtClean="0"/>
              <a:t>Based on data to determine appropriate interventions and services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69863" lvl="1" indent="-169863">
              <a:spcBef>
                <a:spcPct val="100000"/>
              </a:spcBef>
              <a:buFontTx/>
              <a:buChar char="•"/>
            </a:pPr>
            <a:r>
              <a:rPr lang="en-US" dirty="0" smtClean="0"/>
              <a:t>a </a:t>
            </a:r>
            <a:r>
              <a:rPr lang="en-US" dirty="0"/>
              <a:t>place to put students that </a:t>
            </a:r>
            <a:r>
              <a:rPr lang="en-US" dirty="0" smtClean="0"/>
              <a:t>struggle</a:t>
            </a:r>
          </a:p>
          <a:p>
            <a:pPr marL="169863" lvl="1" indent="-169863">
              <a:spcBef>
                <a:spcPct val="100000"/>
              </a:spcBef>
              <a:buFontTx/>
              <a:buChar char="•"/>
            </a:pPr>
            <a:r>
              <a:rPr lang="en-US" dirty="0" smtClean="0"/>
              <a:t>One size fits all</a:t>
            </a:r>
          </a:p>
          <a:p>
            <a:pPr marL="169863" lvl="1" indent="-169863">
              <a:spcBef>
                <a:spcPct val="100000"/>
              </a:spcBef>
              <a:buFontTx/>
              <a:buChar char="•"/>
            </a:pPr>
            <a:r>
              <a:rPr lang="en-US" dirty="0" smtClean="0"/>
              <a:t>Not based on a standard </a:t>
            </a:r>
          </a:p>
          <a:p>
            <a:pPr marL="169863" lvl="1" indent="-169863">
              <a:spcBef>
                <a:spcPct val="100000"/>
              </a:spcBef>
              <a:buFontTx/>
              <a:buChar char="•"/>
            </a:pPr>
            <a:r>
              <a:rPr lang="en-US" dirty="0" smtClean="0"/>
              <a:t>Tutoring</a:t>
            </a:r>
          </a:p>
          <a:p>
            <a:pPr marL="169863" lvl="1" indent="-169863">
              <a:spcBef>
                <a:spcPct val="100000"/>
              </a:spcBef>
              <a:buFontTx/>
              <a:buChar char="•"/>
            </a:pPr>
            <a:r>
              <a:rPr lang="en-US" dirty="0" smtClean="0"/>
              <a:t>The only intervention available</a:t>
            </a:r>
          </a:p>
        </p:txBody>
      </p:sp>
    </p:spTree>
    <p:extLst>
      <p:ext uri="{BB962C8B-B14F-4D97-AF65-F5344CB8AC3E}">
        <p14:creationId xmlns:p14="http://schemas.microsoft.com/office/powerpoint/2010/main" val="341948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86" y="992168"/>
            <a:ext cx="8820150" cy="552474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Response to Instruction &amp; Intervention </a:t>
            </a:r>
            <a:r>
              <a:rPr lang="en-US" sz="4400" dirty="0" smtClean="0"/>
              <a:t>Implementation Guide</a:t>
            </a:r>
            <a:endParaRPr lang="en-US" sz="4800" dirty="0" smtClean="0"/>
          </a:p>
          <a:p>
            <a:r>
              <a:rPr lang="en-US" sz="1600" dirty="0" smtClean="0"/>
              <a:t>More details on each Tier </a:t>
            </a:r>
          </a:p>
          <a:p>
            <a:r>
              <a:rPr lang="en-US" sz="1600" dirty="0" smtClean="0"/>
              <a:t>Scheduling samples</a:t>
            </a:r>
          </a:p>
          <a:p>
            <a:r>
              <a:rPr lang="en-US" sz="1600" dirty="0" smtClean="0"/>
              <a:t>Rubric for universal screeners and interventions</a:t>
            </a:r>
          </a:p>
          <a:p>
            <a:r>
              <a:rPr lang="en-US" sz="1600" dirty="0" smtClean="0"/>
              <a:t>Scenarios</a:t>
            </a:r>
          </a:p>
          <a:p>
            <a:r>
              <a:rPr lang="en-US" sz="1600" dirty="0" smtClean="0"/>
              <a:t>Parent letters and communication samples</a:t>
            </a:r>
          </a:p>
          <a:p>
            <a:r>
              <a:rPr lang="en-US" sz="1600" dirty="0" smtClean="0"/>
              <a:t>Students entering mid-term</a:t>
            </a:r>
          </a:p>
          <a:p>
            <a:r>
              <a:rPr lang="en-US" sz="1600" dirty="0" smtClean="0"/>
              <a:t>ELL guidance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8" t="36727" r="7693" b="42673"/>
          <a:stretch/>
        </p:blipFill>
        <p:spPr bwMode="auto">
          <a:xfrm>
            <a:off x="121186" y="83300"/>
            <a:ext cx="1860847" cy="7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42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Implementation Readiness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5780088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latin typeface="Calibri"/>
              </a:rPr>
              <a:t>www.A6training.co.uk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58" y="15874"/>
            <a:ext cx="6571160" cy="1828801"/>
          </a:xfrm>
        </p:spPr>
        <p:txBody>
          <a:bodyPr>
            <a:normAutofit/>
          </a:bodyPr>
          <a:lstStyle/>
          <a:p>
            <a:r>
              <a:rPr lang="en-US" b="1" u="sng" dirty="0"/>
              <a:t>Step 1:  Universal </a:t>
            </a:r>
            <a:r>
              <a:rPr lang="en-US" b="1" u="sng" dirty="0" smtClean="0"/>
              <a:t>Screening</a:t>
            </a:r>
            <a:br>
              <a:rPr lang="en-US" b="1" u="sng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Begin by looking at your universal screener and your universal screening data.</a:t>
            </a:r>
            <a:endParaRPr lang="en-GB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149600" y="1844675"/>
            <a:ext cx="2771775" cy="3492500"/>
          </a:xfrm>
          <a:prstGeom prst="rect">
            <a:avLst/>
          </a:prstGeom>
          <a:solidFill>
            <a:srgbClr val="EDEEE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3436938" y="2149475"/>
            <a:ext cx="2160587" cy="216058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348038" y="2060575"/>
            <a:ext cx="1187450" cy="2447925"/>
          </a:xfrm>
          <a:prstGeom prst="rect">
            <a:avLst/>
          </a:prstGeom>
          <a:solidFill>
            <a:srgbClr val="EDEEEF"/>
          </a:solidFill>
          <a:ln>
            <a:noFill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438525" y="2149475"/>
            <a:ext cx="2160588" cy="2160588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881438" y="4368800"/>
            <a:ext cx="1270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6933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9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5780088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srgbClr val="000000"/>
                </a:solidFill>
                <a:latin typeface="Calibri"/>
              </a:rPr>
              <a:t>www.A6training.co.uk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58" y="0"/>
            <a:ext cx="6571160" cy="153389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1D1551"/>
                </a:solidFill>
                <a:ea typeface="MS Mincho"/>
                <a:cs typeface="Times New Roman"/>
              </a:rPr>
              <a:t>Step </a:t>
            </a:r>
            <a:r>
              <a:rPr lang="en-US" b="1" u="sng" dirty="0" smtClean="0">
                <a:solidFill>
                  <a:srgbClr val="1D1551"/>
                </a:solidFill>
                <a:ea typeface="MS Mincho"/>
                <a:cs typeface="Times New Roman"/>
              </a:rPr>
              <a:t>2:  Master Schedules</a:t>
            </a:r>
            <a:br>
              <a:rPr lang="en-US" b="1" u="sng" dirty="0" smtClean="0">
                <a:solidFill>
                  <a:srgbClr val="1D1551"/>
                </a:solidFill>
                <a:ea typeface="MS Mincho"/>
                <a:cs typeface="Times New Roman"/>
              </a:rPr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149600" y="1844675"/>
            <a:ext cx="2771775" cy="3492500"/>
          </a:xfrm>
          <a:prstGeom prst="rect">
            <a:avLst/>
          </a:prstGeom>
          <a:solidFill>
            <a:srgbClr val="EDEEE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3436938" y="2149475"/>
            <a:ext cx="2160587" cy="216058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348038" y="2060575"/>
            <a:ext cx="1187450" cy="2447925"/>
          </a:xfrm>
          <a:prstGeom prst="rect">
            <a:avLst/>
          </a:prstGeom>
          <a:solidFill>
            <a:srgbClr val="EDEEEF"/>
          </a:solidFill>
          <a:ln>
            <a:noFill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3438525" y="2149475"/>
            <a:ext cx="2160588" cy="2160588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881438" y="4368800"/>
            <a:ext cx="1270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0475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9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58" y="0"/>
            <a:ext cx="6571160" cy="724395"/>
          </a:xfrm>
        </p:spPr>
        <p:txBody>
          <a:bodyPr/>
          <a:lstStyle/>
          <a:p>
            <a:r>
              <a:rPr lang="en-US" b="1" u="sng" dirty="0" smtClean="0"/>
              <a:t>Step 3: School and District RTI² Teams</a:t>
            </a:r>
            <a:endParaRPr lang="en-US" b="1" u="sng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49600" y="1844675"/>
            <a:ext cx="2771775" cy="3492500"/>
          </a:xfrm>
          <a:prstGeom prst="rect">
            <a:avLst/>
          </a:prstGeom>
          <a:solidFill>
            <a:srgbClr val="EDEEE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436938" y="2149475"/>
            <a:ext cx="2160587" cy="216058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48038" y="2060575"/>
            <a:ext cx="1187450" cy="2447925"/>
          </a:xfrm>
          <a:prstGeom prst="rect">
            <a:avLst/>
          </a:prstGeom>
          <a:solidFill>
            <a:srgbClr val="EDEEEF"/>
          </a:solidFill>
          <a:ln>
            <a:noFill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438525" y="2149475"/>
            <a:ext cx="2160588" cy="2160588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81438" y="4368800"/>
            <a:ext cx="1270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90684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9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5780088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srgbClr val="000000"/>
                </a:solidFill>
                <a:latin typeface="Calibri"/>
              </a:rPr>
              <a:t>www.A6training.co.uk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1358" y="228600"/>
            <a:ext cx="6571160" cy="1616075"/>
          </a:xfrm>
        </p:spPr>
        <p:txBody>
          <a:bodyPr>
            <a:normAutofit fontScale="90000"/>
          </a:bodyPr>
          <a:lstStyle/>
          <a:p>
            <a:r>
              <a:rPr lang="en-US" sz="3100" b="1" u="sng" dirty="0">
                <a:solidFill>
                  <a:srgbClr val="1D1551"/>
                </a:solidFill>
                <a:ea typeface="Calibri"/>
                <a:cs typeface="Times New Roman"/>
              </a:rPr>
              <a:t>Step 4</a:t>
            </a:r>
            <a:r>
              <a:rPr lang="en-US" sz="3100" b="1" u="sng" dirty="0" smtClean="0">
                <a:solidFill>
                  <a:srgbClr val="1D1551"/>
                </a:solidFill>
                <a:ea typeface="Calibri"/>
                <a:cs typeface="Times New Roman"/>
              </a:rPr>
              <a:t>: Interventions</a:t>
            </a:r>
            <a:r>
              <a:rPr lang="en-US" b="1" u="sng" dirty="0" smtClean="0">
                <a:solidFill>
                  <a:srgbClr val="1D1551"/>
                </a:solidFill>
                <a:ea typeface="Calibri"/>
                <a:cs typeface="Times New Roman"/>
              </a:rPr>
              <a:t/>
            </a:r>
            <a:br>
              <a:rPr lang="en-US" b="1" u="sng" dirty="0" smtClean="0">
                <a:solidFill>
                  <a:srgbClr val="1D1551"/>
                </a:solidFill>
                <a:ea typeface="Calibri"/>
                <a:cs typeface="Times New Roman"/>
              </a:rPr>
            </a:br>
            <a:r>
              <a:rPr lang="en-US" dirty="0">
                <a:solidFill>
                  <a:srgbClr val="1D1551"/>
                </a:solidFill>
                <a:ea typeface="Calibri"/>
                <a:cs typeface="Times New Roman"/>
              </a:rPr>
              <a:t/>
            </a:r>
            <a:br>
              <a:rPr lang="en-US" dirty="0">
                <a:solidFill>
                  <a:srgbClr val="1D1551"/>
                </a:solidFill>
                <a:ea typeface="Calibri"/>
                <a:cs typeface="Times New Roman"/>
              </a:rPr>
            </a:br>
            <a:r>
              <a:rPr lang="en-US" dirty="0">
                <a:solidFill>
                  <a:srgbClr val="1D1551"/>
                </a:solidFill>
                <a:ea typeface="Calibri"/>
                <a:cs typeface="Times New Roman"/>
              </a:rPr>
              <a:t>Next, look at your interventions for reading, mathematics and writing</a:t>
            </a:r>
            <a:endParaRPr lang="en-GB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149600" y="1844675"/>
            <a:ext cx="2771775" cy="3492500"/>
          </a:xfrm>
          <a:prstGeom prst="rect">
            <a:avLst/>
          </a:prstGeom>
          <a:solidFill>
            <a:srgbClr val="EDEEE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3436938" y="2149475"/>
            <a:ext cx="2160587" cy="216058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348038" y="2060575"/>
            <a:ext cx="1187450" cy="2447925"/>
          </a:xfrm>
          <a:prstGeom prst="rect">
            <a:avLst/>
          </a:prstGeom>
          <a:solidFill>
            <a:srgbClr val="EDEEEF"/>
          </a:solidFill>
          <a:ln>
            <a:noFill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3438525" y="2149475"/>
            <a:ext cx="2160588" cy="2160588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881438" y="4368800"/>
            <a:ext cx="1270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53756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9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09" y="268191"/>
            <a:ext cx="8839200" cy="269304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300" u="sng" dirty="0" smtClean="0">
                <a:solidFill>
                  <a:schemeClr val="bg1"/>
                </a:solidFill>
                <a:latin typeface="+mn-lt"/>
              </a:rPr>
              <a:t>Members </a:t>
            </a:r>
            <a:r>
              <a:rPr lang="en-US" sz="1300" u="sng" dirty="0">
                <a:solidFill>
                  <a:schemeClr val="bg1"/>
                </a:solidFill>
                <a:latin typeface="+mn-lt"/>
              </a:rPr>
              <a:t>of the Reading &amp; RTI Leadership Council:</a:t>
            </a:r>
          </a:p>
          <a:p>
            <a:r>
              <a:rPr lang="en-US" sz="1300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r>
              <a:rPr lang="en-US" sz="1300" dirty="0" smtClean="0">
                <a:solidFill>
                  <a:schemeClr val="bg1"/>
                </a:solidFill>
                <a:latin typeface="+mn-lt"/>
              </a:rPr>
              <a:t>Cindy </a:t>
            </a:r>
            <a:r>
              <a:rPr lang="en-US" sz="1300" dirty="0">
                <a:solidFill>
                  <a:schemeClr val="bg1"/>
                </a:solidFill>
                <a:latin typeface="+mn-lt"/>
              </a:rPr>
              <a:t>Ables, ELA Coordinator, Lincoln County Schools</a:t>
            </a:r>
          </a:p>
          <a:p>
            <a:r>
              <a:rPr lang="en-US" sz="1300" dirty="0" smtClean="0">
                <a:solidFill>
                  <a:schemeClr val="bg1"/>
                </a:solidFill>
                <a:latin typeface="+mn-lt"/>
              </a:rPr>
              <a:t>Susan </a:t>
            </a:r>
            <a:r>
              <a:rPr lang="en-US" sz="1300" dirty="0">
                <a:solidFill>
                  <a:schemeClr val="bg1"/>
                </a:solidFill>
                <a:latin typeface="+mn-lt"/>
              </a:rPr>
              <a:t>Dold, Elementary ELA Supervisor, Memphis City </a:t>
            </a:r>
            <a:r>
              <a:rPr lang="en-US" sz="1300" dirty="0" smtClean="0">
                <a:solidFill>
                  <a:schemeClr val="bg1"/>
                </a:solidFill>
                <a:latin typeface="+mn-lt"/>
              </a:rPr>
              <a:t>Schools</a:t>
            </a:r>
            <a:endParaRPr lang="en-US" sz="1300" dirty="0">
              <a:solidFill>
                <a:schemeClr val="bg1"/>
              </a:solidFill>
              <a:latin typeface="+mn-lt"/>
            </a:endParaRPr>
          </a:p>
          <a:p>
            <a:r>
              <a:rPr lang="en-US" sz="1300" dirty="0" smtClean="0">
                <a:solidFill>
                  <a:schemeClr val="bg1"/>
                </a:solidFill>
                <a:latin typeface="+mn-lt"/>
              </a:rPr>
              <a:t>Nancy </a:t>
            </a:r>
            <a:r>
              <a:rPr lang="en-US" sz="1300" dirty="0">
                <a:solidFill>
                  <a:schemeClr val="bg1"/>
                </a:solidFill>
                <a:latin typeface="+mn-lt"/>
              </a:rPr>
              <a:t>Duggin, Consultant</a:t>
            </a:r>
          </a:p>
          <a:p>
            <a:r>
              <a:rPr lang="en-US" sz="1300" dirty="0" smtClean="0">
                <a:solidFill>
                  <a:schemeClr val="bg1"/>
                </a:solidFill>
                <a:latin typeface="+mn-lt"/>
              </a:rPr>
              <a:t>Marianne </a:t>
            </a:r>
            <a:r>
              <a:rPr lang="en-US" sz="1300" dirty="0">
                <a:solidFill>
                  <a:schemeClr val="bg1"/>
                </a:solidFill>
                <a:latin typeface="+mn-lt"/>
              </a:rPr>
              <a:t>Gilbert, K-5 Literacy Supervisor, Williamson </a:t>
            </a:r>
            <a:r>
              <a:rPr lang="en-US" sz="1300" dirty="0" smtClean="0">
                <a:solidFill>
                  <a:schemeClr val="bg1"/>
                </a:solidFill>
                <a:latin typeface="+mn-lt"/>
              </a:rPr>
              <a:t>County </a:t>
            </a:r>
            <a:r>
              <a:rPr lang="en-US" sz="1300" dirty="0">
                <a:solidFill>
                  <a:schemeClr val="bg1"/>
                </a:solidFill>
                <a:latin typeface="+mn-lt"/>
              </a:rPr>
              <a:t>Schools</a:t>
            </a:r>
          </a:p>
          <a:p>
            <a:r>
              <a:rPr lang="en-US" sz="1300" dirty="0" smtClean="0">
                <a:solidFill>
                  <a:schemeClr val="bg1"/>
                </a:solidFill>
                <a:latin typeface="+mn-lt"/>
              </a:rPr>
              <a:t>Stacy </a:t>
            </a:r>
            <a:r>
              <a:rPr lang="en-US" sz="1300" dirty="0">
                <a:solidFill>
                  <a:schemeClr val="bg1"/>
                </a:solidFill>
                <a:latin typeface="+mn-lt"/>
              </a:rPr>
              <a:t>King, Common Core Specialist, Greeneville City Schools</a:t>
            </a:r>
          </a:p>
          <a:p>
            <a:r>
              <a:rPr lang="en-US" sz="1300" dirty="0" smtClean="0">
                <a:solidFill>
                  <a:schemeClr val="bg1"/>
                </a:solidFill>
                <a:latin typeface="+mn-lt"/>
              </a:rPr>
              <a:t>Sherry </a:t>
            </a:r>
            <a:r>
              <a:rPr lang="en-US" sz="1300" dirty="0">
                <a:solidFill>
                  <a:schemeClr val="bg1"/>
                </a:solidFill>
                <a:latin typeface="+mn-lt"/>
              </a:rPr>
              <a:t>Roberson, Special Education Supervisor, Putnam </a:t>
            </a:r>
            <a:r>
              <a:rPr lang="en-US" sz="1300" dirty="0" smtClean="0">
                <a:solidFill>
                  <a:schemeClr val="bg1"/>
                </a:solidFill>
                <a:latin typeface="+mn-lt"/>
              </a:rPr>
              <a:t>County </a:t>
            </a:r>
            <a:r>
              <a:rPr lang="en-US" sz="1300" dirty="0">
                <a:solidFill>
                  <a:schemeClr val="bg1"/>
                </a:solidFill>
                <a:latin typeface="+mn-lt"/>
              </a:rPr>
              <a:t>Schools</a:t>
            </a:r>
          </a:p>
          <a:p>
            <a:r>
              <a:rPr lang="en-US" sz="1300" dirty="0" smtClean="0">
                <a:solidFill>
                  <a:schemeClr val="bg1"/>
                </a:solidFill>
                <a:latin typeface="+mn-lt"/>
              </a:rPr>
              <a:t>Janet </a:t>
            </a:r>
            <a:r>
              <a:rPr lang="en-US" sz="1300" dirty="0">
                <a:solidFill>
                  <a:schemeClr val="bg1"/>
                </a:solidFill>
                <a:latin typeface="+mn-lt"/>
              </a:rPr>
              <a:t>Sexton, Elementary Reading Supervisor, Knox County Schools</a:t>
            </a:r>
          </a:p>
          <a:p>
            <a:r>
              <a:rPr lang="en-US" sz="1300" dirty="0" smtClean="0">
                <a:solidFill>
                  <a:schemeClr val="bg1"/>
                </a:solidFill>
                <a:latin typeface="+mn-lt"/>
              </a:rPr>
              <a:t>Sherry </a:t>
            </a:r>
            <a:r>
              <a:rPr lang="en-US" sz="1300" dirty="0">
                <a:solidFill>
                  <a:schemeClr val="bg1"/>
                </a:solidFill>
                <a:latin typeface="+mn-lt"/>
              </a:rPr>
              <a:t>Shroyer, Principal, Bradley County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Response to Intervention </a:t>
            </a:r>
            <a:r>
              <a:rPr lang="en-US" sz="3200" b="1" dirty="0" smtClean="0"/>
              <a:t>Is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439862"/>
            <a:ext cx="8820150" cy="49609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A set of processes for coordinating high quality service delivery in schools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A multi-tiered, layered instructional approach that prevents problems first, and then brings increasingly intense interventions to students who don’t respond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Making instructional decisions based on data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Integrating entitlement programs with general education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Providing relevant data for SLD identification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Primary goal: Improving academic (and behavioral) outcomes for all students by eliminating discrepancies between actual and expected performance.</a:t>
            </a:r>
          </a:p>
          <a:p>
            <a:pPr>
              <a:lnSpc>
                <a:spcPct val="100000"/>
              </a:lnSpc>
            </a:pPr>
            <a:r>
              <a:rPr lang="en-US" sz="1400" dirty="0" smtClean="0"/>
              <a:t>Source: Fletcher, Jack (2013) </a:t>
            </a:r>
            <a:r>
              <a:rPr lang="en-US" sz="1400" i="1" dirty="0">
                <a:ea typeface="Calibri"/>
                <a:cs typeface="Times New Roman"/>
              </a:rPr>
              <a:t>Classifications and Definitions for the Identification of Learning Disabilities: An Evaluation of the </a:t>
            </a:r>
            <a:r>
              <a:rPr lang="en-US" sz="1400" i="1" dirty="0" smtClean="0">
                <a:ea typeface="Calibri"/>
                <a:cs typeface="Times New Roman"/>
              </a:rPr>
              <a:t>Research. </a:t>
            </a:r>
            <a:r>
              <a:rPr lang="en-US" sz="1400" dirty="0" smtClean="0">
                <a:ea typeface="Calibri"/>
                <a:cs typeface="Times New Roman"/>
              </a:rPr>
              <a:t>Presentation for RTI²: A School Psychologist’s Guide to Implementation. Murfreesboro, TN.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394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Required Elements: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291770"/>
            <a:ext cx="8820150" cy="5210629"/>
          </a:xfrm>
        </p:spPr>
        <p:txBody>
          <a:bodyPr/>
          <a:lstStyle/>
          <a:p>
            <a:r>
              <a:rPr lang="en-US" sz="1800" b="1" dirty="0"/>
              <a:t>Universal Screening</a:t>
            </a:r>
            <a:r>
              <a:rPr lang="en-US" sz="1800" dirty="0"/>
              <a:t>: The Universal Screening tool will be skills-based and provide national norms. It will be administered 3 times a year for grades K-8 and is recommended for grades 9-12 (see Component 1.3 of the Implementation Guide). </a:t>
            </a:r>
          </a:p>
          <a:p>
            <a:r>
              <a:rPr lang="en-US" sz="1800" b="1" dirty="0"/>
              <a:t>Tier I: </a:t>
            </a:r>
            <a:r>
              <a:rPr lang="en-US" sz="1800" dirty="0"/>
              <a:t>Core instruction will be provided to ALL students using grade-level Common Core State Standards in ELA and Mathematics. </a:t>
            </a:r>
          </a:p>
          <a:p>
            <a:r>
              <a:rPr lang="en-US" sz="1800" b="1" dirty="0"/>
              <a:t>Tier II and Tier III</a:t>
            </a:r>
            <a:r>
              <a:rPr lang="en-US" sz="1800" dirty="0"/>
              <a:t>: Tiered interventions will be provided in addition to the core instruction provided at Tier I. Interventions will be research-based and will address a student’s area of deficit. They will be provided within the time frames described in Components 3.2 and 4.2 of the RTI² Manual. </a:t>
            </a:r>
          </a:p>
          <a:p>
            <a:r>
              <a:rPr lang="en-US" sz="1800" b="1" dirty="0"/>
              <a:t>Progress Monitoring: </a:t>
            </a:r>
            <a:r>
              <a:rPr lang="en-US" sz="1800" dirty="0"/>
              <a:t>Progress monitoring will occur in the specific area of deficit at the frequency described in Components 3.3 and 4.3 of the RTI² Manual.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Required Elements: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District and School RTI² Teams</a:t>
            </a:r>
            <a:r>
              <a:rPr lang="en-US" sz="2000" dirty="0"/>
              <a:t>: District and School RTI² Teams will be established per the guidelines outlined in Component 1.2. School teams will meet every 4.5 weeks at a minimum to make data-based decisions that inform instruction/intervention. </a:t>
            </a:r>
          </a:p>
          <a:p>
            <a:r>
              <a:rPr lang="en-US" sz="2000" b="1" dirty="0"/>
              <a:t>Fidelity of Implementation</a:t>
            </a:r>
            <a:r>
              <a:rPr lang="en-US" sz="2000" dirty="0"/>
              <a:t>: Fidelity monitoring will occur as described in Components 2.6, 3.6 and 4.6 of the RTI² Manual and Implementation Guide. </a:t>
            </a:r>
          </a:p>
          <a:p>
            <a:r>
              <a:rPr lang="en-US" sz="2000" b="1" dirty="0"/>
              <a:t>Parent Contact/Communication</a:t>
            </a:r>
            <a:r>
              <a:rPr lang="en-US" sz="2000" dirty="0"/>
              <a:t>: Parents will be notified of student progress as described in Component 1.6 of the RTI² Manual and Implementation Guide. </a:t>
            </a:r>
          </a:p>
          <a:p>
            <a:r>
              <a:rPr lang="en-US" sz="2000" b="1" dirty="0"/>
              <a:t>Highly trained personnel</a:t>
            </a:r>
            <a:r>
              <a:rPr lang="en-US" sz="2000" dirty="0"/>
              <a:t>: Highly trained personnel will provide interventions. Highly-trained personnel are those who are adequately trained to deliver the selected intervention as intended with fidelity.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7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2400" y="1024569"/>
            <a:ext cx="7141029" cy="557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8" t="36727" r="7693" b="42673"/>
          <a:stretch/>
        </p:blipFill>
        <p:spPr bwMode="auto">
          <a:xfrm>
            <a:off x="121186" y="83300"/>
            <a:ext cx="1860847" cy="7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89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033" y="156955"/>
            <a:ext cx="5129966" cy="7243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Map backwards: Skill specific universal screeners will measure: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86" y="1233714"/>
            <a:ext cx="8820150" cy="5052106"/>
          </a:xfrm>
        </p:spPr>
        <p:txBody>
          <a:bodyPr/>
          <a:lstStyle/>
          <a:p>
            <a:r>
              <a:rPr lang="en-US" dirty="0" smtClean="0"/>
              <a:t>Basic Reading Skills (letters, letter sounds, phonological awareness decode) </a:t>
            </a:r>
          </a:p>
          <a:p>
            <a:r>
              <a:rPr lang="en-US" dirty="0" smtClean="0"/>
              <a:t>Reading Comprehension</a:t>
            </a:r>
          </a:p>
          <a:p>
            <a:r>
              <a:rPr lang="en-US" dirty="0" smtClean="0"/>
              <a:t>Reading fluency</a:t>
            </a:r>
          </a:p>
          <a:p>
            <a:r>
              <a:rPr lang="en-US" dirty="0"/>
              <a:t>Written expression</a:t>
            </a:r>
          </a:p>
          <a:p>
            <a:r>
              <a:rPr lang="en-US" dirty="0" smtClean="0"/>
              <a:t>Math calculation</a:t>
            </a:r>
          </a:p>
          <a:p>
            <a:r>
              <a:rPr lang="en-US" dirty="0" smtClean="0"/>
              <a:t>Math reasoning (problem solving)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8" t="36727" r="7693" b="42673"/>
          <a:stretch/>
        </p:blipFill>
        <p:spPr bwMode="auto">
          <a:xfrm>
            <a:off x="121186" y="83300"/>
            <a:ext cx="1860847" cy="7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385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6971"/>
          </a:xfrm>
        </p:spPr>
        <p:txBody>
          <a:bodyPr/>
          <a:lstStyle/>
          <a:p>
            <a:r>
              <a:rPr lang="en-US" dirty="0" smtClean="0"/>
              <a:t>What does your Universal Screener tell you?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229" y="1535113"/>
            <a:ext cx="4040188" cy="639762"/>
          </a:xfrm>
        </p:spPr>
        <p:txBody>
          <a:bodyPr/>
          <a:lstStyle/>
          <a:p>
            <a:r>
              <a:rPr lang="en-US" dirty="0" smtClean="0"/>
              <a:t>Standards based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I</a:t>
            </a:r>
            <a:r>
              <a:rPr lang="en-US" sz="2000" dirty="0" smtClean="0"/>
              <a:t>ntervene on a standard</a:t>
            </a:r>
          </a:p>
          <a:p>
            <a:r>
              <a:rPr lang="en-US" sz="2000" dirty="0" smtClean="0"/>
              <a:t>Tells you what to reteach/remediate (Tier 1)</a:t>
            </a:r>
          </a:p>
          <a:p>
            <a:r>
              <a:rPr lang="en-US" sz="2000" dirty="0" smtClean="0"/>
              <a:t>Adaptive, changes over time</a:t>
            </a:r>
          </a:p>
          <a:p>
            <a:r>
              <a:rPr lang="en-US" sz="2000" dirty="0" smtClean="0"/>
              <a:t>Does not consistently measure the same skill over and over to determine if intervention is working</a:t>
            </a:r>
          </a:p>
          <a:p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Skills based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11411"/>
          </a:xfrm>
        </p:spPr>
        <p:txBody>
          <a:bodyPr/>
          <a:lstStyle/>
          <a:p>
            <a:r>
              <a:rPr lang="en-US" sz="2000" dirty="0"/>
              <a:t>I</a:t>
            </a:r>
            <a:r>
              <a:rPr lang="en-US" sz="2000" dirty="0" smtClean="0"/>
              <a:t>ntervene on skill deficit/need</a:t>
            </a:r>
          </a:p>
          <a:p>
            <a:r>
              <a:rPr lang="en-US" sz="2000" dirty="0" smtClean="0"/>
              <a:t>Warning system for your most at-risk students and identifies discrete skill deficit(s)</a:t>
            </a:r>
          </a:p>
          <a:p>
            <a:r>
              <a:rPr lang="en-US" sz="2000" dirty="0" smtClean="0"/>
              <a:t>Not adaptive</a:t>
            </a:r>
          </a:p>
          <a:p>
            <a:r>
              <a:rPr lang="en-US" sz="2000" dirty="0" smtClean="0"/>
              <a:t>Consistently measures same skill</a:t>
            </a:r>
          </a:p>
          <a:p>
            <a:r>
              <a:rPr lang="en-US" sz="2000" dirty="0" smtClean="0"/>
              <a:t>Independent of curriculum and standard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48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035586"/>
            <a:ext cx="8820150" cy="5387248"/>
          </a:xfrm>
        </p:spPr>
        <p:txBody>
          <a:bodyPr/>
          <a:lstStyle/>
          <a:p>
            <a:r>
              <a:rPr lang="en-US" dirty="0" smtClean="0"/>
              <a:t>District and school teams</a:t>
            </a:r>
          </a:p>
          <a:p>
            <a:r>
              <a:rPr lang="en-US" dirty="0" smtClean="0"/>
              <a:t>Universal Screener</a:t>
            </a:r>
          </a:p>
          <a:p>
            <a:r>
              <a:rPr lang="en-US" dirty="0" smtClean="0"/>
              <a:t>Assessments (ongoing and progress monitoring)</a:t>
            </a:r>
          </a:p>
          <a:p>
            <a:r>
              <a:rPr lang="en-US" dirty="0" smtClean="0"/>
              <a:t>Recommended Instructional Time  </a:t>
            </a:r>
          </a:p>
          <a:p>
            <a:r>
              <a:rPr lang="en-US" dirty="0" smtClean="0"/>
              <a:t>Fidelity Monitoring</a:t>
            </a:r>
          </a:p>
          <a:p>
            <a:r>
              <a:rPr lang="en-US" dirty="0" smtClean="0"/>
              <a:t>Parent involvement</a:t>
            </a:r>
          </a:p>
          <a:p>
            <a:r>
              <a:rPr lang="en-US" dirty="0" smtClean="0"/>
              <a:t>Professional Development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8" t="36727" r="7693" b="42673"/>
          <a:stretch/>
        </p:blipFill>
        <p:spPr bwMode="auto">
          <a:xfrm>
            <a:off x="121186" y="83300"/>
            <a:ext cx="1860847" cy="7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0057" y="246743"/>
            <a:ext cx="481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 smtClean="0">
                <a:latin typeface="+mn-lt"/>
              </a:rPr>
              <a:t>At All Tiers</a:t>
            </a:r>
            <a:endParaRPr lang="en-US" sz="4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34915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A2A3A7"/>
      </a:dk2>
      <a:lt2>
        <a:srgbClr val="D1D2D4"/>
      </a:lt2>
      <a:accent1>
        <a:srgbClr val="1D1551"/>
      </a:accent1>
      <a:accent2>
        <a:srgbClr val="3E1012"/>
      </a:accent2>
      <a:accent3>
        <a:srgbClr val="FFFFFF"/>
      </a:accent3>
      <a:accent4>
        <a:srgbClr val="000000"/>
      </a:accent4>
      <a:accent5>
        <a:srgbClr val="ABAAB3"/>
      </a:accent5>
      <a:accent6>
        <a:srgbClr val="370D0F"/>
      </a:accent6>
      <a:hlink>
        <a:srgbClr val="9D1C21"/>
      </a:hlink>
      <a:folHlink>
        <a:srgbClr val="899D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A2A3A7"/>
        </a:dk2>
        <a:lt2>
          <a:srgbClr val="D1D2D4"/>
        </a:lt2>
        <a:accent1>
          <a:srgbClr val="1D1551"/>
        </a:accent1>
        <a:accent2>
          <a:srgbClr val="3E1012"/>
        </a:accent2>
        <a:accent3>
          <a:srgbClr val="FFFFFF"/>
        </a:accent3>
        <a:accent4>
          <a:srgbClr val="000000"/>
        </a:accent4>
        <a:accent5>
          <a:srgbClr val="ABAAB3"/>
        </a:accent5>
        <a:accent6>
          <a:srgbClr val="370D0F"/>
        </a:accent6>
        <a:hlink>
          <a:srgbClr val="9D1C21"/>
        </a:hlink>
        <a:folHlink>
          <a:srgbClr val="899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A2A3A7"/>
      </a:dk2>
      <a:lt2>
        <a:srgbClr val="D1D2D4"/>
      </a:lt2>
      <a:accent1>
        <a:srgbClr val="1D1551"/>
      </a:accent1>
      <a:accent2>
        <a:srgbClr val="3E1012"/>
      </a:accent2>
      <a:accent3>
        <a:srgbClr val="FFFFFF"/>
      </a:accent3>
      <a:accent4>
        <a:srgbClr val="000000"/>
      </a:accent4>
      <a:accent5>
        <a:srgbClr val="ABAAB3"/>
      </a:accent5>
      <a:accent6>
        <a:srgbClr val="370D0F"/>
      </a:accent6>
      <a:hlink>
        <a:srgbClr val="9D1C21"/>
      </a:hlink>
      <a:folHlink>
        <a:srgbClr val="899D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A2A3A7"/>
        </a:dk2>
        <a:lt2>
          <a:srgbClr val="D1D2D4"/>
        </a:lt2>
        <a:accent1>
          <a:srgbClr val="1D1551"/>
        </a:accent1>
        <a:accent2>
          <a:srgbClr val="3E1012"/>
        </a:accent2>
        <a:accent3>
          <a:srgbClr val="FFFFFF"/>
        </a:accent3>
        <a:accent4>
          <a:srgbClr val="000000"/>
        </a:accent4>
        <a:accent5>
          <a:srgbClr val="ABAAB3"/>
        </a:accent5>
        <a:accent6>
          <a:srgbClr val="370D0F"/>
        </a:accent6>
        <a:hlink>
          <a:srgbClr val="9D1C21"/>
        </a:hlink>
        <a:folHlink>
          <a:srgbClr val="899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A2A3A7"/>
      </a:dk2>
      <a:lt2>
        <a:srgbClr val="D1D2D4"/>
      </a:lt2>
      <a:accent1>
        <a:srgbClr val="1D1551"/>
      </a:accent1>
      <a:accent2>
        <a:srgbClr val="3E1012"/>
      </a:accent2>
      <a:accent3>
        <a:srgbClr val="FFFFFF"/>
      </a:accent3>
      <a:accent4>
        <a:srgbClr val="000000"/>
      </a:accent4>
      <a:accent5>
        <a:srgbClr val="ABAAB3"/>
      </a:accent5>
      <a:accent6>
        <a:srgbClr val="370D0F"/>
      </a:accent6>
      <a:hlink>
        <a:srgbClr val="9D1C21"/>
      </a:hlink>
      <a:folHlink>
        <a:srgbClr val="899D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A2A3A7"/>
        </a:dk2>
        <a:lt2>
          <a:srgbClr val="D1D2D4"/>
        </a:lt2>
        <a:accent1>
          <a:srgbClr val="1D1551"/>
        </a:accent1>
        <a:accent2>
          <a:srgbClr val="3E1012"/>
        </a:accent2>
        <a:accent3>
          <a:srgbClr val="FFFFFF"/>
        </a:accent3>
        <a:accent4>
          <a:srgbClr val="000000"/>
        </a:accent4>
        <a:accent5>
          <a:srgbClr val="ABAAB3"/>
        </a:accent5>
        <a:accent6>
          <a:srgbClr val="370D0F"/>
        </a:accent6>
        <a:hlink>
          <a:srgbClr val="9D1C21"/>
        </a:hlink>
        <a:folHlink>
          <a:srgbClr val="899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A2A3A7"/>
      </a:dk2>
      <a:lt2>
        <a:srgbClr val="D1D2D4"/>
      </a:lt2>
      <a:accent1>
        <a:srgbClr val="1D1551"/>
      </a:accent1>
      <a:accent2>
        <a:srgbClr val="3E1012"/>
      </a:accent2>
      <a:accent3>
        <a:srgbClr val="FFFFFF"/>
      </a:accent3>
      <a:accent4>
        <a:srgbClr val="000000"/>
      </a:accent4>
      <a:accent5>
        <a:srgbClr val="ABAAB3"/>
      </a:accent5>
      <a:accent6>
        <a:srgbClr val="370D0F"/>
      </a:accent6>
      <a:hlink>
        <a:srgbClr val="9D1C21"/>
      </a:hlink>
      <a:folHlink>
        <a:srgbClr val="899D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A2A3A7"/>
        </a:dk2>
        <a:lt2>
          <a:srgbClr val="D1D2D4"/>
        </a:lt2>
        <a:accent1>
          <a:srgbClr val="1D1551"/>
        </a:accent1>
        <a:accent2>
          <a:srgbClr val="3E1012"/>
        </a:accent2>
        <a:accent3>
          <a:srgbClr val="FFFFFF"/>
        </a:accent3>
        <a:accent4>
          <a:srgbClr val="000000"/>
        </a:accent4>
        <a:accent5>
          <a:srgbClr val="ABAAB3"/>
        </a:accent5>
        <a:accent6>
          <a:srgbClr val="370D0F"/>
        </a:accent6>
        <a:hlink>
          <a:srgbClr val="9D1C21"/>
        </a:hlink>
        <a:folHlink>
          <a:srgbClr val="899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NCORE">
  <a:themeElements>
    <a:clrScheme name="Custom Design 1">
      <a:dk1>
        <a:srgbClr val="000000"/>
      </a:dk1>
      <a:lt1>
        <a:srgbClr val="FFFFFF"/>
      </a:lt1>
      <a:dk2>
        <a:srgbClr val="A2A3A7"/>
      </a:dk2>
      <a:lt2>
        <a:srgbClr val="D1D2D4"/>
      </a:lt2>
      <a:accent1>
        <a:srgbClr val="1D1551"/>
      </a:accent1>
      <a:accent2>
        <a:srgbClr val="3E1012"/>
      </a:accent2>
      <a:accent3>
        <a:srgbClr val="FFFFFF"/>
      </a:accent3>
      <a:accent4>
        <a:srgbClr val="000000"/>
      </a:accent4>
      <a:accent5>
        <a:srgbClr val="ABAAB3"/>
      </a:accent5>
      <a:accent6>
        <a:srgbClr val="370D0F"/>
      </a:accent6>
      <a:hlink>
        <a:srgbClr val="9D1C21"/>
      </a:hlink>
      <a:folHlink>
        <a:srgbClr val="899D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A2A3A7"/>
        </a:dk2>
        <a:lt2>
          <a:srgbClr val="D1D2D4"/>
        </a:lt2>
        <a:accent1>
          <a:srgbClr val="1D1551"/>
        </a:accent1>
        <a:accent2>
          <a:srgbClr val="3E1012"/>
        </a:accent2>
        <a:accent3>
          <a:srgbClr val="FFFFFF"/>
        </a:accent3>
        <a:accent4>
          <a:srgbClr val="000000"/>
        </a:accent4>
        <a:accent5>
          <a:srgbClr val="ABAAB3"/>
        </a:accent5>
        <a:accent6>
          <a:srgbClr val="370D0F"/>
        </a:accent6>
        <a:hlink>
          <a:srgbClr val="9D1C21"/>
        </a:hlink>
        <a:folHlink>
          <a:srgbClr val="899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NCORE">
  <a:themeElements>
    <a:clrScheme name="Custom Design 1">
      <a:dk1>
        <a:srgbClr val="000000"/>
      </a:dk1>
      <a:lt1>
        <a:srgbClr val="FFFFFF"/>
      </a:lt1>
      <a:dk2>
        <a:srgbClr val="A2A3A7"/>
      </a:dk2>
      <a:lt2>
        <a:srgbClr val="D1D2D4"/>
      </a:lt2>
      <a:accent1>
        <a:srgbClr val="1D1551"/>
      </a:accent1>
      <a:accent2>
        <a:srgbClr val="3E1012"/>
      </a:accent2>
      <a:accent3>
        <a:srgbClr val="FFFFFF"/>
      </a:accent3>
      <a:accent4>
        <a:srgbClr val="000000"/>
      </a:accent4>
      <a:accent5>
        <a:srgbClr val="ABAAB3"/>
      </a:accent5>
      <a:accent6>
        <a:srgbClr val="370D0F"/>
      </a:accent6>
      <a:hlink>
        <a:srgbClr val="9D1C21"/>
      </a:hlink>
      <a:folHlink>
        <a:srgbClr val="899D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A2A3A7"/>
        </a:dk2>
        <a:lt2>
          <a:srgbClr val="D1D2D4"/>
        </a:lt2>
        <a:accent1>
          <a:srgbClr val="1D1551"/>
        </a:accent1>
        <a:accent2>
          <a:srgbClr val="3E1012"/>
        </a:accent2>
        <a:accent3>
          <a:srgbClr val="FFFFFF"/>
        </a:accent3>
        <a:accent4>
          <a:srgbClr val="000000"/>
        </a:accent4>
        <a:accent5>
          <a:srgbClr val="ABAAB3"/>
        </a:accent5>
        <a:accent6>
          <a:srgbClr val="370D0F"/>
        </a:accent6>
        <a:hlink>
          <a:srgbClr val="9D1C21"/>
        </a:hlink>
        <a:folHlink>
          <a:srgbClr val="899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12536</TotalTime>
  <Words>1282</Words>
  <Application>Microsoft Office PowerPoint</Application>
  <PresentationFormat>On-screen Show (4:3)</PresentationFormat>
  <Paragraphs>173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MS Mincho</vt:lpstr>
      <vt:lpstr>Arial</vt:lpstr>
      <vt:lpstr>Calibri</vt:lpstr>
      <vt:lpstr>Century Gothic</vt:lpstr>
      <vt:lpstr>Times New Roman</vt:lpstr>
      <vt:lpstr>Default Design</vt:lpstr>
      <vt:lpstr>Custom Design</vt:lpstr>
      <vt:lpstr>5_Custom Design</vt:lpstr>
      <vt:lpstr>2_Custom Design</vt:lpstr>
      <vt:lpstr>TNCORE</vt:lpstr>
      <vt:lpstr>1_TNCORE</vt:lpstr>
      <vt:lpstr>PowerPoint Presentation</vt:lpstr>
      <vt:lpstr>Response to Intervention is NOT:</vt:lpstr>
      <vt:lpstr>Response to Intervention Is:</vt:lpstr>
      <vt:lpstr>Required Elements:</vt:lpstr>
      <vt:lpstr>Required Elements:</vt:lpstr>
      <vt:lpstr>PowerPoint Presentation</vt:lpstr>
      <vt:lpstr>Map backwards: Skill specific universal screeners will measure:</vt:lpstr>
      <vt:lpstr>What does your Universal Screener tell you?</vt:lpstr>
      <vt:lpstr>PowerPoint Presentation</vt:lpstr>
      <vt:lpstr>PowerPoint Presentation</vt:lpstr>
      <vt:lpstr>PowerPoint Presentation</vt:lpstr>
      <vt:lpstr>Reteaching/Remediation VS. Intervention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Tier II, Tier III or Sp.ed Intervention : Core Instruction Plus A skill specific intervention</vt:lpstr>
      <vt:lpstr>Core instruction plus Intervention (Tier II, Tier III or Sp.Ed)</vt:lpstr>
      <vt:lpstr>  Special Education Intervention  for  a student with a Specific Learning Disability:  Is….     Is Not: </vt:lpstr>
      <vt:lpstr>PowerPoint Presentation</vt:lpstr>
      <vt:lpstr>Implementation Readiness</vt:lpstr>
      <vt:lpstr>Step 1:  Universal Screening  Begin by looking at your universal screener and your universal screening data.</vt:lpstr>
      <vt:lpstr>Step 2:  Master Schedules  </vt:lpstr>
      <vt:lpstr>Step 3: School and District RTI² Teams</vt:lpstr>
      <vt:lpstr>Step 4: Interventions  Next, look at your interventions for reading, mathematics and writing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William Gates</dc:creator>
  <cp:lastModifiedBy>Amanda Hendricks</cp:lastModifiedBy>
  <cp:revision>340</cp:revision>
  <cp:lastPrinted>2013-03-12T01:55:39Z</cp:lastPrinted>
  <dcterms:created xsi:type="dcterms:W3CDTF">2011-07-07T12:37:32Z</dcterms:created>
  <dcterms:modified xsi:type="dcterms:W3CDTF">2013-12-12T20:43:02Z</dcterms:modified>
</cp:coreProperties>
</file>