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6"/>
  </p:notesMasterIdLst>
  <p:handoutMasterIdLst>
    <p:handoutMasterId r:id="rId37"/>
  </p:handoutMasterIdLst>
  <p:sldIdLst>
    <p:sldId id="272" r:id="rId2"/>
    <p:sldId id="273" r:id="rId3"/>
    <p:sldId id="256" r:id="rId4"/>
    <p:sldId id="257" r:id="rId5"/>
    <p:sldId id="258" r:id="rId6"/>
    <p:sldId id="260" r:id="rId7"/>
    <p:sldId id="280" r:id="rId8"/>
    <p:sldId id="263" r:id="rId9"/>
    <p:sldId id="259" r:id="rId10"/>
    <p:sldId id="262" r:id="rId11"/>
    <p:sldId id="282" r:id="rId12"/>
    <p:sldId id="283" r:id="rId13"/>
    <p:sldId id="284" r:id="rId14"/>
    <p:sldId id="285" r:id="rId15"/>
    <p:sldId id="286" r:id="rId16"/>
    <p:sldId id="296" r:id="rId17"/>
    <p:sldId id="287" r:id="rId18"/>
    <p:sldId id="297" r:id="rId19"/>
    <p:sldId id="290" r:id="rId20"/>
    <p:sldId id="291" r:id="rId21"/>
    <p:sldId id="292" r:id="rId22"/>
    <p:sldId id="288" r:id="rId23"/>
    <p:sldId id="289" r:id="rId24"/>
    <p:sldId id="274" r:id="rId25"/>
    <p:sldId id="275" r:id="rId26"/>
    <p:sldId id="264" r:id="rId27"/>
    <p:sldId id="293" r:id="rId28"/>
    <p:sldId id="265" r:id="rId29"/>
    <p:sldId id="295" r:id="rId30"/>
    <p:sldId id="276" r:id="rId31"/>
    <p:sldId id="277" r:id="rId32"/>
    <p:sldId id="266" r:id="rId33"/>
    <p:sldId id="294" r:id="rId34"/>
    <p:sldId id="26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7F2F2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B6147-1E38-42DC-9498-778E9C2E6BFE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1194C-E8D1-4A47-91AE-BFFDA0B5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341E0-359F-40B4-BFB6-77ECCD8761FD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46218-C81C-48EF-991B-6E3D10CB3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46218-C81C-48EF-991B-6E3D10CB385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46218-C81C-48EF-991B-6E3D10CB385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46218-C81C-48EF-991B-6E3D10CB385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46218-C81C-48EF-991B-6E3D10CB385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1E67AC-156B-4741-808C-60CD8629F00F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31857F-2797-4CD5-AECD-B4D9CAA59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E67AC-156B-4741-808C-60CD8629F00F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1857F-2797-4CD5-AECD-B4D9CAA59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E67AC-156B-4741-808C-60CD8629F00F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1857F-2797-4CD5-AECD-B4D9CAA59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E67AC-156B-4741-808C-60CD8629F00F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1857F-2797-4CD5-AECD-B4D9CAA59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E67AC-156B-4741-808C-60CD8629F00F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1857F-2797-4CD5-AECD-B4D9CAA59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E67AC-156B-4741-808C-60CD8629F00F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1857F-2797-4CD5-AECD-B4D9CAA59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E67AC-156B-4741-808C-60CD8629F00F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1857F-2797-4CD5-AECD-B4D9CAA59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E67AC-156B-4741-808C-60CD8629F00F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1857F-2797-4CD5-AECD-B4D9CAA59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E67AC-156B-4741-808C-60CD8629F00F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1857F-2797-4CD5-AECD-B4D9CAA59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1E67AC-156B-4741-808C-60CD8629F00F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31857F-2797-4CD5-AECD-B4D9CAA59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1E67AC-156B-4741-808C-60CD8629F00F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31857F-2797-4CD5-AECD-B4D9CAA59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1E67AC-156B-4741-808C-60CD8629F00F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31857F-2797-4CD5-AECD-B4D9CAA59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829761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TSBA </a:t>
            </a:r>
            <a:b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Finance Workshop </a:t>
            </a:r>
            <a:endParaRPr lang="en-US" sz="7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user\AppData\Local\Microsoft\Windows\Temporary Internet Files\Content.IE5\TNDOKH2I\MC9004460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267200"/>
            <a:ext cx="2383781" cy="2078736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6531" y="1980159"/>
            <a:ext cx="8229823" cy="4145607"/>
          </a:xfrm>
        </p:spPr>
        <p:txBody>
          <a:bodyPr lIns="88896" tIns="50798" rIns="88896" bIns="50798" anchor="t"/>
          <a:lstStyle/>
          <a:p>
            <a:pPr marL="311412" indent="-311412" defTabSz="914145">
              <a:lnSpc>
                <a:spcPct val="90000"/>
              </a:lnSpc>
              <a:spcBef>
                <a:spcPts val="49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9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Two more successful legal challenges by small schools resulting in funding improvements</a:t>
            </a:r>
          </a:p>
          <a:p>
            <a:pPr marL="311412" indent="-311412" defTabSz="914145">
              <a:lnSpc>
                <a:spcPct val="90000"/>
              </a:lnSpc>
              <a:spcBef>
                <a:spcPts val="49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9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Various changes in funding components</a:t>
            </a:r>
          </a:p>
          <a:p>
            <a:pPr marL="311412" indent="-311412" defTabSz="914145">
              <a:lnSpc>
                <a:spcPct val="90000"/>
              </a:lnSpc>
              <a:spcBef>
                <a:spcPts val="49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9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Changes in local share percentages</a:t>
            </a:r>
          </a:p>
          <a:p>
            <a:pPr marL="311412" indent="-311412" defTabSz="914145">
              <a:lnSpc>
                <a:spcPct val="90000"/>
              </a:lnSpc>
              <a:spcBef>
                <a:spcPts val="49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9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BEP 2.0 brought on changes in local ability to pay and the largest improvement in state funding but only half implemented</a:t>
            </a:r>
          </a:p>
          <a:p>
            <a:pPr marL="311412" indent="-311412" defTabSz="914145">
              <a:lnSpc>
                <a:spcPct val="90000"/>
              </a:lnSpc>
              <a:spcBef>
                <a:spcPts val="49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9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Still waiting for full implementation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6531" y="761256"/>
            <a:ext cx="8229823" cy="1143000"/>
          </a:xfrm>
        </p:spPr>
        <p:txBody>
          <a:bodyPr lIns="88896" tIns="50798" rIns="88896" bIns="50798">
            <a:normAutofit/>
          </a:bodyPr>
          <a:lstStyle/>
          <a:p>
            <a:pPr defTabSz="914145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1992 – Present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0"/>
            <a:ext cx="7772400" cy="1829761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the BEP do that no other school funding formula did?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 Affecting A Budget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90" name="Picture 10" descr="https://encrypted-tbn2.gstatic.com/images?q=tbn:ANd9GcRyueYxIptvwXb1eRLI70SAiF5CljbNRGyKcL-eCWhSPKulFMq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463344"/>
            <a:ext cx="2362200" cy="26283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6096000" cy="5029200"/>
          </a:xfrm>
        </p:spPr>
        <p:txBody>
          <a:bodyPr lIns="88896" tIns="50798" rIns="88896" bIns="50798" anchor="t">
            <a:normAutofit fontScale="92500"/>
          </a:bodyPr>
          <a:lstStyle/>
          <a:p>
            <a:pPr marL="254487" indent="-254487" defTabSz="914145">
              <a:spcBef>
                <a:spcPts val="492"/>
              </a:spcBef>
              <a:buClr>
                <a:schemeClr val="bg1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Accept the fact that relationships do not just happen.</a:t>
            </a:r>
          </a:p>
          <a:p>
            <a:pPr marL="254487" indent="-254487" defTabSz="914145">
              <a:spcBef>
                <a:spcPts val="492"/>
              </a:spcBef>
              <a:buClr>
                <a:schemeClr val="bg1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Bad relationships are easily achieved, but good relationships come from hard work.</a:t>
            </a:r>
          </a:p>
          <a:p>
            <a:pPr marL="254487" indent="-254487" defTabSz="914145">
              <a:spcBef>
                <a:spcPts val="492"/>
              </a:spcBef>
              <a:buClr>
                <a:schemeClr val="bg1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Good relationships can disappear without a notice.</a:t>
            </a:r>
          </a:p>
          <a:p>
            <a:pPr marL="254487" indent="-254487" defTabSz="914145">
              <a:spcBef>
                <a:spcPts val="492"/>
              </a:spcBef>
              <a:buClr>
                <a:schemeClr val="bg1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Remember that commissioners are, in fact, real people.</a:t>
            </a:r>
          </a:p>
          <a:p>
            <a:pPr marL="254487" indent="-254487" defTabSz="914145">
              <a:spcBef>
                <a:spcPts val="492"/>
              </a:spcBef>
              <a:buClr>
                <a:schemeClr val="bg1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Be willing to share complete, accurate information on all issues.</a:t>
            </a:r>
          </a:p>
          <a:p>
            <a:pPr marL="254487" indent="-254487" defTabSz="914145">
              <a:spcBef>
                <a:spcPts val="492"/>
              </a:spcBef>
              <a:buClr>
                <a:schemeClr val="bg1"/>
              </a:buClr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 the greatest extent possible, involve commissioners in the decision-making process.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lIns="88896" tIns="50798" rIns="88896" bIns="50798">
            <a:normAutofit/>
          </a:bodyPr>
          <a:lstStyle/>
          <a:p>
            <a:pPr defTabSz="914145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From the Horse’s Mouth</a:t>
            </a:r>
            <a:endParaRPr lang="en-US" sz="480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19458" name="Picture 2" descr="http://englishwithatwist.com/wp-content/uploads/2013/08/Blog_Straight-from-the-horses-mou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269377"/>
            <a:ext cx="3124200" cy="25886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229823" cy="4496098"/>
          </a:xfrm>
        </p:spPr>
        <p:txBody>
          <a:bodyPr lIns="88896" tIns="50798" rIns="88896" bIns="50798" anchor="t">
            <a:normAutofit/>
          </a:bodyPr>
          <a:lstStyle/>
          <a:p>
            <a:pPr marL="214305" indent="-214305" algn="just" defTabSz="914145">
              <a:spcBef>
                <a:spcPts val="492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n-US" sz="3600" i="1" dirty="0" smtClean="0">
                <a:solidFill>
                  <a:schemeClr val="bg1"/>
                </a:solidFill>
                <a:latin typeface="Arial Narrow" pitchFamily="34" charset="0"/>
              </a:rPr>
              <a:t>You have been appointed by your board to chair a group to recommend a plan for the board to work effectively with the commission.  </a:t>
            </a:r>
          </a:p>
          <a:p>
            <a:pPr marL="214305" indent="-214305" algn="just" defTabSz="914145">
              <a:spcBef>
                <a:spcPts val="492"/>
              </a:spcBef>
              <a:buNone/>
            </a:pPr>
            <a:endParaRPr lang="en-US" sz="3600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214305" indent="-214305" algn="just" defTabSz="914145">
              <a:spcBef>
                <a:spcPts val="492"/>
              </a:spcBef>
              <a:buNone/>
            </a:pPr>
            <a:r>
              <a:rPr lang="en-US" sz="3600" i="1" dirty="0" smtClean="0">
                <a:solidFill>
                  <a:schemeClr val="bg1"/>
                </a:solidFill>
                <a:latin typeface="Arial Narrow" pitchFamily="34" charset="0"/>
              </a:rPr>
              <a:t>  List as many suggestions as you can in 5 minutes.  Then, select the best 5 to present to the group.</a:t>
            </a:r>
            <a:endParaRPr lang="en-US" i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823" cy="1143000"/>
          </a:xfrm>
        </p:spPr>
        <p:txBody>
          <a:bodyPr lIns="88896" tIns="50798" rIns="88896" bIns="50798">
            <a:noAutofit/>
          </a:bodyPr>
          <a:lstStyle/>
          <a:p>
            <a:pPr defTabSz="914145"/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Challenge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8436" name="AutoShape 4" descr="data:image/jpeg;base64,/9j/4AAQSkZJRgABAQAAAQABAAD/2wCEAAkGBxQTEhUUERQWFBUXGB0aGBgXGCAfHRweGBsgHR4eHRscHyghIRwnIBgdITEiJSkrLi8uHyAzODMsNygtLywBCgoKDg0OGxAQGywkICQsLDQ0LzQsLCwsLy8sLCwsLCwsNCwsLywsLCwsLCwsLCwsLCwsLCwsLCwsLCwsLCwsLP/AABEIAOIA3wMBEQACEQEDEQH/xAAcAAACAwEBAQEAAAAAAAAAAAAABgQFBwMCAQj/xABMEAACAQMCBAMFBQMIBwUJAAABAgMABBESIQUGMUETIlEHFDJhcSNCUoGRM2KhFVRykrHB0dI0Q2OCk6KyFiRTlOEIF2RzdMLD1PD/xAAbAQEAAwEBAQEAAAAAAAAAAAAAAwQFAgEGB//EADoRAAICAQIEAggFAwMEAwAAAAABAgMRBBIFITFBE1EiYXGBkaGx0RQjMuHwQlLBFTPxU2JykgYkQ//aAAwDAQACEQMRAD8A3GgCgCgCgCgCgCgCgCgCgIfFeJxW8ZlncRoMDJ9TsAANySdgBuaAWYeOcSn89vZwwxHGj3qVhKQfvGONSF/ols7ds7U7NbVF46nSiyJJwa/uZCLjiQiVMZisU8M/Is7MzjIzt079qrz4hhejH4nuw7twa8tQZLO7luSNzb3bBxJjqFlwGjYjod1z1G+R5VxBt4mg4+Qx8v8AHIruESxZG+l422eNx8SSL91x6H69DWonnmcFnXoCgCgCgCgCgCgCgCgCgCgCgCgCgCgCgCgCgCgCgCgCgIvE+IRW8TzTuI40GWZugH957ADcnagEvgMEnELheIXKvHCn+hQPjYEbzuPxt90fdHrkGsvW6n/84+87iu41cRv44InmmcRxoMszdAP8ewA3J2rNhBzltidtmZ8MuZra6k4rKjrBdtieLT5oYlAWGVgCSSAuXGBgOdtq05wjOHhJ810PfDko7zUopVZQykMrAEEHIIO4II6g+tZTTTwzwWePQPZze/24LKSBeRAnzxgY8VVAOZYxg7Y1KCPStLRanD8OXuOJLuN1pcrIiyRsHR1DKw6EMMgg+hFaxwdqAKAKAKAKAKAKAKAKAKAKAKAKAKAKAKAKAKAKAKAKAQ7mEcTvnEmHsrJ9IjxkS3IAJZj0KRhtOnu2c7YqjrdQ61tj1Z1FZL3mDj8FnGHnYjUdKIoLPIx6KiDck1k1UyseIkmTOrXiE17xDXewSLHFJot4SyCNXVdZdsuDLMBvhQQuD1rTVcaq8QfPuzuqOZekhw41cyRws8MSzMPuvII1x94l2BAAG+9V4JOWMlybaWUI/JXGLy18RkijuOHltQjt5PEkiDgMfCXZtA1AmNlBAYEd82L6YWdeUvqUNr6roalwXjUF3H4ltKkq9ypzg+jDqp+Rway51TreJIZyUMCnhUqhTnh80gXRufdpJDhdGP8AUOxC6fusQRsTWto9V4i2y6/UjlHA8VfOQoAoAoAoAoAoAoAoAoAoAoAoAoAoAoAoAoAoBa4/zjFA5ghVrq6xlYIuo/8AmP8ADGvzbf0Br1LPQ5nOMFmTKmaDiF1j3i4W0i6+FaZ8Q/Jrhv46FX61KqfMzrOIrpBe88ezbhqWgvbWMELHdFkBz8EsUZXckk4IZc98Vh8Ujixew0dLZvrUmevafYRe5y3RjVp7dQ8TnOVKurbYO2SN8YJG1QaOb37OzJ35macdskWS84leO14YJoYoEikMQXXGJFdsamRBrGnSd2DetbNaWzGDyxvdzLezvm4hBw5LyQxWtxLKszFgGfwj9jEzjAy+DkgDUV2wSKirrgrHgknOTrRR+zRRNxeR0tzaRxRtmKMyBQwbSFl1sctuwx5QSmcDevdU8QPNOszNM9nnCLdRJOsSLcrNcRSOGyxzMWw2NumggHcDHrWZrLJZ255YR5jDZL9peHsXt8ZkuWWGIYz52YHV8goUuT2Ck15oYOVywcWSUYtsgWXJEVuP+5z3Vqc6sxzEjO3xRyakYbDORk4xmvpXVEwY6+1Pnhky25luLPSvE9MsROn3yJdKpnYePGSdIJ++p077gYyYZQcTRo1ULeXR+Q6wyq6hkIZWAKspyCDuCCNiD61wWj3QBQBQBQBQBQBQBQBQBQBQBQBQBQBQCZxPj01zPJa2DqiRELcXPxaWPWKEfD4oHxFshMjIJruENxW1GoVK9ZK4TwqK2TRCukZJJ6sxJyWZjuzEnqTVmMUuhh2WyseZMm10Ri/xKdbO6W7YlYpgsFwceVSCTFK57KCWQnp5wSRis3iOndkMrqjX4bf1rZJ9pSluHyRgZ8V4ojjriWZEOn97Dbdd+xrF0f8Au/E2Gs8iDxrlS2uWZpVcM6hHKSOmtV6K4UgMB8xVmN04rCZclTGXNniwsZPPbTQWptFBCKhJOnPkDRMCBtnJ1bkZxvslJfqTeRFP9LSwWPCuEQWy6beJIgeukbnG2WPUn5kmuJTlLqzuMIx6IhcvXy278VmmYrFHMrEnp5baInHq3TYbnb5V5fFz2RXVr/JSs/Wz5wKKW6lF/dI0RCsttAw3jRju7/7VwB6aRt61s6PSqmPrMLX6re9kegy1eMs8yIGBDAEEYIIyCD1BHpXh6m1zQuW8zcKbIDPw5jllGSbUk7so6m3PUr9zqNsiq9leOaNnSatT9GfX6j9DKrKGUhlYAgg5BB3BBHUH1qIvnugCgCgCgCgCgCgCgCgCgCgCgCgKbnHixtbG5uF+KOJmTIyNWMLkemojNAV3BOGLbQJChJCDdj1Zjuzse7MxLH61cisLB83dY7JuTJ1dEQUByu7ZJUaORQ6OCrKehB6g141k6jJxllCnw+1nms7yy1+JLZyoLeRs5bwxHPCJMYywOFLDGevzPz+ohCnUJ9n1PpqLHZWpFzwLiqXUCTJsGG6nqjDZkb94HIqKyGyWDWhJSWUY3wWS7i4zhSBqvXV0JXxGRiCxZfjKCPzKTsNyvU50Z7XV7ijFSU8+s2q/vUhjeWVgqICzEnGw+vc9B86zYxcnhF+UlFZYn8QItuFFrkxrd3Fwt4bZ3wzssscngqpBOrw40T4ev1qeqW7UJxWYrkZdnpRfbI92Nx4kaSaXTWobTIMMuRnDDsw6EVvrmj5ecdsms5O9enAUB8YZ2O4rw9TwLcEz8KYlFeXh7ZLIgLPbHqWRRuYD3X7nUbZFV5145o2dLq1NbZvn9R7tLpJUWSJg6OAyspyCD0INRF87ZoAoAoAoAoAoAoAoAoAoAoCFxTisNumu4mjhT8UjBQT6DJ3PyG9AJHEL5+KvEsSNHw9HWVpHBV7ho2yiohGREGUEswBO2MYyZIQbKWq1Ua4uK6jRVowwoAoAoDOudrOwswzypNNJPI0iwC4kUO5xlzhhgKNsnp0FVrVVD0pI1NJLUXehB4S9Qh8G5qnsXkkiSJYXOprYM5XIGNQdyW19MnocdOmM2c4XSwl7zfrrnTHOcmnx8y3DKrJwy5LsAcM8Srv185f09QPyqB1xTw5L5k/iNr9JnvtJ4jde8JFeyLGmhZY0hLBQ2phu5ALONPXYb5AFTRWIZqXMjlzlixin48WsSeKfFDahJrJcMDkNqJznIzXkZXp9PkJQoaxk2b2Y85++QyJPIpmgOC2w1x42kPbOxDY22B2zWvVY5R9LqfM63SqufodGVvMk/vavcq7DEqwcOCMcPIHGZ9Knz+bUB1GhCcHNVbLpStUI9DT02mhVp3KfVmkPcIDgsoPzIq+fPYZ0Br05CgEzjtm/DY5brh83gDOprZk1wyu2wCoPMjsxA8hA6bDeoLIJLJq6TVWSkq2snexbiN3iS7uPdVByLe0IBHylkbUScbELjudqzLdVjlFG9Xps/qJt7wmVlIivbqJ+qt4moZ9CrAgioo6qeeZLLTRxyM1seceJmMXJvJJJIycxaIwjBGOpCgQeYjPm67jHQVZlfiza+hBGnMNy6m98L4jHcRJNA6yRuMqy9CP7iOhB3B2NWCuSqAKAKAKAKAg8Y4vDaxmW5kWJB3bufRQN2Y42UAk0Ak8W5tlkwXmXhUB6GYx+8yjbOlHysWMjOQzbjZe/ah5lS3UvpWtz+RD4PdcIEmUuIJpyc+JPKHkLbDZpDscgbLjoNtqmjsXQz7Zamf6kxzX5dKkKR9r08CgIPHYpGtp1gJErROIyDghypCkHtvjeuZdORLU0pxcumRG4VzKbS1S5V572zkTYHzzQy7kqz7ZjJyMtupC9QRVKrUtScJm3quHRmlOvkJVvBJf3L3F47MJEDRiJ8oq5P2RZRsVyNhjJyTneu3FTeZGrodJGKx2x2/z6yNNwWFbGR2iBZZGJJPmKJNjAbcjKjFNuI8iR1R/DuWOef8m32fFoJYxLFLG0ZGQwYYx8/QjuD0rFlXJPDRLGcWuog8f41Bc8RjWCRZfDt5AxU5XLOmwYbHp2rR0cHFekeUzUr1jyIfDIQk1wm27iUbdpFx19NUbVcXUs1LbOcfeQeLcuxuFjVftJ7gedR5gHP2mOp0iMNsAenQ1HZiMckGqqgoetsZubvAltrYR26DHieEly0lt4KomCx0lWCZ0L2B1KMjIrOq3KTefhzK1u1xSx8eQp25jlVl4gsFlHKwUSW9tHIh7f6SGk0nOfTGxBwDi5XGty5yeSjfO2Efy4LBs3A7COC3iigOYkUBCW1ZHXOrvnOdtt9tq0IrC5Hzds5Tm3LqTq6IzLPafCt1PJHPcNbW9nCkmsLqBlmYgZAOT5VwMbg6uxqlqLJKSSWTd4ZTHw3NlDy7wYi4tzYzEamWVWuInheRFI16GA0zLpJyOvmzmqk21Fua/z/wAGpBZeIv8AwajzNx+KzgeWQrlR5ULAF27KM9z8gdsmqVdbm8IuTsUFlmZ23iM0k02kSzPrcIMKuwAA9cAbnua9tmm8R6I8qi0m31Yz+yu5aPiMkCHEUsBmdOwdXVQw9NQZgfXFXdNJyhz7FPURUZcjYRVkgCgCgCgK/jnF47WFpps6VwAFGpmZjhVVR1ZiQAPnQGZ8XM9zdxB38O7eMuBsyWUJ2IQdGuXOFLnPRsYAFLZ+FHPcgpT1M8f0r5ltYcHsbAFiY0Zz5pZ3Bdz3y7nf1wNvlWVKyy31mzCuuvkuQt+0/mVoBFDFaxTLKAfFmQGEZOAAThM4ycltgR61Lp6s82+hHdZjkkQ+T+IXFnZ++PoNt4jCWCKQOqoSAJYSHbSQxYNHqAwNgD1vV6hRnsMzVaFWwc1yY+8s8e96a6GABBOY1I6MoVSGz6nJPbtV2MsmHfT4e31ovSa6IEsmJ8d5+munkjME6IG8NbWPKSOxPSZ8a+n+qj365OBvUtsk+nI39Lo64Lc1uZK4PfT2ltNC08MZaMgRxKSLKQ/CJGXOFYHBkckqyjJbc1RlGM5J4/c04uUU1n9iw5kt4Y7yB7QoFvIpC/h40t4YUpIMbZOsjI2OPWpdJKTzGRZqeLEovqmLvClZS1hIVlXw2GtM5XUPhkHYnJIOatryO68rND58uv3L3hthayWlpNJBZpIXSOUyoNypKOowP2h07Z29a+L1E9RXqbalKbSTaw+memfURxjBwi2l7z7xlcXsohRR4NsiomAq6pGd9sDYHCg/Stj/AOPKT0znJ5bb+RNFNWS2rouRRctkNMXuHf3sppKOugKoOcIBsy575P5Z33F6+p5p8OeZt7vLp8C+vYn8kkLBZom1xlhlc4IKsPwsGIONxnI6V5OCnHayxfU5x5dUcuYeby8fiC0jMsSlbq3nUMzQuVy0UgODGGG5AODgkYG9BUOD2tv1GbbNrqufcWjwa0eUQxwSrHIrMPEXzwsNxpmXyyRkHbJboM9auQUukjquqMpbGuvfy+6NL5J46Egkt7gqrWkedQGA0Crs+OgIwVIHcZ71ZhLCw+x85xLQyquwv6jtBxfiFwiy28NvBGwyouWcyFT0JVAAh74yeoqpPXxi8JFqrg2VmTKTi/JF1dxXZupovHmMRjEakRr4AbSpLebB8RsncjY79Kqy1ilNPBo06JV17Ez3yry9NaJC14Y44bKKUoEYuWaXzSyOxCgKAMBQD8ztk823qxbI9yWul1vdLsIcEyzzSzzSJCzya2lmQyMviH7GGONBqLaVBOOg/SpJQfRZx5dDhTSfPr8S6CukssE2kvC4UsvwsGUMpAO4OGGR2NU7YKOGu5brm5ZT7F77IOO2kBuWu2aC6d1DtMMRhMkRoknwgdTvp1dshcjTrUVFKPQzrG93pdTZlOeldnB9oAoAoBC4ldm7mmlU/YWYkWHqNVwFIkk9CIx9mp9TJ8qlrj1ZR1d2JKtd+p+XpLh2fWzMXJyWJJbPrnrn51EXly6DPwTh3vgM/ELqZYVYJ4pVpcMR0Y5OgbrudjnHY4ilLbyiuZJFbucmOdjy7fKkZluJfCsZiI/ChRvsmTImiB/aEZB3yVGdPmGK4jbBS9p265uPsKnlDlK4ubq4ja5nNsQTJPGzKJiw8gYOMsfMdSsMjzAn19utUFnqzyqtyeOxecrcUn4VJLbPGt00l1gaZwZ2BAAYR77YAyWZcZ+VWKbsrkupQ1uj3c3LGDQ+ceNm2iCxYNxMSkQPY/ec/uoPN89h3qzOWEZmh0r1Fqiuncy02z2fjSqQAE/bk5mA6yaAQQJJGODKTkDGMYzVWde7r0PrZ6bwstdEveduHRe5Na2sbBG95V7+cvpVjGhkaLV1ZETVnJ05JG+WxWlFyTl8CBJxS9vP7HWy4utzdySt8ci5hXb7OBThNuoLnLkAemcbVYogoRwW9LKLm2+r+S/c52aC1ndGwI7iTVG3cSEeZGPzxlfzFSrkyWH5Nji+kuj9Zb8t3MqzyWqGIDxFuAJATmJ9pQmOjhwSM5Hmr5bj2lrUvHknzWOXn2z6vYR842OCx5+7uQIeIrpuLyQ4SWQuvzRQEjwD3YKCOnxCt/Q0fh9PGt9kd0yUYSsl3PPCrBzIbi5/aEEInaJD2+bnuatpd2d1VycvEs69vUc+N8Qmt3EpCtb7Iyrkvlj8fTGx2xnf9MeNtHl1k6pbn+n5nx2tuIJhZDkA7qdMi6hpYYO+CCQQQQRTlI9fhaldfuXUEQRVRc4UADJycDbcnrXRYjHbFJdiBfAC5s2IU65xbsrdHjufs3Ujvsc14+qMzi0E6t3df8lZzVc+73os4r67jhh0ghpTqLSeZURlAbwwpGSxOOm2Aaq3wUM7Y5Zm6K2dsE7JYOUdx7rNDJbySK/jRoy+IzKwdt1kVmIwVzjvnBG+4qVuVmVJcseX0L9ijDDj5+ZsHGuHLcQSwMSBIjJkdRkYB/I7471WhPbJMnlHdHAh39nb8NiS193F/LN4jlpgu2AqZJIOFxpGFOdvmKs73P0m8JFfYo+illspoFctJLMwaWVtbkbKNgAqj8KgADO9Q22KWEuhPXBx69WNPszt/FN67qGjLJb6WAIPhBmbIPUHx+hFa2hhiv2nzvF7fzEl2GSAy8OYeAhlsSSZIgSXg2yXiyctH3MQyR9z8NTTrxzRHpdapejZ18x0tLlJEWSNg6OAyspyCD0II7VCaR2oCr5n4gbezuZ13aKGRx9UQkevcUBQ8M4SYrJbfVlxEVZiSdTsDqYk5O7Env1q2o4jg+enbuu3vzPyndQNG7I4wyMVYZzgqcEZG3UdqqH0KeTUfZHc3UEdwrWc00DYbyqo826kDxCuoEbEDVjSNtzVTUKMmvSwyzQ5LPLKNf4chEUYMaxEIuY1IKpt8KkAAgdBgdqoy69cl2PRcsFRzlPfLDjh8SSOQQxZ8MvT4V2BO531DGOhqSlVt+myO3el6KKX2McAENmLhwjyTsWDgZYIQBpLEAg6lORkjpW7VHCyfK6+3dPZ5EHiNz4/ELmQ50wkW8YPbSNUhH1Zh+g+WOW8yPoOCUKNW8+3EKupRwGVhgg9waG5KKksPoUHH0iSH3eKESuPMsYGrSc51vk+pOzHzb5yM1FZOEFzZUujFQ8OEcv6ev8AnUgcsCSEymS2meR2B1nRkgDoWZx3zsKgjqqorMpHOnrnDOYNv3fc98c4y8sTxGBVY9C1xENLA5B+LOQRmunqq35/B/Y9unKcXHbz/wDKP3I3FbuaYIyNbwyqrASLcjOmRdLrjHf67djUVl9c1iUW/cR2wnalnamv+5H2/wCJnEKEWypEysFFxkNoGFGy9jg/l0qRalS6RfwPbHyintwvX+xIi5skkK+GIF1MFXV4xDEnAwwjAG/rXcr5RWdr+X3Oo6vdLanH5/Y78XtbyeIxMbZQxBypfPlIbbI+VVXxCD5Yf895NdRfZHa3FfEg2vL06xtEwtcM5k8UK/iozLp8rqVOBjOknGScg1ytfBLCTKf+l2ue/dj2f8FpY8NukABvGbHYxqQcdst5v41y+Iy7IvQ01sVzs+X3LDl6ERcQglvJDMvmWMkBVikfAQ4BAwRqTJyclfqLOk1atniXJmTxnTXeC5KWV8Bv9p/BUmsLmQInjRx61k0rrAibWQHO4GA3Q9zWhYsxPmdHa42JZ5HLhXJFhohkEGWCq4d2bUxPm1SYbSzZOdwcdqw53WJtZPro0waTwM88yorO7BVUEszHAAG5JJ6ACq6WeSJnhISvajoVLaVlwVlwZfwLoYlT6htIGD/birFKbUo/IhtaTjISf5ft9GrxFGxOltm2+XXtXP4eecYPfHhjOR/5QePhvDxNeyCNrhzMwOdmkUYRF6lgqjIAJzntitypKqHM+V1Tnqr2oLoeofalYl9LeNGvaR4yE/gSw69SBRaitvGTyXDb4xzgt+EcRFpOgU+JY3j5idSCsM0hJwDnJjlJJGNlfbowxxZHHNFzSXuS2T6ofKjLovc/xqeHXWoalWJpCp6MIvPpPybTjPzoePoe45AwDKchhkH5HcVdR8zJYk0Itxbjh17NLIo9yu2DNId/Am3B1bbJIT8XQEAbbZztZRJrdE+g4ZrItbJdRstbtJFDRusinoVYEH8xWS4tcmbqkn0OgkBJUEah1GdxnfcUwz3KI/E+Ix28bSzuI40GST/cOpO4AA3JIr2EHJ4R5KSissg8gWZisY8r4esvKExjQszl1XHYhWAxX0dSaisnxesmp3NoUebrGSxmeVAJo7qfIQHTIsjL5sZ2ZTpznI0iorPy8yfQ3eEcQe3wVHJTyXN3IMJGluD1Zm1uPoqjTn6mqNmvrX6eZ9A43zWElH35ZI4fYLEDjdm3dz8Tn1Y/nsOgrLuulZLLJ6qY1rl18+7JYqImfQ7cgcKhe0Sd4Ii8jvIGZFLDMh0+YjIIAFfS1xxFHxGpsbseBgk4HasSzW0DE7kmJCSfUkipMIg3y8zra8Lgjz4UMUeeuiNVzjpnA7ZP6mmEN0n3M/5/5vt3EdvbHxpEnjfCDyZQny6u5JI+EEfPNQ2tOLRc0kZxmp49xUWPDr2WdJ7hxEqHIjBzsdiMDI3HUk5/uy52Uwg4QWTfrp1Flism8Y7DXVA0woCPxC0EsbRt94Yz6HsR8wcGu6puElJEV1asg4vuPXJvExfWC+OAz4aG4Q/iA0sGH7ykHHo1fUVyU45PzrVVOi5pcjha2V/bIsUYhu0Xyo8kjRSBRkAPhHViBgahgn07mjboN0spmvTxmKilJMXebTdPcWsTPFMxk1GwgLebSdStJKR8AIQnUqjGcA4rz8NGqPXmS1653y/S1H6lfzVxtC5S6ZL2RDkWsJItYnUneeX45XH4AANiCBmo661Hp+51qdWor037hRv7uS4uve5JEFwCCpjjQKun4fJg6iPVsnYb7Cpk9vQy7NbJ/wBPL3hxXi891cNJdMrOqgIFGFVN/hG+MnOd8/lioNXZKSXka3C1U624I41Qyaw5ezNlnS64bPvC6eLGD93Jw2nPTDaXGOh371s6OfiQwz53idfhWK2Jr3JfFGntVMu00ZMMw/2kR0sfo2zjPZhXuMFiMlJZRdSoGBVhkEYI9QetDoSuTVZbYRN/qZJYV3ydMMrImT3OlRvVqt5iYOtio3PBV+1ZiLA4bAMsQZO8qlxmMfM7fkDnbNc3/oZ3w/HirKM9knsUyZLKW3IGSwTBGf3omyo/QHevn/C1f9M0/wCetYPqFOjvHH89TKbizcPZg8D3auQPtU1MF2xv4jByPXTU1UtSuU9vs7/LkdvTqUd8Iyx54J0XMsdm6ySWdtPpZcMZZXchl1LJGJmcID8u4x2BrQqtj2jgyb9POWU5s2bmDmCO1tHun3UKGVcgFi3wrv3Of7djirrlhZMOuhzs2GPcMmmmuJri8uROsRIRlctEuoAv4eoDAACrkDffc9ax9Za5JQ7s+x4ZpoV5muSRecG4Hc3USzm6aBZMskYhRsIfhyTvkjf86mhoatqyvqVruL3KbUenu+xYTcsXWfJcxYx96A5z+UmK8/06r1ni41d3SKTjyTWpjSSVJGkErEJGVwsaZyDrJ1ZIwMdj6VHPRV14ZYo4ldc2sLGBp5Zu4IrS3jM0AKxIDiRcZ0jPcd8mtJdDCsTcnyJl7zFaxIXkuIwoxnDBjucfCuT39KZR4oSfRFZ/21spFOGZ0OVyFIB7HGcGvN6OZLY+YrcYvuHlEjs1SNxdQFxo0kjJwcnqBn12zUN2HW8eTL+jcnbGTfLK+pcV88fYFbLx2BWK+JqYbYRWbfOMeUHfI6VPHTWyWVErS1lEesiZbCeX9lbS4/HLiJe/4vP1GNlqxDh9j6vBTt4xTH9OWeuM8DuYreS4M664l1+FGvkIXBYMz+ZvKG3AX1x2q2tBWotdWZ3+r2zsWOSJXJnExb3oXpDegYPpMoyP667fUD1rrh9r51vsRcc0u5K6KH3mi5aOyupIzpdIJWVh2ZY2IP5EVpS/Sz5qhJ2RT8z8z8vXcyySSJK8eUZZXDeZlfqCeu+Ov99UZG7dZ4cUo9X0HTlrlh5JV94geO2VSQpKjW2dgy51adycY37/ADy9XrYwg1XJOX89xe4dwqW/xL1kcLrlSzkABto1xvmNdB/WPBrJhrb49Jv38/rk3p6Oiaw4r6fQrb3kO2KkwAxS48r63YfRgzHK/TepocRtzizmvciJ8PqS/LWGLt/yrdQRNK7QyBFLSKmoEAddORhtt99NWq9RRbJQjlN9M4IJ03Vx3Sw0uvUs/ZSc8SH/ANNJ/wBcdavD1hsw+MvNSZrPBx4XEJVHw3MQkx/tISI2I9co8Q+Wj51ctWGVOH2bq9r7DUaiLwi8kTGS18XOoSzTyqcYyskzspxgYyCDjFWa/wBJha55uZnntV5oE8qW1ux028mt5FbrIBgKuNvLnc+u3aq2qvS9FG9wLhMrfzZ8l8zPpbVW3YZPr3P1PU1nq2afU+vlw/TuKjtXL4+8+3TFUJXAIG1eV+lLmdauTqobrwsFrxHleTxrWN3+yYeGHA0vp3cq65IzuwBGfnU/iqMZSXU+QeWX45puLoQpJ4eq08W7M06ZWSJF0xNoBGXJc9huFI3zVidu6CT9hXo00a5ucTlb2BW2htsYed1RwBjHiHVL06ALq6DbHSqFX5uoz2Rt3v8AD6THdmpogAAAwAMAfIdK2D5U+0Al8ckWS9fYEQxKmf3pCXcf1fD6+prL4jZjEUfQ8FqynJor/wCR7f8Am8P/AA1/wrO8az+5/Fm14FX9q+CK/jfDIUjDJDEreLFuqKDvIo6gVY0lk3ak2/iUeI1Vx00nGKT9gzTcHt2Ys8ELMepaNST+ZFax+Z/iLlyU38WJnPHCgbmAQx/6phpSNSMKdvK2APjxntt6VzKaisyZvcH8S+Eorm8+bGLhsbLFGshy4RQx+YG9YVrTm2j7ylNVpS64Lb2dy/YzxkYaO4kBx3DnWD0H48fl86+golmtYPkNdDbc0xpqYpnxkBBB6EYP0NAZlb2TG1EYP2kRIjcDo8DkIwB+aD9TWHOfhahtH19dfj6RRfkOfNvMol4FLdRb+LEEI9DKwjcd9wWYf3963ZSzDJ8VTRt1O19mYdy7DlZPQ6ewI2ydwev0O1VJMu6u3w5Ra6ochx+8aPx5PCaK0kUsxV1MrlCAg0hl1AEsTsBkfQ0Voao5Uc5kvbg2KeIW2wjOS5JjTwjmdZpVU+GqPEHjYSAliWwU6DDjuvXcetZWo0Dpr3dXnyNanWqye3oseYxVnl443lssqNHIMo4KsMkZB67jeuq5yhLdHqjicFOO2XQpeXeFwWfFLZYFKmaKZWBdiAFCuGGrO/lxjP8AZv8AS8J1Flzlv/nwPmOO6euupbR8uTi9sSNiZJUJ/dMDuV+haJD/ALorWu6GJw1+lJeom+0Divu3DrqYNpYRMEO2Q7jSnXb4mH/rUBrGE8d5tllWOC1eSC0iRUQKxV5Ai6dTsDqAI+5n0zk9IbtU16MDS4dwGEvztRzzzwLccYUYUYAqlKTk8s+nqqhVHZBYR3t+FyTiXw5I4lhjMkryEgBc4AGlWYknOAB2+lTVRXVrJlcT1U4YhXLHme+FWUcbSGdrhbm20TLFIgAKqwZgRqJDaGBAOO9WJRxyS5MwpWzsXpyb9ryN3OqCWyd4mBKESKyn8J3wR8iarU+jPDIn0Fs2/vF5H4ZxbBTEAD8ccBUnIA3RnIAz1x8hXu911PP6v8sn01fiWqPYdeAQ+LxDJGVt4tX0eY4B+oVD+prrh8PR3Pue8Zt5qHkO9aRgnmWVVBZ2CqNyScAfUmmT1LLMa4fzXJPO6wxamlldy7k4Ck7ZAzjCBV69sDtWXqqYybsk+R9Hob5QiqoR5+Y4VlG4cL60WVCj50n0OCMHIIPqCM11XNwluRHbXGyLjLoRP5I/+Ju//MPVn8bb6jN/0TRf9NfBfYkWtgqHVl3fGNcjs7YznALHYfIYqGy+dnKTLmm0VGn/ANqKRKqItHnk+5UX0yxsGWaIMdJyA8LaTnfbZ1/TtitvQuWzbJdD5ji8Yue+LRJ5y4verKsNgsZOkNJIxH2eWIGvV5VU42J674G1WbLFAoaejxObRV8pXEk9wI7q7a5OAMWss2E6ks8kXhxgfD1LdCBvtVa26aWVyL9WnrzhpMY5/Z/o/wBEupYzkkrMBKrEnLE5wwJ9QfXuc1RdkbOc45L8FOpYhLl5dhE9+kHDLyK4jkS3nPiWsqBmiLxv5lDEZVXZNSggdT65rVrklDZkxrq916tSx5i1wiRI4ASwGcsd/wD+9KjlzZnaqM7LsJDN7pceLwuzCySRTwrLLCpdFkaaVjLrKsp8seO+Fx0AJz5DDbZsuLhFRXTA0cuck2c5vPJrVZZrdJTpcup0kSBiP2iElda4z3ziob7XCSSJ6a1OLbPHB5JZkht9eAJngMsRx4qW8bHKnAMepk0kjcYJB3BrP/D1q+TfPlnHll/Mu+PY6Ely54z54XyO3A7hll8JjJpkV2CSuXeJ4ZPDlTxCMvGcqyk77mo9fp4qCnFLl5cvYSaK6W9wk+vmTOZli93d5SU8NSySKSHRsYVkYbhskYxVPRTsjclX3LOshXKp+IMvCpXmvLJWzmG3NzKcY88qeCgO2N8zHA3yo6d/sLHnCPi9FWlKUl06Cn/7QnFM+6WYxhmMz/RPKv65f9B86gm8Rya+lrVl0YvuzKyT2BYk4AHUk7AD5knFZ8Y7ng+w1Fyprc32Gi95SRLOWZboPc25HjxDGhDqAZRtqyM7N0JB/KTC3bccn3MOOvu3bnLvzXb+eslezzgnvUN8FYo+qAI5QFVaJjIOpw3mA1LjYY65wDm61Fv1nGtxddPHqGjl3kuZeIzX90YQ0mr7KEuy6pAAxJkAOD5jp3+LrtivLtQpxxEqVUOLzIo+KzcBuIXMK4lKtpW2idZM4xsgAXHyO3rXUFfF8+hxN0tcupQciwPpZ5RgqBCoxjAQkt/zN/CodbJZUV7S7w2vk5suksHSWSWCeSEy6dYTSQdAIHxKfU1HVrJ1x2pIlv4dVdPdLJD49x24tI9fvsrOdkR0jIb1yNA2GeufSrmn1VtssNLBn6rh+npjnPMqL6y4hfoHupBgfBE3kGcEaiqrgHfbO536V1PWQUsdTynhk9uUkvb1GfhVisMSIoAwoBx3Pcn1Oc1lXWOybZt0VKuCikS6jJgoAoAoCm45dqwaLUwVQpmaPdgGOFjUf+JIfKPQZJ2q5pqn+t+77+4oau5P8tP24+ntZ84TCLe4guHRI3knVGVAMIsiGNEB22Xy5Pfc71b096lbtXRfzJna3S7aNz5PP8RY+0PgDeJ75FHHKQqxmNoS/mYkeIQp3CrjYhht0Oau2RyZWnsx6LIdtYyuQ0kMk67ea7YW1qMMNOm3TJYYO2rHQbZ2EHhS9n1+ZalqIL1lkvP5uYI4plFoLlxGblZPs0TVhzn4kfSCBnbJBJG+K0aYqfXOOxbnZLw08cmWPtD5mdeHQWogQe8xgaoJlaILEcvEjYznQEGdOBr2JxmpYQ9JyKVlkYRzLoV/B+Z+Hs+my4S7Sx7MRDCunII3k1HruN8Z3qvcnBZsnhe0vUyjZjw45Ga34lZcRYwXEI8ZMMYLhBrH7y7kMu3VT069ajW6K3wfLzXQle2T2yXPyZez8NjMDwKBHGyNHiMBdIZSvlwMAjO21Rqb3bjvYtu0TG5altomea4+xtLaXwjApSTUFPnILadQRSBvgl22HeWvZvbS5yfcjnucUm+UV2KzkxJJj7zIXK6XEZkUKzmV/EkkKgnCk4ULk7LkdarcTuil4Uff/hFjh9Ms+I/d9yfzrOq2jgtiQlfCHVmkVgUCr38wHy9aqcNjJ3pxRZ17h4DUmaBybCWkvZ2Ay8/hrsM6IEVdyBn9oZTg+tfVzeZHy2mio1LBmXtjjMk0k25EdxDb5wBjTA8mB3OTcHf6elRWr8tsvaCxfjYRM/tZvDkjkK6hHIjlfUIwYjGRvgeoqhW8SPqdfXKdDjFZfL5GscFk4ZPOi2sysTHMJIsH7VZiGfXqG+Dk4Hqewr2btim2vefPRUG8L4Ddw7h8UCCOCNI0HRUAA/8AU/M1VlJyeWTxio8kceM8agtUD3MqxKTpBbO5xnGwPpXsYSnyiJTjHqZxacXiZr+6j1eAZS6kggNpjXWwz6sD+o+lXJRfoxZnSacm0eeDwlYUDDDEan/pN5m6fMms++W6xs+g00NlUUTKiJwIoArwBXoCgCgCgOF9OUjdwMlVJAO2SBsPzO1dVxUpJMjtltg2hQ5d4iECe8zxKA7yaBuzSPtrkIyAQMgDbFaV8W01BP8Ab1GVppxTTtkvZ6/WNd9b+NFhH05KsrgBhlWDKcdCMgVQqm6p5x0NK6pX1bc8n3OtxLdyZ8S8ZVPaBBHt3GrLN9CDnrVyXEZ9lgza+DVR6vP895B/7Pwltcoad/xTOXPXP3jiq0tXbLuXa9DRDpEsljAGkABemMbfpUG55yWlGKWMcinv+WonwYvsGByNA8u4wcp06emDVmvVzjylz+pR1HDabo4xj2CpazXdrKxQlmjlLaSxCMSoGrwwQDkY3B7D0q/KFd0Ofdde5hu56K1Vt4x8DRvZ9w17vwb6a6EjxM+YxCqsjbroMgOrRpbVpwOoNVZxhTmEI4T9ZfhOV2Jyln3Gl1XLJH4harLFJE/wyIyN9GUg/wADXUHiSaOZLKaZm0fHbi2to5JbV5YF+yFyjKFkwdCMqHB0tjr09Mg5ry7hbk3YpYzz6CriKilBrJd8iWjXc/8AKUsZjRUaG3jbBPxHXL6KTum3YHfGM6vDtJ4FfXOTA4zrvFnsXId/Z/OHtWIzkXFyGJ7kXEm/z2wPyqZ9SatJQWPIWrzgvvttxBHI1S3UxQ4ICNARFGT1J/YKT65IxU0YboNGdfqHVqlJdsGQ8d4Dc2bqt1GFD50OralYjqM4GD3we1Zt2mdayfbcO41VrJbMYZa+zCQHiUYByQkmcdvLjf03IFQuLVbbOuIXVzlGMXlps27FVSkcrm5WNGkkYIijLMTgADuTXqTbwjyTSWWYdfWglMfhSSCGe4keOE4VPBD6ySOrZ2IB/F061flPYm31S6+so1V+JakvMaayD6QKAKAKAKAKAKAKAqeY4FkWCNxlXuYlYZxkM2CMitDhkVK9JmdxL/a95cW3JdkgIEAIOMhmY9OnU/OvsVo6V2+p8/uYh2cskN49rC0hEcpCjUSgTWMhlOcALqOob5x6187rKaYqakuncv6W27fGMG/YOV1cMrRpGmt5GKoNQUZCltyegwprHood0sJ4NjVapaeG58yXBwa9f4lgh2PV2kOe2yqox+dXo8NXeRkz45/bEmR8puf2t2536RRqgxjp5tbZ6nOasQ0NUe2SpZxe+XTkVvGOX1tGgliaQqWMcpkkZydY+zO5wMMunYD4hXOroXhPaiTh2snK9Kx9RZ5wjZGSWNc6vI31G65/5h+nyqpo7FtcX2LPGNErZRl7insOLXMMhkgEkDEAEo6+bGdmU+U4zsSMirDsqaw2Z9Ok1FHKD+P/ACWVpzdfPPHDcXkyRyHSRCFaXcbaNEYOS2AMb70hCuSzCJacrI8rJfAceK3EkNusU4u1gnOkrcSh7u5JUao0XUVhixjWxIIBO2TvLVpm5ptLPZI4ldy2xKrmFJL3T47mNY9oYYcCOIdBjbzEDA1HHTYAbVuR4dFx9N8/58SspY6Dh7Kb3Fu1m5zJbNsfxRyEsrY7blgRv0G+9Vdjrk4PsZWvg9+/zGvkXKm9hJHku2ZAFxhJo0l/Pzu+/qDVSaxI0tNLdVFimvNaWfE7myljkVJLkNHKTlQbhFYgg7hTISQRkZY9MV1Xak9pX1mklZ+ZHsefaXcrMP5PS294nkQyAltCwYyqya8HfUCNO2RkZ33ksafolbQwlF+Lux/k+cDvmtIo4F4fPpRFVnRoSW0jc/GC25P6nFZlmlslLOTer1tMUkZ37RWtZLmCSGKW2kYyPMJUaNicqVbJ2JJLfCdvka6irK4PPPyPd1dkk4hy5DFPK0d28kpyHhWSRmQgA5wCcFhk9c7H61HvbjmPXv5i2OJY7F4jeJdSuPhiAhX6/G/T6oPyNVtRLEFHz5l/hteW5ktrhBsXUH+kKqbX5Gpvj5nz3pPxp/WH+NNsvIb4+aOorw6CgCgCgCgCgInFIGZAUALo6SJn1jYNjPbOMZ+dWNJd4Nqmytq6XbU4rqSBx26OQLSND2LXGR+ix5r6J8frxyiY64Zc/IicHtHjVzKwaSSQyOVGBlsbDvgY7189q9R49m819Jp/BhtfU+8VOkRy5x4Mscp/oow1bgE40k17op7bUvMj4lXvofqNErfPjTncTqis7sFVQSzE4AA6kmh6k28ITOM82w3EDJEpAkDCOWZ44k1Jgqw8RwxUMBnAzUM7I4aLlOnnGSlyKrm2yuBaOz2zlSgcSROrqpGGDEqc6ds6sYxWVRUo2dfcb2o1KnVja/aQeB2vC5AhuLu8i1AA+IiohJXO0ioQBnpkitRaWpc2jBs1OsWduGUU9xBbcWX3ZnuIIriJ0IbUXZNJIDZCnLArq3wNxnv1tWcRO63OUE59WO17eS3M7XFyFDkaY0XdYo85CgnGSc5ZsDJ+QFbel03h+lLq/keN9kfKuHhbchuF4iw31PbHHpiOQH/8n8Ky9YkrU/NFPWrNafkx/wCDkpfzL92W3jcfJondWJ+qvGB/RP559q5nfD5Zqx5Mzf248H03cc2PJcReG2x2eLcZPTLK+w/2ZqlqE0lNdjWoabcX3F605tuTP4kRiLyQRC4aQFsPA0kYwFZcFh58H1q9Sna+Rm21xri4vzeC5HN92o+CCQ/R4/8A7nz/AAqxLTTXR5IFKt9co7w86Ws48LiEHgZOMSjXEfpJgAbdyB9agkmv1IkUGucHkzu/sUiMsRORA7hWB3wDlSCB1KkHI61l2bo3ej3NmpqdOZdht4Uvu1oDKSSqGRyx3ycsRn6nFU7X4t2F54NWhKnT5flkZ+DcmWqRoZreOSYrmRnXVlm3bY7dTjp0rdjBJJHyVl0pSbyWH/Ziy/mlv/wU/wAK62oj8SXmKnO/L9nawJLDAI3E0YDIW1DckgDO+QCuNuo32qO2K2staSc5Wpcyl5cnuJ5pJpTpRRoVB8OTgnfuRjBO+5NZF6rhWox79z6WlXSubseMcsevyGSqReCgCgCgCgCgCgOdzCHRkPRlKn/eGP766hLbJM4sjui4+oZeUr4z2VvK3Voxn6r5SfzK5r6aLyj4a2O2bR75ntGmtLiOP43iYLtnJx039eme2c0a5HlbxJNmTXDeGY40jaKfQC0UNn4ZTVgZaeTXMRk7kKQegODVRxa6/X/BqqSf6foaBx7icsnDxClvPMT4Syuo1jRkM+QT4pJUFTqRTkk7bZr0KEblKTWMlmxydeEhM4xxSAqqM4A1ZdDscRgtpZTuMkBcYyc4r6a++qcEk+X25mcotdRVsYx40LF0yZISFA3bUcscgbYbI656Vm1/7sfajscuOswNuynGJ0B+j5U/21r6nKcGv7kcRLWrZydOX+KQ23EFkuJFiT3aUZY4ydcew7k7HYb1l65pTjnyZDqa5WV7YrnkauDc42t1xWzW2Yu3hXCNlGQqGEbg+ZRn9iRj55+udOcZdDnR0WVZ3rA4878vi9s5IdteNURP3ZF3U/TsfkTUTWVhl9Np5R+euC2jRmZZUaOQSsHRuqkAbH9fzq/oYqNeClrZbplnV0pnxlBBBGQeoNGs8mep4KC34XElysQ1hnlR083k0KGZ1IxksGVcb/e3rF1sFUm17jY0MnbOKfvG7inmktocEiW4jVgPwqdTflgb/LNZOhhmzL7GzxSxxpwu5o9bh8iUXFeZAgkMEXvHhAmVw4SKPT1VpDka/wBxQTuM4zUcrYxeO5Yq005rd0RnPFuZZOISQrkRBz5I1bVoGDqdjgapMZAyAB+pqpfbKWcr0V8/2PoNFp6dNVGcZJ2z6d9q8/8Ay8voM1larEixxjCqMD/E/Osec3OW5mrXBVxUYnauTsKAKAKAKAKAKA+igLL2dt/3GNO8bSRnHcpI2/yz1xX01bzFM+G1Kxa0MU0qoMuwUerED+2uyFLJjtvfx3U8klybd5wwVWCPPrwCQILdQgI26yE9d+u1S1y/nL5mrTGKWP3NM5LuDGhSWMW6HzJ4zRJKRgeUwRooRR21Et6+goXLPNc/i/mXqnjqUHNZimv5HGh9EUcZIw2+Xc/nh1GPkPWt/glX5bkynq5ZnyFXiPCEa5hMf2TYdmaPAbbAHYjq3p61et08XbHby69CunyDitndYXQyTBGVwGGl8oc428pz+Ve3VXYWHnDz5P7MJomcFvzICJGXxB8SBSpX6hiT+dS6e1zypNZ8sYPGsFbzCQbhBjdYyf6zY2+flNY3HJ84pFvRpbuYz+yCFW4qhYZKQSsvyOY1z+jEfnWXo+jJdX1RvdXSoJfO3IMd2TPARBdd3x5ZQBgLKB+gcbj59K7rslB5RxOCmsMxnmfhN1ZurTpLD51DtgvAVbbIceUfQ4Pyqy708NNr6EHgtJprP1JKOCMggg9CNxV9NPoUmmmRL2ZYpIp26IxDHGcK4xn8jjpv1rP4lS7KuXUv8NvVdyz0O8MzXN9Z6H92XU6xyuoJLOuAAh2BOMLq79ugOXVp7NNU5yXU09Tqa9VYoLoi+5p4dc2xwtxcsGHkkkv4Ygz4yQsRiyd+waleolP/AIZDPSwj2+gz2vLFpc2lopQtAkYZIlYrG5dQdTAbluuCT95ic5qrK2UZv+MtquMoozS2thFeSCdIopLcuZnTAj+1CCNU2GlFVSAp3Bz1zgT6iW6pRjnmc6OO25znjCPY4ld3DObPwRCraQ75yxAGfXbf0qTS8K8WOX9SezW2Sk1XjB3tb26jnijufDKyhgGTJIZRnHQAA+hH57VxreGqiG5fUko1djsUZ4wy/rINMKAKAKAKAKAKAoONXFtF4gcO5bLyRxs+/QFnUMFHbc9dqu0+PJcpYRnaj8LB+lHLK6GxgK6kit1yNgiyXLYxvsoCaunU4zsSKme5PEpP5R/chShJZjBfOX7Eay4PfSSapD4S+YAhtJTVgEqsZG5Axg7HvXT1NMF6PM4Wk1FjzPkv52QzRcvWq9II/wAxn/qzVB6ix/1M0o6Wlf0ohz8D8J/EtkUrq1GLOnBwRmNhsNjjSdj8q0dFxPwuViyihquHZ9Kr4EPg94WuSjOxZYsEOoVg2skjA2O2ncZFfR6W9W2Z3Z5GROLjyaGCtEjPBiGoNgagMA43we2fSudqznHMCpfSa7mY9l0oP90ZP8Wr5XjFm67HkaOjjjLNF9htiWubmfA0pGsYPfU51MB8sKufqKh0scQz5nOpeZ4NmqyVgoD4ygjB3B6g0As8T9n/AA+bObdYmJJLw/ZtknOSUwGP9IHqfU16pNdGeNJ9TP8Amr2VXSxuLOUXKkbJLhJQe2HUBGIIB3C/WpvxEnHbLmReDFS3LkIfE7oxo6TZguYgGKSDDB1wy4VuoJAIIyDkVYlbCyppvnggjXKFqaXLJc8xc6fymojt4/Dj0ssxmjRiNWMeE2SQ2xydugNZmk0TcubNDU6tKPQYuROaYoYPdbyQI0KnQzdJIlBO3qygEFfQDGah1eknCzK7k2l1MZw5iMeXzNYokRKecyKH6lWJ06yo+LSQenWoHqIwubZdWllZp0lyec/EseTrcxJLC2nWkmTp6eZEO2d6+i4bYp15RVUHBuL6ol8W3mtQOviM2O+BGwJx6biouLteDglpWbY48yzr5A2wr0BQBQBQBQBQFcOBW+ov4KFickt5t/8AezUr1FmMZIFpaU87UWIHYVE+ZP0CgCgCgKDilhH7yrOoIlXTnoQ8e6kMNwxUnGCPhrf4LOEm65+4xOKV4kpruHus8f7KQSL+Cbr+Ug3/AFB+tfR+HbD9DyvJ/cycp9T619OQQtswfHUumkH+lnJx9KStsawoPPtWBhCxw9iYwSGd2J2G7OxbAAHUsTgAV8fepWXNGpVJQqyfo72b8t+42SI/7aQ+LMf32A8v0UAL+We9X4pRWEUZNyeWNNengUAUAUAUBV8wcvW17H4d1Esq74yPMpPdW6qfmKAwjnDku44VJ4qDxrY+XxAuMLq8olwNKuNQAfZW74qeu5xeSKypSWCl4Fam7YO4zCrBmJGPEcDGy5OFG2fU/wAKeu1mFtXVl/h+h3y3y6Ic6wj6Ig3nBoJTqkiUt3bcE/UggmpYX2QWIshnp6pvMoo9WXC4YjmONVPr1P8AWO9eTusn+pnsKK4PMYpEyoiUK9AUAUAUAUAUAUAUAUAUAUBWcw2jSQkpjxIyJEz+JDnH5jI/OrOju8K1SKmsq8SppdVzPdrOJEV16MAR+dff1zU4qS7nzDPKuZWMVujzy4xoiUsRq2BYjyoPmxAA3qC/U1wi03zPVFj97MvZqtiqTXREtyB5QB5Ys9dP4n3IL+mw7k/PKKTyTOTawaNXR4FAFAFAFAFAFAc54VdWR1DKwIZWGQQdiCD1BoDIeaOUf5M+0tgzWP313Zrc/iz1aI985Knfp0p6nTeJ6Uev1L+j1fhPbLp9CvBzuNxWTjHI3Vz5hQBQBQBQBQBQBQBQH3FeAMUBF99UyeDGHll/8OJGdh9QoOnr97FT16ayfNIrW6uqvk3zLaz5X4nN8NskC7ea4lGd9s6I9R2xnBIzkYPXFuOg/ukUp8T/ALI/Es7X2eX5J8W5tFHbRDI38DItSfgK/N/L7EX+pW+S+f3JP/u5uv55B/5V/wD9in4Gvzfy+w/1O3yXz+57h9nE+ftLxMY/1duQc/V5XGPyr1aGteZzLiNz8l7jtwn2SWUSBJWnuB6PKVXfrhY9O2TnBJ+tX/Ent255FAduHcOigQRwRpFGM4VFAAycnYfM5rgEqgCgCgCgCgCgCgCgCgPLoCCCMg7EH50BjHPfLVxYuJLTwhZuwGJNR8BmztsRiInABJOCwGwxVS/TwlmbTz6i9pdXZHEE1j1lBpvfxWv9WT/NWd+T5S+Rq41HnH5/cNN7+K1/qyf5qZp8pfIf/Y/7fn9wEd6di9uo9VRyf0LYpmnyfxQxqH3j8H9zpHbXP3p0xj7sOD/FjTdV/b8zrZd3kvh+55HDp/52/wDw4/8ALTxIf2L4s88Kz/qP4L7Hz+R2/nVz/WX/ACUdy/tXz+48B/3y+K+wDga/emuHPqZSP4Jgfwr13vtFfD7ni0y7yk/f9j6OBR93nI9DM+//ADV4r5Lol8Ee/hoPq3/7M5ycu2qgsyYAGSTI+AB3Pmr1ai1vCfyX2OXpaIrLXL2v7lvy17LheFZZEktbYHYEuJpcZ6ByRGmcbspY42ABBrUprml6by/cY+otg3itYXv+5sfBeCQWsYjtoliQdlG5+bMd2PzJJqcqlhQBQBQBQBQBQBQBQBQBQBQBQBQBQBQBQHK5t1kVkkUOjAqysMhgRggg7EEdqAyHmnlqXh7NImqWx2wd2kg9Q+2WiG2HOWHfOM1R1GkUvSh1+ppaXXOHo2dPoV0bhgGUhgdwQcgj5EVltNPDNlNNZR6xXh6fcUB4LgdSP1r3DPMo5T3saY1yIuempgP7TXShJ9E2cuyC6tfFEV+O2wODPF+TA/2V2qLH/SyN6mpctyOM3M1quMzKSegUFv8ApBrqOltl2OJaylf1Gh8ncmmTRc3yFcENFbt93G4aYdC/QhOi43yfh0qNOq1nuZGq1crnhcl/OpowqyVAoAoAoAoAoAoAoAoAoAoAoAoAoAoAoAoAoAoDy6AgggEHYg9CD2NAZ1x72WxGTxbQtGDu1sJXjjJJJLIy58Nt+mCvyHUc7IN5kkz12WqOISaKM8tcKRsXqzwybALdzyKN9/LIr+G/ceVz/EVNGunsjOuu10e+fX1LmP2d8MYArCWB6EXExB/MSVJ4NfkVHr9Sv6mTU5H4eAB7nCcDGWXUdvVmySfmTmu1XFdEQvVXN5cmcbjgXCrbDyQWkPYF1QbkdAG6nHamIo9jZfPkm38QhsoZ8C04fG6k4M0sCxxLtnI1qHkB6DQpB/EBvUcpx7It1aW6X65NL2jBwzlGJJEml0yzRgrFhNEcQIwRHGCQCcfESW7ZA2qFyyaFVUa1hDHXhKFAFAFAFAFAFAFAFAFAFAFAFAFAFAFAFAFAFAFAFAFAc7iBXUrIqupGCrAEEHYgg7EUB+d/bK5s7qMWRNqCJMiA+HnzDroxmvU2jmUIy6rJn55pvTsby5/47/5qbn5nPg1/2r4I/TXIHB7cRLMIIhKVT7Tw117oPvYz/GvCTGOSHKgCgCgCgCgCgCgCgCgCgCgCgC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data:image/jpeg;base64,/9j/4AAQSkZJRgABAQAAAQABAAD/2wCEAAkGBxQTEhUUERQWFBUXGB0aGBgXGCAfHRweGBsgHR4eHRscHyghIRwnIBgdITEiJSkrLi8uHyAzODMsNygtLywBCgoKDg0OGxAQGywkICQsLDQ0LzQsLCwsLy8sLCwsLCwsNCwsLywsLCwsLCwsLCwsLCwsLCwsLCwsLCwsLCwsLP/AABEIAOIA3wMBEQACEQEDEQH/xAAcAAACAwEBAQEAAAAAAAAAAAAABgQFBwMCAQj/xABMEAACAQMCBAMFBQMIBwUJAAABAgMABBESIQUGMUETIlEHFDJhcSNCUoGRM2KhFVRykrHB0dI0Q2OCk6KyFiRTlOEIF2RzdMLD1PD/xAAbAQEAAwEBAQEAAAAAAAAAAAAAAwQFAgEGB//EADoRAAICAQIEAggFAwMEAwAAAAABAgMRBBIFITFBE1EiYXGBkaGx0RQjMuHwQlLBFTPxU2JykgYkQ//aAAwDAQACEQMRAD8A3GgCgCgCgCgCgCgCgCgCgIfFeJxW8ZlncRoMDJ9TsAANySdgBuaAWYeOcSn89vZwwxHGj3qVhKQfvGONSF/ols7ds7U7NbVF46nSiyJJwa/uZCLjiQiVMZisU8M/Is7MzjIzt079qrz4hhejH4nuw7twa8tQZLO7luSNzb3bBxJjqFlwGjYjod1z1G+R5VxBt4mg4+Qx8v8AHIruESxZG+l422eNx8SSL91x6H69DWonnmcFnXoCgCgCgCgCgCgCgCgCgCgCgCgCgCgCgCgCgCgCgCgCgIvE+IRW8TzTuI40GWZugH957ADcnagEvgMEnELheIXKvHCn+hQPjYEbzuPxt90fdHrkGsvW6n/84+87iu41cRv44InmmcRxoMszdAP8ewA3J2rNhBzltidtmZ8MuZra6k4rKjrBdtieLT5oYlAWGVgCSSAuXGBgOdtq05wjOHhJ810PfDko7zUopVZQykMrAEEHIIO4II6g+tZTTTwzwWePQPZze/24LKSBeRAnzxgY8VVAOZYxg7Y1KCPStLRanD8OXuOJLuN1pcrIiyRsHR1DKw6EMMgg+hFaxwdqAKAKAKAKAKAKAKAKAKAKAKAKAKAKAKAKAKAKAKAKAQ7mEcTvnEmHsrJ9IjxkS3IAJZj0KRhtOnu2c7YqjrdQ61tj1Z1FZL3mDj8FnGHnYjUdKIoLPIx6KiDck1k1UyseIkmTOrXiE17xDXewSLHFJot4SyCNXVdZdsuDLMBvhQQuD1rTVcaq8QfPuzuqOZekhw41cyRws8MSzMPuvII1x94l2BAAG+9V4JOWMlybaWUI/JXGLy18RkijuOHltQjt5PEkiDgMfCXZtA1AmNlBAYEd82L6YWdeUvqUNr6roalwXjUF3H4ltKkq9ypzg+jDqp+Rway51TreJIZyUMCnhUqhTnh80gXRufdpJDhdGP8AUOxC6fusQRsTWto9V4i2y6/UjlHA8VfOQoAoAoAoAoAoAoAoAoAoAoAoAoAoAoAoAoAoBa4/zjFA5ghVrq6xlYIuo/8AmP8ADGvzbf0Br1LPQ5nOMFmTKmaDiF1j3i4W0i6+FaZ8Q/Jrhv46FX61KqfMzrOIrpBe88ezbhqWgvbWMELHdFkBz8EsUZXckk4IZc98Vh8Ujixew0dLZvrUmevafYRe5y3RjVp7dQ8TnOVKurbYO2SN8YJG1QaOb37OzJ35macdskWS84leO14YJoYoEikMQXXGJFdsamRBrGnSd2DetbNaWzGDyxvdzLezvm4hBw5LyQxWtxLKszFgGfwj9jEzjAy+DkgDUV2wSKirrgrHgknOTrRR+zRRNxeR0tzaRxRtmKMyBQwbSFl1sctuwx5QSmcDevdU8QPNOszNM9nnCLdRJOsSLcrNcRSOGyxzMWw2NumggHcDHrWZrLJZ255YR5jDZL9peHsXt8ZkuWWGIYz52YHV8goUuT2Ck15oYOVywcWSUYtsgWXJEVuP+5z3Vqc6sxzEjO3xRyakYbDORk4xmvpXVEwY6+1Pnhky25luLPSvE9MsROn3yJdKpnYePGSdIJ++p077gYyYZQcTRo1ULeXR+Q6wyq6hkIZWAKspyCDuCCNiD61wWj3QBQBQBQBQBQBQBQBQBQBQBQBQBQBQCZxPj01zPJa2DqiRELcXPxaWPWKEfD4oHxFshMjIJruENxW1GoVK9ZK4TwqK2TRCukZJJ6sxJyWZjuzEnqTVmMUuhh2WyseZMm10Ri/xKdbO6W7YlYpgsFwceVSCTFK57KCWQnp5wSRis3iOndkMrqjX4bf1rZJ9pSluHyRgZ8V4ojjriWZEOn97Dbdd+xrF0f8Au/E2Gs8iDxrlS2uWZpVcM6hHKSOmtV6K4UgMB8xVmN04rCZclTGXNniwsZPPbTQWptFBCKhJOnPkDRMCBtnJ1bkZxvslJfqTeRFP9LSwWPCuEQWy6beJIgeukbnG2WPUn5kmuJTlLqzuMIx6IhcvXy278VmmYrFHMrEnp5baInHq3TYbnb5V5fFz2RXVr/JSs/Wz5wKKW6lF/dI0RCsttAw3jRju7/7VwB6aRt61s6PSqmPrMLX6re9kegy1eMs8yIGBDAEEYIIyCD1BHpXh6m1zQuW8zcKbIDPw5jllGSbUk7so6m3PUr9zqNsiq9leOaNnSatT9GfX6j9DKrKGUhlYAgg5BB3BBHUH1qIvnugCgCgCgCgCgCgCgCgCgCgCgCgKbnHixtbG5uF+KOJmTIyNWMLkemojNAV3BOGLbQJChJCDdj1Zjuzse7MxLH61cisLB83dY7JuTJ1dEQUByu7ZJUaORQ6OCrKehB6g141k6jJxllCnw+1nms7yy1+JLZyoLeRs5bwxHPCJMYywOFLDGevzPz+ohCnUJ9n1PpqLHZWpFzwLiqXUCTJsGG6nqjDZkb94HIqKyGyWDWhJSWUY3wWS7i4zhSBqvXV0JXxGRiCxZfjKCPzKTsNyvU50Z7XV7ijFSU8+s2q/vUhjeWVgqICzEnGw+vc9B86zYxcnhF+UlFZYn8QItuFFrkxrd3Fwt4bZ3wzssscngqpBOrw40T4ev1qeqW7UJxWYrkZdnpRfbI92Nx4kaSaXTWobTIMMuRnDDsw6EVvrmj5ecdsms5O9enAUB8YZ2O4rw9TwLcEz8KYlFeXh7ZLIgLPbHqWRRuYD3X7nUbZFV5145o2dLq1NbZvn9R7tLpJUWSJg6OAyspyCD0INRF87ZoAoAoAoAoAoAoAoAoAoAoCFxTisNumu4mjhT8UjBQT6DJ3PyG9AJHEL5+KvEsSNHw9HWVpHBV7ho2yiohGREGUEswBO2MYyZIQbKWq1Ua4uK6jRVowwoAoAoDOudrOwswzypNNJPI0iwC4kUO5xlzhhgKNsnp0FVrVVD0pI1NJLUXehB4S9Qh8G5qnsXkkiSJYXOprYM5XIGNQdyW19MnocdOmM2c4XSwl7zfrrnTHOcmnx8y3DKrJwy5LsAcM8Srv185f09QPyqB1xTw5L5k/iNr9JnvtJ4jde8JFeyLGmhZY0hLBQ2phu5ALONPXYb5AFTRWIZqXMjlzlixin48WsSeKfFDahJrJcMDkNqJznIzXkZXp9PkJQoaxk2b2Y85++QyJPIpmgOC2w1x42kPbOxDY22B2zWvVY5R9LqfM63SqufodGVvMk/vavcq7DEqwcOCMcPIHGZ9Knz+bUB1GhCcHNVbLpStUI9DT02mhVp3KfVmkPcIDgsoPzIq+fPYZ0Br05CgEzjtm/DY5brh83gDOprZk1wyu2wCoPMjsxA8hA6bDeoLIJLJq6TVWSkq2snexbiN3iS7uPdVByLe0IBHylkbUScbELjudqzLdVjlFG9Xps/qJt7wmVlIivbqJ+qt4moZ9CrAgioo6qeeZLLTRxyM1seceJmMXJvJJJIycxaIwjBGOpCgQeYjPm67jHQVZlfiza+hBGnMNy6m98L4jHcRJNA6yRuMqy9CP7iOhB3B2NWCuSqAKAKAKAKAg8Y4vDaxmW5kWJB3bufRQN2Y42UAk0Ak8W5tlkwXmXhUB6GYx+8yjbOlHysWMjOQzbjZe/ah5lS3UvpWtz+RD4PdcIEmUuIJpyc+JPKHkLbDZpDscgbLjoNtqmjsXQz7Zamf6kxzX5dKkKR9r08CgIPHYpGtp1gJErROIyDghypCkHtvjeuZdORLU0pxcumRG4VzKbS1S5V572zkTYHzzQy7kqz7ZjJyMtupC9QRVKrUtScJm3quHRmlOvkJVvBJf3L3F47MJEDRiJ8oq5P2RZRsVyNhjJyTneu3FTeZGrodJGKx2x2/z6yNNwWFbGR2iBZZGJJPmKJNjAbcjKjFNuI8iR1R/DuWOef8m32fFoJYxLFLG0ZGQwYYx8/QjuD0rFlXJPDRLGcWuog8f41Bc8RjWCRZfDt5AxU5XLOmwYbHp2rR0cHFekeUzUr1jyIfDIQk1wm27iUbdpFx19NUbVcXUs1LbOcfeQeLcuxuFjVftJ7gedR5gHP2mOp0iMNsAenQ1HZiMckGqqgoetsZubvAltrYR26DHieEly0lt4KomCx0lWCZ0L2B1KMjIrOq3KTefhzK1u1xSx8eQp25jlVl4gsFlHKwUSW9tHIh7f6SGk0nOfTGxBwDi5XGty5yeSjfO2Efy4LBs3A7COC3iigOYkUBCW1ZHXOrvnOdtt9tq0IrC5Hzds5Tm3LqTq6IzLPafCt1PJHPcNbW9nCkmsLqBlmYgZAOT5VwMbg6uxqlqLJKSSWTd4ZTHw3NlDy7wYi4tzYzEamWVWuInheRFI16GA0zLpJyOvmzmqk21Fua/z/wAGpBZeIv8AwajzNx+KzgeWQrlR5ULAF27KM9z8gdsmqVdbm8IuTsUFlmZ23iM0k02kSzPrcIMKuwAA9cAbnua9tmm8R6I8qi0m31Yz+yu5aPiMkCHEUsBmdOwdXVQw9NQZgfXFXdNJyhz7FPURUZcjYRVkgCgCgCgK/jnF47WFpps6VwAFGpmZjhVVR1ZiQAPnQGZ8XM9zdxB38O7eMuBsyWUJ2IQdGuXOFLnPRsYAFLZ+FHPcgpT1M8f0r5ltYcHsbAFiY0Zz5pZ3Bdz3y7nf1wNvlWVKyy31mzCuuvkuQt+0/mVoBFDFaxTLKAfFmQGEZOAAThM4ycltgR61Lp6s82+hHdZjkkQ+T+IXFnZ++PoNt4jCWCKQOqoSAJYSHbSQxYNHqAwNgD1vV6hRnsMzVaFWwc1yY+8s8e96a6GABBOY1I6MoVSGz6nJPbtV2MsmHfT4e31ovSa6IEsmJ8d5+munkjME6IG8NbWPKSOxPSZ8a+n+qj365OBvUtsk+nI39Lo64Lc1uZK4PfT2ltNC08MZaMgRxKSLKQ/CJGXOFYHBkckqyjJbc1RlGM5J4/c04uUU1n9iw5kt4Y7yB7QoFvIpC/h40t4YUpIMbZOsjI2OPWpdJKTzGRZqeLEovqmLvClZS1hIVlXw2GtM5XUPhkHYnJIOatryO68rND58uv3L3hthayWlpNJBZpIXSOUyoNypKOowP2h07Z29a+L1E9RXqbalKbSTaw+memfURxjBwi2l7z7xlcXsohRR4NsiomAq6pGd9sDYHCg/Stj/AOPKT0znJ5bb+RNFNWS2rouRRctkNMXuHf3sppKOugKoOcIBsy575P5Z33F6+p5p8OeZt7vLp8C+vYn8kkLBZom1xlhlc4IKsPwsGIONxnI6V5OCnHayxfU5x5dUcuYeby8fiC0jMsSlbq3nUMzQuVy0UgODGGG5AODgkYG9BUOD2tv1GbbNrqufcWjwa0eUQxwSrHIrMPEXzwsNxpmXyyRkHbJboM9auQUukjquqMpbGuvfy+6NL5J46Egkt7gqrWkedQGA0Crs+OgIwVIHcZ71ZhLCw+x85xLQyquwv6jtBxfiFwiy28NvBGwyouWcyFT0JVAAh74yeoqpPXxi8JFqrg2VmTKTi/JF1dxXZupovHmMRjEakRr4AbSpLebB8RsncjY79Kqy1ilNPBo06JV17Ez3yry9NaJC14Y44bKKUoEYuWaXzSyOxCgKAMBQD8ztk823qxbI9yWul1vdLsIcEyzzSzzSJCzya2lmQyMviH7GGONBqLaVBOOg/SpJQfRZx5dDhTSfPr8S6CukssE2kvC4UsvwsGUMpAO4OGGR2NU7YKOGu5brm5ZT7F77IOO2kBuWu2aC6d1DtMMRhMkRoknwgdTvp1dshcjTrUVFKPQzrG93pdTZlOeldnB9oAoAoBC4ldm7mmlU/YWYkWHqNVwFIkk9CIx9mp9TJ8qlrj1ZR1d2JKtd+p+XpLh2fWzMXJyWJJbPrnrn51EXly6DPwTh3vgM/ELqZYVYJ4pVpcMR0Y5OgbrudjnHY4ilLbyiuZJFbucmOdjy7fKkZluJfCsZiI/ChRvsmTImiB/aEZB3yVGdPmGK4jbBS9p265uPsKnlDlK4ubq4ja5nNsQTJPGzKJiw8gYOMsfMdSsMjzAn19utUFnqzyqtyeOxecrcUn4VJLbPGt00l1gaZwZ2BAAYR77YAyWZcZ+VWKbsrkupQ1uj3c3LGDQ+ceNm2iCxYNxMSkQPY/ec/uoPN89h3qzOWEZmh0r1Fqiuncy02z2fjSqQAE/bk5mA6yaAQQJJGODKTkDGMYzVWde7r0PrZ6bwstdEveduHRe5Na2sbBG95V7+cvpVjGhkaLV1ZETVnJ05JG+WxWlFyTl8CBJxS9vP7HWy4utzdySt8ci5hXb7OBThNuoLnLkAemcbVYogoRwW9LKLm2+r+S/c52aC1ndGwI7iTVG3cSEeZGPzxlfzFSrkyWH5Nji+kuj9Zb8t3MqzyWqGIDxFuAJATmJ9pQmOjhwSM5Hmr5bj2lrUvHknzWOXn2z6vYR842OCx5+7uQIeIrpuLyQ4SWQuvzRQEjwD3YKCOnxCt/Q0fh9PGt9kd0yUYSsl3PPCrBzIbi5/aEEInaJD2+bnuatpd2d1VycvEs69vUc+N8Qmt3EpCtb7Iyrkvlj8fTGx2xnf9MeNtHl1k6pbn+n5nx2tuIJhZDkA7qdMi6hpYYO+CCQQQQRTlI9fhaldfuXUEQRVRc4UADJycDbcnrXRYjHbFJdiBfAC5s2IU65xbsrdHjufs3Ujvsc14+qMzi0E6t3df8lZzVc+73os4r67jhh0ghpTqLSeZURlAbwwpGSxOOm2Aaq3wUM7Y5Zm6K2dsE7JYOUdx7rNDJbySK/jRoy+IzKwdt1kVmIwVzjvnBG+4qVuVmVJcseX0L9ijDDj5+ZsHGuHLcQSwMSBIjJkdRkYB/I7471WhPbJMnlHdHAh39nb8NiS193F/LN4jlpgu2AqZJIOFxpGFOdvmKs73P0m8JFfYo+illspoFctJLMwaWVtbkbKNgAqj8KgADO9Q22KWEuhPXBx69WNPszt/FN67qGjLJb6WAIPhBmbIPUHx+hFa2hhiv2nzvF7fzEl2GSAy8OYeAhlsSSZIgSXg2yXiyctH3MQyR9z8NTTrxzRHpdapejZ18x0tLlJEWSNg6OAyspyCD0II7VCaR2oCr5n4gbezuZ13aKGRx9UQkevcUBQ8M4SYrJbfVlxEVZiSdTsDqYk5O7Env1q2o4jg+enbuu3vzPyndQNG7I4wyMVYZzgqcEZG3UdqqH0KeTUfZHc3UEdwrWc00DYbyqo826kDxCuoEbEDVjSNtzVTUKMmvSwyzQ5LPLKNf4chEUYMaxEIuY1IKpt8KkAAgdBgdqoy69cl2PRcsFRzlPfLDjh8SSOQQxZ8MvT4V2BO531DGOhqSlVt+myO3el6KKX2McAENmLhwjyTsWDgZYIQBpLEAg6lORkjpW7VHCyfK6+3dPZ5EHiNz4/ELmQ50wkW8YPbSNUhH1Zh+g+WOW8yPoOCUKNW8+3EKupRwGVhgg9waG5KKksPoUHH0iSH3eKESuPMsYGrSc51vk+pOzHzb5yM1FZOEFzZUujFQ8OEcv6ev8AnUgcsCSEymS2meR2B1nRkgDoWZx3zsKgjqqorMpHOnrnDOYNv3fc98c4y8sTxGBVY9C1xENLA5B+LOQRmunqq35/B/Y9unKcXHbz/wDKP3I3FbuaYIyNbwyqrASLcjOmRdLrjHf67djUVl9c1iUW/cR2wnalnamv+5H2/wCJnEKEWypEysFFxkNoGFGy9jg/l0qRalS6RfwPbHyintwvX+xIi5skkK+GIF1MFXV4xDEnAwwjAG/rXcr5RWdr+X3Oo6vdLanH5/Y78XtbyeIxMbZQxBypfPlIbbI+VVXxCD5Yf895NdRfZHa3FfEg2vL06xtEwtcM5k8UK/iozLp8rqVOBjOknGScg1ytfBLCTKf+l2ue/dj2f8FpY8NukABvGbHYxqQcdst5v41y+Iy7IvQ01sVzs+X3LDl6ERcQglvJDMvmWMkBVikfAQ4BAwRqTJyclfqLOk1atniXJmTxnTXeC5KWV8Bv9p/BUmsLmQInjRx61k0rrAibWQHO4GA3Q9zWhYsxPmdHa42JZ5HLhXJFhohkEGWCq4d2bUxPm1SYbSzZOdwcdqw53WJtZPro0waTwM88yorO7BVUEszHAAG5JJ6ACq6WeSJnhISvajoVLaVlwVlwZfwLoYlT6htIGD/birFKbUo/IhtaTjISf5ft9GrxFGxOltm2+XXtXP4eecYPfHhjOR/5QePhvDxNeyCNrhzMwOdmkUYRF6lgqjIAJzntitypKqHM+V1Tnqr2oLoeofalYl9LeNGvaR4yE/gSw69SBRaitvGTyXDb4xzgt+EcRFpOgU+JY3j5idSCsM0hJwDnJjlJJGNlfbowxxZHHNFzSXuS2T6ofKjLovc/xqeHXWoalWJpCp6MIvPpPybTjPzoePoe45AwDKchhkH5HcVdR8zJYk0Itxbjh17NLIo9yu2DNId/Am3B1bbJIT8XQEAbbZztZRJrdE+g4ZrItbJdRstbtJFDRusinoVYEH8xWS4tcmbqkn0OgkBJUEah1GdxnfcUwz3KI/E+Ix28bSzuI40GST/cOpO4AA3JIr2EHJ4R5KSissg8gWZisY8r4esvKExjQszl1XHYhWAxX0dSaisnxesmp3NoUebrGSxmeVAJo7qfIQHTIsjL5sZ2ZTpznI0iorPy8yfQ3eEcQe3wVHJTyXN3IMJGluD1Zm1uPoqjTn6mqNmvrX6eZ9A43zWElH35ZI4fYLEDjdm3dz8Tn1Y/nsOgrLuulZLLJ6qY1rl18+7JYqImfQ7cgcKhe0Sd4Ii8jvIGZFLDMh0+YjIIAFfS1xxFHxGpsbseBgk4HasSzW0DE7kmJCSfUkipMIg3y8zra8Lgjz4UMUeeuiNVzjpnA7ZP6mmEN0n3M/5/5vt3EdvbHxpEnjfCDyZQny6u5JI+EEfPNQ2tOLRc0kZxmp49xUWPDr2WdJ7hxEqHIjBzsdiMDI3HUk5/uy52Uwg4QWTfrp1Flism8Y7DXVA0woCPxC0EsbRt94Yz6HsR8wcGu6puElJEV1asg4vuPXJvExfWC+OAz4aG4Q/iA0sGH7ykHHo1fUVyU45PzrVVOi5pcjha2V/bIsUYhu0Xyo8kjRSBRkAPhHViBgahgn07mjboN0spmvTxmKilJMXebTdPcWsTPFMxk1GwgLebSdStJKR8AIQnUqjGcA4rz8NGqPXmS1653y/S1H6lfzVxtC5S6ZL2RDkWsJItYnUneeX45XH4AANiCBmo661Hp+51qdWor037hRv7uS4uve5JEFwCCpjjQKun4fJg6iPVsnYb7Cpk9vQy7NbJ/wBPL3hxXi891cNJdMrOqgIFGFVN/hG+MnOd8/lioNXZKSXka3C1U624I41Qyaw5ezNlnS64bPvC6eLGD93Jw2nPTDaXGOh371s6OfiQwz53idfhWK2Jr3JfFGntVMu00ZMMw/2kR0sfo2zjPZhXuMFiMlJZRdSoGBVhkEYI9QetDoSuTVZbYRN/qZJYV3ydMMrImT3OlRvVqt5iYOtio3PBV+1ZiLA4bAMsQZO8qlxmMfM7fkDnbNc3/oZ3w/HirKM9knsUyZLKW3IGSwTBGf3omyo/QHevn/C1f9M0/wCetYPqFOjvHH89TKbizcPZg8D3auQPtU1MF2xv4jByPXTU1UtSuU9vs7/LkdvTqUd8Iyx54J0XMsdm6ySWdtPpZcMZZXchl1LJGJmcID8u4x2BrQqtj2jgyb9POWU5s2bmDmCO1tHun3UKGVcgFi3wrv3Of7djirrlhZMOuhzs2GPcMmmmuJri8uROsRIRlctEuoAv4eoDAACrkDffc9ax9Za5JQ7s+x4ZpoV5muSRecG4Hc3USzm6aBZMskYhRsIfhyTvkjf86mhoatqyvqVruL3KbUenu+xYTcsXWfJcxYx96A5z+UmK8/06r1ni41d3SKTjyTWpjSSVJGkErEJGVwsaZyDrJ1ZIwMdj6VHPRV14ZYo4ldc2sLGBp5Zu4IrS3jM0AKxIDiRcZ0jPcd8mtJdDCsTcnyJl7zFaxIXkuIwoxnDBjucfCuT39KZR4oSfRFZ/21spFOGZ0OVyFIB7HGcGvN6OZLY+YrcYvuHlEjs1SNxdQFxo0kjJwcnqBn12zUN2HW8eTL+jcnbGTfLK+pcV88fYFbLx2BWK+JqYbYRWbfOMeUHfI6VPHTWyWVErS1lEesiZbCeX9lbS4/HLiJe/4vP1GNlqxDh9j6vBTt4xTH9OWeuM8DuYreS4M664l1+FGvkIXBYMz+ZvKG3AX1x2q2tBWotdWZ3+r2zsWOSJXJnExb3oXpDegYPpMoyP667fUD1rrh9r51vsRcc0u5K6KH3mi5aOyupIzpdIJWVh2ZY2IP5EVpS/Sz5qhJ2RT8z8z8vXcyySSJK8eUZZXDeZlfqCeu+Ov99UZG7dZ4cUo9X0HTlrlh5JV94geO2VSQpKjW2dgy51adycY37/ADy9XrYwg1XJOX89xe4dwqW/xL1kcLrlSzkABto1xvmNdB/WPBrJhrb49Jv38/rk3p6Oiaw4r6fQrb3kO2KkwAxS48r63YfRgzHK/TepocRtzizmvciJ8PqS/LWGLt/yrdQRNK7QyBFLSKmoEAddORhtt99NWq9RRbJQjlN9M4IJ03Vx3Sw0uvUs/ZSc8SH/ANNJ/wBcdavD1hsw+MvNSZrPBx4XEJVHw3MQkx/tISI2I9co8Q+Wj51ctWGVOH2bq9r7DUaiLwi8kTGS18XOoSzTyqcYyskzspxgYyCDjFWa/wBJha55uZnntV5oE8qW1ux028mt5FbrIBgKuNvLnc+u3aq2qvS9FG9wLhMrfzZ8l8zPpbVW3YZPr3P1PU1nq2afU+vlw/TuKjtXL4+8+3TFUJXAIG1eV+lLmdauTqobrwsFrxHleTxrWN3+yYeGHA0vp3cq65IzuwBGfnU/iqMZSXU+QeWX45puLoQpJ4eq08W7M06ZWSJF0xNoBGXJc9huFI3zVidu6CT9hXo00a5ucTlb2BW2htsYed1RwBjHiHVL06ALq6DbHSqFX5uoz2Rt3v8AD6THdmpogAAAwAMAfIdK2D5U+0Al8ckWS9fYEQxKmf3pCXcf1fD6+prL4jZjEUfQ8FqynJor/wCR7f8Am8P/AA1/wrO8az+5/Fm14FX9q+CK/jfDIUjDJDEreLFuqKDvIo6gVY0lk3ak2/iUeI1Vx00nGKT9gzTcHt2Ys8ELMepaNST+ZFax+Z/iLlyU38WJnPHCgbmAQx/6phpSNSMKdvK2APjxntt6VzKaisyZvcH8S+Eorm8+bGLhsbLFGshy4RQx+YG9YVrTm2j7ylNVpS64Lb2dy/YzxkYaO4kBx3DnWD0H48fl86+golmtYPkNdDbc0xpqYpnxkBBB6EYP0NAZlb2TG1EYP2kRIjcDo8DkIwB+aD9TWHOfhahtH19dfj6RRfkOfNvMol4FLdRb+LEEI9DKwjcd9wWYf3963ZSzDJ8VTRt1O19mYdy7DlZPQ6ewI2ydwev0O1VJMu6u3w5Ra6ochx+8aPx5PCaK0kUsxV1MrlCAg0hl1AEsTsBkfQ0Voao5Uc5kvbg2KeIW2wjOS5JjTwjmdZpVU+GqPEHjYSAliWwU6DDjuvXcetZWo0Dpr3dXnyNanWqye3oseYxVnl443lssqNHIMo4KsMkZB67jeuq5yhLdHqjicFOO2XQpeXeFwWfFLZYFKmaKZWBdiAFCuGGrO/lxjP8AZv8AS8J1Flzlv/nwPmOO6euupbR8uTi9sSNiZJUJ/dMDuV+haJD/ALorWu6GJw1+lJeom+0Divu3DrqYNpYRMEO2Q7jSnXb4mH/rUBrGE8d5tllWOC1eSC0iRUQKxV5Ai6dTsDqAI+5n0zk9IbtU16MDS4dwGEvztRzzzwLccYUYUYAqlKTk8s+nqqhVHZBYR3t+FyTiXw5I4lhjMkryEgBc4AGlWYknOAB2+lTVRXVrJlcT1U4YhXLHme+FWUcbSGdrhbm20TLFIgAKqwZgRqJDaGBAOO9WJRxyS5MwpWzsXpyb9ryN3OqCWyd4mBKESKyn8J3wR8iarU+jPDIn0Fs2/vF5H4ZxbBTEAD8ccBUnIA3RnIAz1x8hXu911PP6v8sn01fiWqPYdeAQ+LxDJGVt4tX0eY4B+oVD+prrh8PR3Pue8Zt5qHkO9aRgnmWVVBZ2CqNyScAfUmmT1LLMa4fzXJPO6wxamlldy7k4Ck7ZAzjCBV69sDtWXqqYybsk+R9Hob5QiqoR5+Y4VlG4cL60WVCj50n0OCMHIIPqCM11XNwluRHbXGyLjLoRP5I/+Ju//MPVn8bb6jN/0TRf9NfBfYkWtgqHVl3fGNcjs7YznALHYfIYqGy+dnKTLmm0VGn/ANqKRKqItHnk+5UX0yxsGWaIMdJyA8LaTnfbZ1/TtitvQuWzbJdD5ji8Yue+LRJ5y4verKsNgsZOkNJIxH2eWIGvV5VU42J674G1WbLFAoaejxObRV8pXEk9wI7q7a5OAMWss2E6ks8kXhxgfD1LdCBvtVa26aWVyL9WnrzhpMY5/Z/o/wBEupYzkkrMBKrEnLE5wwJ9QfXuc1RdkbOc45L8FOpYhLl5dhE9+kHDLyK4jkS3nPiWsqBmiLxv5lDEZVXZNSggdT65rVrklDZkxrq916tSx5i1wiRI4ASwGcsd/wD+9KjlzZnaqM7LsJDN7pceLwuzCySRTwrLLCpdFkaaVjLrKsp8seO+Fx0AJz5DDbZsuLhFRXTA0cuck2c5vPJrVZZrdJTpcup0kSBiP2iElda4z3ziob7XCSSJ6a1OLbPHB5JZkht9eAJngMsRx4qW8bHKnAMepk0kjcYJB3BrP/D1q+TfPlnHll/Mu+PY6Ely54z54XyO3A7hll8JjJpkV2CSuXeJ4ZPDlTxCMvGcqyk77mo9fp4qCnFLl5cvYSaK6W9wk+vmTOZli93d5SU8NSySKSHRsYVkYbhskYxVPRTsjclX3LOshXKp+IMvCpXmvLJWzmG3NzKcY88qeCgO2N8zHA3yo6d/sLHnCPi9FWlKUl06Cn/7QnFM+6WYxhmMz/RPKv65f9B86gm8Rya+lrVl0YvuzKyT2BYk4AHUk7AD5knFZ8Y7ng+w1Fyprc32Gi95SRLOWZboPc25HjxDGhDqAZRtqyM7N0JB/KTC3bccn3MOOvu3bnLvzXb+eslezzgnvUN8FYo+qAI5QFVaJjIOpw3mA1LjYY65wDm61Fv1nGtxddPHqGjl3kuZeIzX90YQ0mr7KEuy6pAAxJkAOD5jp3+LrtivLtQpxxEqVUOLzIo+KzcBuIXMK4lKtpW2idZM4xsgAXHyO3rXUFfF8+hxN0tcupQciwPpZ5RgqBCoxjAQkt/zN/CodbJZUV7S7w2vk5suksHSWSWCeSEy6dYTSQdAIHxKfU1HVrJ1x2pIlv4dVdPdLJD49x24tI9fvsrOdkR0jIb1yNA2GeufSrmn1VtssNLBn6rh+npjnPMqL6y4hfoHupBgfBE3kGcEaiqrgHfbO536V1PWQUsdTynhk9uUkvb1GfhVisMSIoAwoBx3Pcn1Oc1lXWOybZt0VKuCikS6jJgoAoAoCm45dqwaLUwVQpmaPdgGOFjUf+JIfKPQZJ2q5pqn+t+77+4oau5P8tP24+ntZ84TCLe4guHRI3knVGVAMIsiGNEB22Xy5Pfc71b096lbtXRfzJna3S7aNz5PP8RY+0PgDeJ75FHHKQqxmNoS/mYkeIQp3CrjYhht0Oau2RyZWnsx6LIdtYyuQ0kMk67ea7YW1qMMNOm3TJYYO2rHQbZ2EHhS9n1+ZalqIL1lkvP5uYI4plFoLlxGblZPs0TVhzn4kfSCBnbJBJG+K0aYqfXOOxbnZLw08cmWPtD5mdeHQWogQe8xgaoJlaILEcvEjYznQEGdOBr2JxmpYQ9JyKVlkYRzLoV/B+Z+Hs+my4S7Sx7MRDCunII3k1HruN8Z3qvcnBZsnhe0vUyjZjw45Ga34lZcRYwXEI8ZMMYLhBrH7y7kMu3VT069ajW6K3wfLzXQle2T2yXPyZez8NjMDwKBHGyNHiMBdIZSvlwMAjO21Rqb3bjvYtu0TG5altomea4+xtLaXwjApSTUFPnILadQRSBvgl22HeWvZvbS5yfcjnucUm+UV2KzkxJJj7zIXK6XEZkUKzmV/EkkKgnCk4ULk7LkdarcTuil4Uff/hFjh9Ms+I/d9yfzrOq2jgtiQlfCHVmkVgUCr38wHy9aqcNjJ3pxRZ17h4DUmaBybCWkvZ2Ay8/hrsM6IEVdyBn9oZTg+tfVzeZHy2mio1LBmXtjjMk0k25EdxDb5wBjTA8mB3OTcHf6elRWr8tsvaCxfjYRM/tZvDkjkK6hHIjlfUIwYjGRvgeoqhW8SPqdfXKdDjFZfL5GscFk4ZPOi2sysTHMJIsH7VZiGfXqG+Dk4Hqewr2btim2vefPRUG8L4Ddw7h8UCCOCNI0HRUAA/8AU/M1VlJyeWTxio8kceM8agtUD3MqxKTpBbO5xnGwPpXsYSnyiJTjHqZxacXiZr+6j1eAZS6kggNpjXWwz6sD+o+lXJRfoxZnSacm0eeDwlYUDDDEan/pN5m6fMms++W6xs+g00NlUUTKiJwIoArwBXoCgCgCgOF9OUjdwMlVJAO2SBsPzO1dVxUpJMjtltg2hQ5d4iECe8zxKA7yaBuzSPtrkIyAQMgDbFaV8W01BP8Ab1GVppxTTtkvZ6/WNd9b+NFhH05KsrgBhlWDKcdCMgVQqm6p5x0NK6pX1bc8n3OtxLdyZ8S8ZVPaBBHt3GrLN9CDnrVyXEZ9lgza+DVR6vP895B/7Pwltcoad/xTOXPXP3jiq0tXbLuXa9DRDpEsljAGkABemMbfpUG55yWlGKWMcinv+WonwYvsGByNA8u4wcp06emDVmvVzjylz+pR1HDabo4xj2CpazXdrKxQlmjlLaSxCMSoGrwwQDkY3B7D0q/KFd0Ofdde5hu56K1Vt4x8DRvZ9w17vwb6a6EjxM+YxCqsjbroMgOrRpbVpwOoNVZxhTmEI4T9ZfhOV2Jyln3Gl1XLJH4harLFJE/wyIyN9GUg/wADXUHiSaOZLKaZm0fHbi2to5JbV5YF+yFyjKFkwdCMqHB0tjr09Mg5ry7hbk3YpYzz6CriKilBrJd8iWjXc/8AKUsZjRUaG3jbBPxHXL6KTum3YHfGM6vDtJ4FfXOTA4zrvFnsXId/Z/OHtWIzkXFyGJ7kXEm/z2wPyqZ9SatJQWPIWrzgvvttxBHI1S3UxQ4ICNARFGT1J/YKT65IxU0YboNGdfqHVqlJdsGQ8d4Dc2bqt1GFD50OralYjqM4GD3we1Zt2mdayfbcO41VrJbMYZa+zCQHiUYByQkmcdvLjf03IFQuLVbbOuIXVzlGMXlps27FVSkcrm5WNGkkYIijLMTgADuTXqTbwjyTSWWYdfWglMfhSSCGe4keOE4VPBD6ySOrZ2IB/F061flPYm31S6+so1V+JakvMaayD6QKAKAKAKAKAKAKAqeY4FkWCNxlXuYlYZxkM2CMitDhkVK9JmdxL/a95cW3JdkgIEAIOMhmY9OnU/OvsVo6V2+p8/uYh2cskN49rC0hEcpCjUSgTWMhlOcALqOob5x6187rKaYqakuncv6W27fGMG/YOV1cMrRpGmt5GKoNQUZCltyegwprHood0sJ4NjVapaeG58yXBwa9f4lgh2PV2kOe2yqox+dXo8NXeRkz45/bEmR8puf2t2536RRqgxjp5tbZ6nOasQ0NUe2SpZxe+XTkVvGOX1tGgliaQqWMcpkkZydY+zO5wMMunYD4hXOroXhPaiTh2snK9Kx9RZ5wjZGSWNc6vI31G65/5h+nyqpo7FtcX2LPGNErZRl7insOLXMMhkgEkDEAEo6+bGdmU+U4zsSMirDsqaw2Z9Ok1FHKD+P/ACWVpzdfPPHDcXkyRyHSRCFaXcbaNEYOS2AMb70hCuSzCJacrI8rJfAceK3EkNusU4u1gnOkrcSh7u5JUao0XUVhixjWxIIBO2TvLVpm5ptLPZI4ldy2xKrmFJL3T47mNY9oYYcCOIdBjbzEDA1HHTYAbVuR4dFx9N8/58SspY6Dh7Kb3Fu1m5zJbNsfxRyEsrY7blgRv0G+9Vdjrk4PsZWvg9+/zGvkXKm9hJHku2ZAFxhJo0l/Pzu+/qDVSaxI0tNLdVFimvNaWfE7myljkVJLkNHKTlQbhFYgg7hTISQRkZY9MV1Xak9pX1mklZ+ZHsefaXcrMP5PS294nkQyAltCwYyqya8HfUCNO2RkZ33ksafolbQwlF+Lux/k+cDvmtIo4F4fPpRFVnRoSW0jc/GC25P6nFZlmlslLOTer1tMUkZ37RWtZLmCSGKW2kYyPMJUaNicqVbJ2JJLfCdvka6irK4PPPyPd1dkk4hy5DFPK0d28kpyHhWSRmQgA5wCcFhk9c7H61HvbjmPXv5i2OJY7F4jeJdSuPhiAhX6/G/T6oPyNVtRLEFHz5l/hteW5ktrhBsXUH+kKqbX5Gpvj5nz3pPxp/WH+NNsvIb4+aOorw6CgCgCgCgCgInFIGZAUALo6SJn1jYNjPbOMZ+dWNJd4Nqmytq6XbU4rqSBx26OQLSND2LXGR+ix5r6J8frxyiY64Zc/IicHtHjVzKwaSSQyOVGBlsbDvgY7189q9R49m819Jp/BhtfU+8VOkRy5x4Mscp/oow1bgE40k17op7bUvMj4lXvofqNErfPjTncTqis7sFVQSzE4AA6kmh6k28ITOM82w3EDJEpAkDCOWZ44k1Jgqw8RwxUMBnAzUM7I4aLlOnnGSlyKrm2yuBaOz2zlSgcSROrqpGGDEqc6ds6sYxWVRUo2dfcb2o1KnVja/aQeB2vC5AhuLu8i1AA+IiohJXO0ioQBnpkitRaWpc2jBs1OsWduGUU9xBbcWX3ZnuIIriJ0IbUXZNJIDZCnLArq3wNxnv1tWcRO63OUE59WO17eS3M7XFyFDkaY0XdYo85CgnGSc5ZsDJ+QFbel03h+lLq/keN9kfKuHhbchuF4iw31PbHHpiOQH/8n8Ky9YkrU/NFPWrNafkx/wCDkpfzL92W3jcfJondWJ+qvGB/RP559q5nfD5Zqx5Mzf248H03cc2PJcReG2x2eLcZPTLK+w/2ZqlqE0lNdjWoabcX3F605tuTP4kRiLyQRC4aQFsPA0kYwFZcFh58H1q9Sna+Rm21xri4vzeC5HN92o+CCQ/R4/8A7nz/AAqxLTTXR5IFKt9co7w86Ws48LiEHgZOMSjXEfpJgAbdyB9agkmv1IkUGucHkzu/sUiMsRORA7hWB3wDlSCB1KkHI61l2bo3ej3NmpqdOZdht4Uvu1oDKSSqGRyx3ycsRn6nFU7X4t2F54NWhKnT5flkZ+DcmWqRoZreOSYrmRnXVlm3bY7dTjp0rdjBJJHyVl0pSbyWH/Ziy/mlv/wU/wAK62oj8SXmKnO/L9nawJLDAI3E0YDIW1DckgDO+QCuNuo32qO2K2staSc5Wpcyl5cnuJ5pJpTpRRoVB8OTgnfuRjBO+5NZF6rhWox79z6WlXSubseMcsevyGSqReCgCgCgCgCgCgOdzCHRkPRlKn/eGP766hLbJM4sjui4+oZeUr4z2VvK3Voxn6r5SfzK5r6aLyj4a2O2bR75ntGmtLiOP43iYLtnJx039eme2c0a5HlbxJNmTXDeGY40jaKfQC0UNn4ZTVgZaeTXMRk7kKQegODVRxa6/X/BqqSf6foaBx7icsnDxClvPMT4Syuo1jRkM+QT4pJUFTqRTkk7bZr0KEblKTWMlmxydeEhM4xxSAqqM4A1ZdDscRgtpZTuMkBcYyc4r6a++qcEk+X25mcotdRVsYx40LF0yZISFA3bUcscgbYbI656Vm1/7sfajscuOswNuynGJ0B+j5U/21r6nKcGv7kcRLWrZydOX+KQ23EFkuJFiT3aUZY4ydcew7k7HYb1l65pTjnyZDqa5WV7YrnkauDc42t1xWzW2Yu3hXCNlGQqGEbg+ZRn9iRj55+udOcZdDnR0WVZ3rA4878vi9s5IdteNURP3ZF3U/TsfkTUTWVhl9Np5R+euC2jRmZZUaOQSsHRuqkAbH9fzq/oYqNeClrZbplnV0pnxlBBBGQeoNGs8mep4KC34XElysQ1hnlR083k0KGZ1IxksGVcb/e3rF1sFUm17jY0MnbOKfvG7inmktocEiW4jVgPwqdTflgb/LNZOhhmzL7GzxSxxpwu5o9bh8iUXFeZAgkMEXvHhAmVw4SKPT1VpDka/wBxQTuM4zUcrYxeO5Yq005rd0RnPFuZZOISQrkRBz5I1bVoGDqdjgapMZAyAB+pqpfbKWcr0V8/2PoNFp6dNVGcZJ2z6d9q8/8Ay8voM1larEixxjCqMD/E/Osec3OW5mrXBVxUYnauTsKAKAKAKAKAKA+igLL2dt/3GNO8bSRnHcpI2/yz1xX01bzFM+G1Kxa0MU0qoMuwUerED+2uyFLJjtvfx3U8klybd5wwVWCPPrwCQILdQgI26yE9d+u1S1y/nL5mrTGKWP3NM5LuDGhSWMW6HzJ4zRJKRgeUwRooRR21Et6+goXLPNc/i/mXqnjqUHNZimv5HGh9EUcZIw2+Xc/nh1GPkPWt/glX5bkynq5ZnyFXiPCEa5hMf2TYdmaPAbbAHYjq3p61et08XbHby69CunyDitndYXQyTBGVwGGl8oc428pz+Ve3VXYWHnDz5P7MJomcFvzICJGXxB8SBSpX6hiT+dS6e1zypNZ8sYPGsFbzCQbhBjdYyf6zY2+flNY3HJ84pFvRpbuYz+yCFW4qhYZKQSsvyOY1z+jEfnWXo+jJdX1RvdXSoJfO3IMd2TPARBdd3x5ZQBgLKB+gcbj59K7rslB5RxOCmsMxnmfhN1ZurTpLD51DtgvAVbbIceUfQ4Pyqy708NNr6EHgtJprP1JKOCMggg9CNxV9NPoUmmmRL2ZYpIp26IxDHGcK4xn8jjpv1rP4lS7KuXUv8NvVdyz0O8MzXN9Z6H92XU6xyuoJLOuAAh2BOMLq79ugOXVp7NNU5yXU09Tqa9VYoLoi+5p4dc2xwtxcsGHkkkv4Ygz4yQsRiyd+waleolP/AIZDPSwj2+gz2vLFpc2lopQtAkYZIlYrG5dQdTAbluuCT95ic5qrK2UZv+MtquMoozS2thFeSCdIopLcuZnTAj+1CCNU2GlFVSAp3Bz1zgT6iW6pRjnmc6OO25znjCPY4ld3DObPwRCraQ75yxAGfXbf0qTS8K8WOX9SezW2Sk1XjB3tb26jnijufDKyhgGTJIZRnHQAA+hH57VxreGqiG5fUko1djsUZ4wy/rINMKAKAKAKAKAKAoONXFtF4gcO5bLyRxs+/QFnUMFHbc9dqu0+PJcpYRnaj8LB+lHLK6GxgK6kit1yNgiyXLYxvsoCaunU4zsSKme5PEpP5R/chShJZjBfOX7Eay4PfSSapD4S+YAhtJTVgEqsZG5Axg7HvXT1NMF6PM4Wk1FjzPkv52QzRcvWq9II/wAxn/qzVB6ix/1M0o6Wlf0ohz8D8J/EtkUrq1GLOnBwRmNhsNjjSdj8q0dFxPwuViyihquHZ9Kr4EPg94WuSjOxZYsEOoVg2skjA2O2ncZFfR6W9W2Z3Z5GROLjyaGCtEjPBiGoNgagMA43we2fSudqznHMCpfSa7mY9l0oP90ZP8Wr5XjFm67HkaOjjjLNF9htiWubmfA0pGsYPfU51MB8sKufqKh0scQz5nOpeZ4NmqyVgoD4ygjB3B6g0As8T9n/AA+bObdYmJJLw/ZtknOSUwGP9IHqfU16pNdGeNJ9TP8Amr2VXSxuLOUXKkbJLhJQe2HUBGIIB3C/WpvxEnHbLmReDFS3LkIfE7oxo6TZguYgGKSDDB1wy4VuoJAIIyDkVYlbCyppvnggjXKFqaXLJc8xc6fymojt4/Dj0ssxmjRiNWMeE2SQ2xydugNZmk0TcubNDU6tKPQYuROaYoYPdbyQI0KnQzdJIlBO3qygEFfQDGah1eknCzK7k2l1MZw5iMeXzNYokRKecyKH6lWJ06yo+LSQenWoHqIwubZdWllZp0lyec/EseTrcxJLC2nWkmTp6eZEO2d6+i4bYp15RVUHBuL6ol8W3mtQOviM2O+BGwJx6biouLteDglpWbY48yzr5A2wr0BQBQBQBQBQFcOBW+ov4KFickt5t/8AezUr1FmMZIFpaU87UWIHYVE+ZP0CgCgCgKDilhH7yrOoIlXTnoQ8e6kMNwxUnGCPhrf4LOEm65+4xOKV4kpruHus8f7KQSL+Cbr+Ug3/AFB+tfR+HbD9DyvJ/cycp9T619OQQtswfHUumkH+lnJx9KStsawoPPtWBhCxw9iYwSGd2J2G7OxbAAHUsTgAV8fepWXNGpVJQqyfo72b8t+42SI/7aQ+LMf32A8v0UAL+We9X4pRWEUZNyeWNNengUAUAUAUBV8wcvW17H4d1Esq74yPMpPdW6qfmKAwjnDku44VJ4qDxrY+XxAuMLq8olwNKuNQAfZW74qeu5xeSKypSWCl4Fam7YO4zCrBmJGPEcDGy5OFG2fU/wAKeu1mFtXVl/h+h3y3y6Ic6wj6Ig3nBoJTqkiUt3bcE/UggmpYX2QWIshnp6pvMoo9WXC4YjmONVPr1P8AWO9eTusn+pnsKK4PMYpEyoiUK9AUAUAUAUAUAUAUAUAUAUBWcw2jSQkpjxIyJEz+JDnH5jI/OrOju8K1SKmsq8SppdVzPdrOJEV16MAR+dff1zU4qS7nzDPKuZWMVujzy4xoiUsRq2BYjyoPmxAA3qC/U1wi03zPVFj97MvZqtiqTXREtyB5QB5Ys9dP4n3IL+mw7k/PKKTyTOTawaNXR4FAFAFAFAFAFAc54VdWR1DKwIZWGQQdiCD1BoDIeaOUf5M+0tgzWP313Zrc/iz1aI985Knfp0p6nTeJ6Uev1L+j1fhPbLp9CvBzuNxWTjHI3Vz5hQBQBQBQBQBQBQBQH3FeAMUBF99UyeDGHll/8OJGdh9QoOnr97FT16ayfNIrW6uqvk3zLaz5X4nN8NskC7ea4lGd9s6I9R2xnBIzkYPXFuOg/ukUp8T/ALI/Es7X2eX5J8W5tFHbRDI38DItSfgK/N/L7EX+pW+S+f3JP/u5uv55B/5V/wD9in4Gvzfy+w/1O3yXz+57h9nE+ftLxMY/1duQc/V5XGPyr1aGteZzLiNz8l7jtwn2SWUSBJWnuB6PKVXfrhY9O2TnBJ+tX/Ent255FAduHcOigQRwRpFGM4VFAAycnYfM5rgEqgCgCgCgCgCgCgCgCgPLoCCCMg7EH50BjHPfLVxYuJLTwhZuwGJNR8BmztsRiInABJOCwGwxVS/TwlmbTz6i9pdXZHEE1j1lBpvfxWv9WT/NWd+T5S+Rq41HnH5/cNN7+K1/qyf5qZp8pfIf/Y/7fn9wEd6di9uo9VRyf0LYpmnyfxQxqH3j8H9zpHbXP3p0xj7sOD/FjTdV/b8zrZd3kvh+55HDp/52/wDw4/8ALTxIf2L4s88Kz/qP4L7Hz+R2/nVz/WX/ACUdy/tXz+48B/3y+K+wDga/emuHPqZSP4Jgfwr13vtFfD7ni0y7yk/f9j6OBR93nI9DM+//ADV4r5Lol8Ee/hoPq3/7M5ycu2qgsyYAGSTI+AB3Pmr1ai1vCfyX2OXpaIrLXL2v7lvy17LheFZZEktbYHYEuJpcZ6ByRGmcbspY42ABBrUprml6by/cY+otg3itYXv+5sfBeCQWsYjtoliQdlG5+bMd2PzJJqcqlhQBQBQBQBQBQBQBQBQBQBQBQBQBQBQBQHK5t1kVkkUOjAqysMhgRggg7EEdqAyHmnlqXh7NImqWx2wd2kg9Q+2WiG2HOWHfOM1R1GkUvSh1+ppaXXOHo2dPoV0bhgGUhgdwQcgj5EVltNPDNlNNZR6xXh6fcUB4LgdSP1r3DPMo5T3saY1yIuempgP7TXShJ9E2cuyC6tfFEV+O2wODPF+TA/2V2qLH/SyN6mpctyOM3M1quMzKSegUFv8ApBrqOltl2OJaylf1Gh8ncmmTRc3yFcENFbt93G4aYdC/QhOi43yfh0qNOq1nuZGq1crnhcl/OpowqyVAoAoAoAoAoAoAoAoAoAoAoAoAoAoAoAoAoAoDy6AgggEHYg9CD2NAZ1x72WxGTxbQtGDu1sJXjjJJJLIy58Nt+mCvyHUc7IN5kkz12WqOISaKM8tcKRsXqzwybALdzyKN9/LIr+G/ceVz/EVNGunsjOuu10e+fX1LmP2d8MYArCWB6EXExB/MSVJ4NfkVHr9Sv6mTU5H4eAB7nCcDGWXUdvVmySfmTmu1XFdEQvVXN5cmcbjgXCrbDyQWkPYF1QbkdAG6nHamIo9jZfPkm38QhsoZ8C04fG6k4M0sCxxLtnI1qHkB6DQpB/EBvUcpx7It1aW6X65NL2jBwzlGJJEml0yzRgrFhNEcQIwRHGCQCcfESW7ZA2qFyyaFVUa1hDHXhKFAFAFAFAFAFAFAFAFAFAFAFAFAFAFAFAFAFAFAFAFAc7iBXUrIqupGCrAEEHYgg7EUB+d/bK5s7qMWRNqCJMiA+HnzDroxmvU2jmUIy6rJn55pvTsby5/47/5qbn5nPg1/2r4I/TXIHB7cRLMIIhKVT7Tw117oPvYz/GvCTGOSHKgCgCgCgCgCgCgCgCgCgCgCgCg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data:image/jpeg;base64,/9j/4AAQSkZJRgABAQAAAQABAAD/2wCEAAkGBxMTERUSEhQWFhUXFxobGBgYGRwgHRocIB8cGyAcGh0YHCggIxslGxkfITEiJSorLi4uGyAzODMsNystLi0BCgoKDg0OGxAQGzQmICYvLywsNCwsNCwsMCwsLCwsLCwsLyw0NCwsLCwsLywvLCwsLCwsLCwsLCwsLCwsLCwsLP/AABEIAMIBAwMBEQACEQEDEQH/xAAcAAABBQEBAQAAAAAAAAAAAAAAAwQFBgcCAQj/xABPEAACAQMCAwUDBgsDCgQHAAABAgMABBESIQUxQQYTIlFhBzJxFCNCUoGRFRZUYnKSk6Gx0dIzU4IIJDRDoqOywcLhc7Pw8Rc1RGODlNP/xAAbAQEAAgMBAQAAAAAAAAAAAAAAAwQBAgUGB//EADoRAAIBAgMECAYCAQQBBQAAAAABAgMRBCExBRJBURMiYXGBkbHwFDKhwdHhBvFSFSMzQtI0Q2Jywv/aAAwDAQACEQMRAD8A3GgCgCgCgCgCgCgCgCgCgCgCgCgCgCgIvtRxb5JZz3IXUYo2cL5kDYH0zQGYNfX92beG94jFbrcKkghtVdZiHGVRnx4FOcZY7kAeLNAOr/go4O8N9bTziESot1FJIWV0kbS0uD/rAzBvX03BA1mgCgCgCgCgCgCgCgCgCgCgCgCgCgCgCgCgCgCgCgCgCgCgCgCgCgCgCgCgCgKd7X70RcGu2IzqQJ+uypn7M5+ygInhNpCtpFFPItwbt1UyxE6XdI8qwZWyNKW4wwOdS5GM7Qtu9ywkkrEB2qtJY7i1s3MjWV1dWwaSSVpG1hiTFhyWAc6Nx4Rp5ZzneMrkU420Nmrc0CgCgCgCgCgCgCgCgCgCgCgCgCgCgCgCgCgCgCgCgCgCgCgMZ9s3tFurS5it7GaNcJqkKhHbVqI0tqyBsM4wDvQFOuPbRxCSa3YskSRsplWNdpRnxateTjTtgH154wB9IWt5HIMxyI423RgefLkaAXoAoAoBnxiyWe3lhddSyIykbb5BHXbNAZj7MoGl4Xw58qe5llZtW5x/nEYC+TDWvPpmoZassQ0Q+7H2YuuN31zN4vkndwwKdxHlSXYDGxJBwefiNSQ0Ipu7NMrY0CgCgCgMv9o/tVawuvksECyOqq0jOSANW4UADc6d85xv8aw2kSU6cp6DLsv7bopZUivYRAGOBMr5QE8tYIBUdNWSOpwMkYUkzM6MoamuA1sRHtAFAFAFAFAFAFAFAFAFAFAFAFAFAFAFAUv2xNKOD3LQyGMgLqIOCU1AMoI8wcY68utAfKFAKQQM5wqkn0pcyouWhu/+TbwkrDdXZPvusQXy0DUSfj3gH2HzoYNooAoCK4v2ls7U4ubmKIkEhXcBiB5LnJoCDm9oMTf6HbXd2TyaKBxH13MkoVcHGxGc9KApHZrisnDrW4u7u3MdvPPJKiw5fuX1aGhkBxoOpcA+7kMDp2FaSjckhNJZjiIXtk68RtXjuvl8ymSziGvbDHMcy8yijBYgLk79BWyVkaN3dyxf/FW2j/0u1vrT86a3IX7CpJ5b8uhrJgufCuJw3MSzQSLJG3JlOQcbH7QelAO6AKA+dO3fBpOI8VvZbcoFidIjqJ8TIgDbqDggjG9Vq9aMGky3hlLNoovF+DzW7aJ0K55HmrfBht9nOsQmpZxZaupdWSN59g3aRrmxe3lYtJasFyc7xtkpkny0suOgVasp3OZKO62jTKyahQBQBQBQBQBQBQBQBQBQBQBQBQGcyds+I3U0jcLtYZbWJiveSsVM7L7whIYDHQMQR1z0FeriadN2kzKTZ5r45fNklOFRp0GmeSR/Xkoj9Ofx6QVcfTj8uZlRZXu1l/Nf8OvLC/PcX1kPlB7v+zuI0DYZQfokHcdG0nzUXKdSNSO9Ew1YxC2s9cbsuSykbDyOf5Vs3Zm8Yb0W1qWW1jWGMZwoAGo+vr9tRPNl2KUIm3ewqxePhetgQJ55JUB56DpQZ+OgkehFTI58nd3NEoYKl7Vb+WHhcxt3ZJ3MccRT3izuqlU/OKltxuOY3AoD3s17PrC0PeLAHmPiMkx7xw3XBbODkncYJ65oCy3t5HChkmkSNBzZ2CqOgyWIFAUjhFks8jXjMzQvI0ttE2NEYYAGbHVpPE4z7okOMFmqKcuBPTjxZE8S4pw62L3tnc2cdwqOcJJGVmGztGyqfecoMOvizp5jwlFyMSUWjSeF36XEEc0ZDJIgYYII3HLI225VKQlG7O54XxKazmP+bX0rTWsnICVvfhboGOBpHI46k4AGiUAUBh1vBc2E7QXsOk3NxK6TowaOR28WD9JT0AYZOPSufi6Mn10XMNVS6h5234a09m6oAzqQ6jG+3ML6lcj91VcPNRnmWp3tdcDHbLis9vL3lvNJE23ijYqSOeDg7j0NdiOhzq7vNs1v2f8AtrkDrBxPDITgXAGGXy7xVGCPUYI9a2Ijd43DAMpBBGQRuCD1B8qA6oAoAoAoAoAoAoAoAoAoAoBpxa0M0EsIYoZI3QOOallI1D1Gc0BSfZ7xRYUThM6dxd26Y0H3ZVH+tibGGDbkjmDq22NcTG0Jxm58GSRZZO0V+0FuzpjvCUjj1Z095I6xpqxvpDuCfTNVqNPpJqJsULtZ2YMEX4QtSz3sBMjyPubhcYkSRfd0lM4RQAAMDFd6naPVWhmUMjLru6jlupbiG3+Swz6TDFjC+FdLFcAL7wJwOWazKcZOyempJh4uOb46Er2M4F+EOJQ25GqGI97P5FV5If0mwMeRJ6VtBcTGIn/1R9KRRhQFUAKAAABgADkAB0rcqnVAUbh0n4T4i0+M2dg5SHylueTyeqxjwqcYyxIPkBZZOKlpGit07x0IEjE4jjPkzYOp8fQUEjbVpyDQFY4hw+UXStxIQ3UEqGKIKhRIZWzsUd2GZQdAkJyCFUY1nIGYXPa6472OynLNYEOuuONhJcRoCvd6ierjui409Scb4jnuwW8yamp1GoRV+4tVn7QodBEthIhRGdxGInVY1KgsCSpIGoZAXI36b1DSnGr8jLNejUoW6SNr+JL8OmaGG94kD3Mjszx25kDCTRGgAkjQkCaRsZ0eNcoCTuDZirIpSd3clO0Mhnte64pbfJ4n0kTQy94Ldxgq7toVo2VvpgMg31MAd8mor2L4/Jrbh1+w+WwjZuQuYvoyx55nAwwHIg+oAFwoCs+0XhC3PD5QWVHhHfxSNgCOSPLBiTsBsVJ8mNYaTVmZTs7ozPgnH5J4I3FtM0jKMgJpTPmHkIXSeexPPrVFbLrzl1VlzZ0I17x0zMx49wKT5TPjuwRIcqrEqCcMVBIGdOrSdhuDV6Ueie43exVdKUm2ivyxlSVYYI5iskLTTsz7D7CRaOGWS5zi2h/4FNDBO0AUAUAUAUAUAUAUAUAUAz4xxJLaCW4lOEiRnb4AZwPU8hQGTG64pegzy3clmrbxwQAeBemtubNjH/bkKs8TZ2Rcp4S6vJje2N6nErO54jcLNBb96BMEVWXvEK5lC8kBx4hnG5JAyair1OlpOKWZpPDyhnqi48QsTPxCUNLII4haP3YPgYq0kgyDyPeIjalwTpwdiaiwcI9GpWzuzVK7JXiV9DBE0k7qkY95mO2+2PUnljrVwkbtqZRwu+h+RJHfRfMBT3UjgMjxrkISR7kmjGxxnO2+QOJXpy+Ik6Es75rjfj3r0OnSqRdFKssrZcuzuY+/yf8AiEKXFzbKVzLFFKuxB1AHWgLeJgNeRz2yd9zXoKbk11jjVoxi1uvgvO2ev07DcK3IiudveOG1s3MeTcS/M26D3mmfwrj4e8fRfhQFW7DvPn8F2o0W1pH3dzdDm1ySGlWLPXLMMkeHc/VyBokEKQxhUXSiDYKCTjnyGSSefUk+tAU3tLGOIzJYjQYyFkmIywEAcFcMMDMhTToYZUgsM6BkCr+1e3RLy3VFCqtqVVVGABr5ADYDYVztpPqR7zu7CS6Sb7F6jT2aIG4misAQbecEHcEExbEeVR7N1l4fcm278sO9/YnL7s/Bw/iMcrh/kcjIYYwWMcc6l30hVVnyS2qKJRpLk7Ahc9U84aZE4ddxzG6tzGRyYfA8j50Bm/tA7DTm372yuGX5J87bQ6FJQjdljlxr0aR4Y+QIA93SEAv/AATikd1bxXERykqBh6Z6H1B2PqDQGce2XtJmS24VEGZp5I2nC8+51e5npqwSd9gu+xrenHemkZirse3MoRGbYBVJ3zgY+G+PhXdbsi4YzDPqBcgAszMwHRmYkrjnsTjHPavN1G3Jtm9NpQHdj2JM8rS3BManGEGNZGAMtz0jblz+FUK2PUFann28AsNvycpZepYU7GWQUr3Oc/SLNq+w52+yqTxtZu9yf4ala1i++yjjM5e4sLiRpe4CPFK/vNG+RpY43Kkc8759K7OHrdLTUjm1qfRz3TRanIgoAoAoAoAoAoAoBK7uUijeSRgqIpZmPIKBkk+gAoD5w7d9v7jigMa5hs87Rj35MHIaU8uYBCjYeuAar1K+67I6GGwXSLem7IkOy3bM5WC6xvhUlAx6ASDkP0ht5gc6qtKWaLkoSp65r3r+S58SZxDIY1DOEfQp5M2DgH0J2rSNrq5rK9nYc+zq1l+Sx3E76nmht8AEnTGkeEyTzc6izeRbG+CTcUVG6XNnNgshj7RbgySW1oih8Sd9MNBdVRVZUDoGGQztsM80zviocVUUKTu7N5LOz8yxRg5VFlprlc74ZCEjVVVVG5wiaBucnw9N683Uk5Sbbv3u/wBTuU4pRsvSxnlpYya7C5s20zxWxdTzEhjCARncDxa3U+mR8O9DE9DKe/pveV75+hz8Vho1adJw13fO1rL1Ni7Ne02wukGZO6kWEyyI6sAoX38MRpbSfI5x0546iaZxLNELwrtFBxTjduYlk7u0t55EeRNIkZzEmUDb6QrZBIBzRST0Yaa1NInlSJS7lUXOWY4AycDJPxxvWTBnXbvt7BBGsscyujtJGqqXGXjZVfUQupdJbPeIwO4wsg3ACHCPaDY24ZEMzk908k/yeTVPIWIlLDRthFUj0bC8q1348zbclyKf2z7ULdTwyASNphdXYQygZ7wlcBkB3TB9OVUsbDpYpRa15nV2VXjQnLpE0muTOOxnaGO3vO/cSALbzAExSbudBVcBc76TWmCpulvb7XDiiTauJhXUVTu7X4PsL1fe0GwniNvcB5IpdayZhnGxdApGI9sIzN5gxjqRXQ34815nG3Jchj2C7YwRtJbiXvFjJEbEFO8jAZtYV0jjQ/SkmkfLOWHIpWU09DDTRqdtcB0DeY9fh9IA42ODjcb1kwYj2I9pEXD7eW3e2uXQ3EptTGg0FHOUQFiDuckbE4b0xWFJN2TzNt2Vr2GvY3hMr391e3hDXGRtknu2ddRXf6sZVRjIAOByrp4ShuyblqiWnCzzL3XQJzJu23Dkiu8Kpj71ZPF4AGbKtqXSxfOTzfG42rjY6CUrpe/fMjilvW5mi8A7NWdxZW0qr3Nw0KuZYyO9JwA5YuDrXVsdQI5Y6VzZwjJbrWQjdZrUbcb4DNZobj5S00asoeNok1BWZV1BogPd1ZOVOQOlVauDpuL3FZ95NGvNPrPIhrHic1nfjiUEIuYXt+7dUcBguoPqT63ujAHPJG3OtcFXhTj0c8ncxiaUpvfjmrG09n+MxXltFcwEmORcjOMjoVbBI1KQQdzuDXVKBIUAUAUAUAUAUAUAldW6yI0bqGR1Ksp5FSMEH0INAfJN7bJFdXcUedEc8qqo1NoRHYZPM4A5k1VrQcnkjqYKrCnBucvAf2HCGlR3dJkVlXuZGjIgdiSNDyMuBqyoVs4zzztWiptLNfkkqYpOfVd1blkzQrhLmHhujeSdY1QmMEtgkKSud2ZUOc9SM1pT3JVVvZRvmaT31TdtSE4PdX1sDbxzSQRPHqiSQLIyKfC2M7oynSdOSBq8+XoMLhsNjaklTbVvqcyfSUkt7iQNgZ43MryNK00h1FwG1shdNOW3WTSCVOQCMqcbZixOxlVp5PrZqPBXTzT77XXlrrtRxTpy7OJpPAbjvIFfxb7+I5O+/wDePj9Etty2rwmIg4VHF8MveS9D01Ce9BP36v1ILiUXczOUB+bZbhQPJtSyqANySA5+Mgq3SfSQSfHq+Wj9PBDd6sktYveXje69fFoe9pezMF+sTO7AJkqyEbhsHqCMbA1DhsVUwzaS159hFXw0K6Tb8hGHsqiyRt8rue8XUU0SIjY2VsGNA+MMAcHqPOpY7QqRTcIpef5IngacmlKTfl+CK7TcevUm+TpeS90qpJG2VMm+pWUy41MpZN1JIPXlXYweInVpb0tb2OfWwsI1GlpZFGjDxzPpZidpAMgZBPjAwMAnA5AchViaU45kKhuSaXvmWzhYLoHDtpbBGHLffqQY+Fc+pk7W+n7LMM1e5IoCBgkn1OM/uAFRMlR7QBQDK84XHJnUN+jBU1L+i2nINSQqyjoRypxlqewwTDKfKbju2B1AzEl8gKdfgzuoxkNsCwGATmZ4qdv0RfDRuIcQR9C93G5aMqyYKKupCGGcnONsbVrQqdHUU7+pvUTcbJFl4JxdGvJRGFKzpDNnUAQSmkrp3YnSqnkAN8kbZ9XTqJzduNmV08yUe9Mk5VG0wwHM0nIMwH9kCdsL7znpgL1bEjlvSstFr+PybXuzOeL3kl1PpbvZInmUiBNAZo18TElFGToVmBYkL1JxmuLicVKe9Z2Xu31OWsW6tbch8q1LTwXtDG2Z7eIwpZyGVIds/I5gqz4C/VkHfdcZAqrCLUUpO7LVKrGd93gzT+Ld53EvcE96Y37sqFJDlTpIDEKd8Hc4oiy9DKOE30j2y/JraSRkXS+SFAkHvLqkOWbVnJAPqRXNlg5yqNzfEsxrrcW6h77P/aba8Ns47C7iuRNE8gkIRCqkuzc+81HAPl8M12U0c3dlyNm4RxSG5hSe3cSROMqw6/EHcEHYg7ggg1k1HlAFAFAFAFAFAUf2kdsVt4ntLYu99KhEaRbtHkY7xzyUDpnfOOmSAK92e4NHbQhFQBmAMpO5diPFqY89yaAluxcam0e0kAdYHeEqwBBjOHjUg8x3Mirv5VDLJliDvEj57RrSRYixaBziB2OSjf3LsTk7e4x3IBU5IBatVh/2Rao1P+r8Cp+0CVGkt0ST50M4KoxDBWXPi0eIDKDbrV7ZCl01lfNcG16ZkOOa3VzEI7KMwd0AQmPzsg+9kFt8ht8+de2jRg6XRpWXj38c9Tl3zuNOA3nyadpJFXOQtwwUZAPuzqeeg48QG3M4yDnyW3NmTxFKVSPzx+ZcGv8AJLt9To4DEqjUtLR/Qt3GVxNC/QrIh8iTpcHn0CN0POvF4d9SS7n9vuenpO1Vdqa+/wBmVOx4lOE0Rxq8SEJGWkKkrHI+DjSfokLnrpz1wOhPDwb3m7N5vLml/ficl1pRbjFXSdlnwTf9eBMcB7P8RuIknRLZQwBDNK3vIYFJIWI8za8vzue1Wfgota5d3B73/l9Cp8W09M/xu/gf3vsvupH71ruENp0hBE+nTqZve15z4z0qzRpRpR3URSxMpS3mNLn2PTSEariFemtUcsB6brn4E9alTsazqqXAjV4WbSSWyYlu5bwsebRt40b7jpONsqR0qjiY2nfmWMPK8LchWq5YCgCgE5ZcEKBqdjhUGNTHngZPkM5OwxWVG5q5WGF2ZomeeeCRY41wmnS3P3mbQxxyABPTPrUqjGSUYvNkTm03KS0JM9n7lhl7dME+68+fTlpK74GwrpLZNdcUjG/fVfU87N8A+TRyu14ICxd2WJo2RYwdI3dOatkZGMHbGc11cPRdOGc8yBRtd3sI9p+LwiJLS0dTCgzIyNkHqFLDOSTl2Oc5xnmahxlaKiqcNOJQ2hiNyCpw1fp+xzHw02nCnuZAVuL7TDEDzjgOWb1BkjUk/GMcwa4Tn0lZRWkc/H9fkjjD4XDt8fuVG34vJZzpcoU8GQVbOHRhhkYAHIOPTG1XFmVcBU3JZK99feX3NQtvaFa3ds8aIUmkAjSCVQdWvw6wOTRLuTy2Q7DIzhxcczvZ6NWuSNjaJDGkUYwiKFUeg8/X1qu3fMsJWVkYv28v4pr2R4d1wqs3RmXYsPMYwM9cVMlZWYhq3wNP/wAnC/dory3J+bjeJ0HkZA4YfD5sHHqfOp46FGqkptI2SskYUAUAUAUAUBi3Y3TKbq7I+dmuptTHc6Q3hTP1QOn/AGoCav70x6QsckrtnTHGAWOBknxEAADqT1HU1huxlJvQV7JXavdTFDlJbe3lX75Vyeu66f1TWlQkpPUsHGeGJcwSQSe7IpGeqnmGGfpK2GB8wKjTsTNXMm7RcY4ZLw+wgdo1CyN38dvzDKjoXwMnS0mGBOSQwO9cunRxMK9SUc3wb5XX2K1R9XIj+y40xGMK4CswGpVU4ztqAOdWgqdwOfWvomx6jlh19bWtfw+5VclLNO474lAQRMgyyAgr9dD7y/HqPUY6mrleDuqkVmvquK+67e8LkMeIX7rbxwxPnLqbR8ZwGBRkJxtpRyVJ+iCOgz4raeyqdCv8RT/45rP1+p1sNjZ9HuX6y09PomL8MsxHgCFEwoGoEEnHnhQfXeuTOW9xuTQjbhYnuGccuYIlhimIRc6QUjOMktzKZ5mpFiZW0RG8NFu92K3HaW+bGLp0x9WOHf46ojT4mXJe/Ex8NHmxu/G74872f7FhX96RA0eJl2GVhoDKYu8neyyPK+kJqcjZQScbAdSefmajnVlNWZJClGGaPajJAoD21EXyiA3CF4AzmVcZB+bcLlQdxrK1NQlGLbkQV4yaW6NO0faK0gvTcWNuuhYDHJGsSw6X1ag2ceLUCAduQFW6lNVoJJlem5U220MT2qY2Lx3MLSOyPqYMuPEWIyNiAoIG2eVQ/DWqKUXZEznLo+siOWe4KqGuZjjGwYYyGD5AK9HUEHntXReJqczzktpVb5aHDozae8kd9OdIZthltZ2AA3bf4geQxpKrOWrIauNq1FZvLsLH2D7Oi9vBGygwxYkm8iM+BP8AEw3/ADVbzFU8TW6OGWr0Jtn0N+W/LRepKe2HiYa9WLmtvEBgc9cmGIx56RHj41HgYNQvz9/knx+9UlGjDNv2iC4RZIJCGQNIqgux3CMd1RPgMknnuvnt2qcFHI9zsnZtHCf7ajeSScpP/J8F70tzynOEW6vxBGIGYYXbPXLkIP3B/v8AWoMZLJI02zJOrCPFJvzyXoyQ9oLSjh85i54GrHPRka8f4efpmqdP5ji1PlMgbhh+SLdBwVMxiZcHKnTqBzyORUhspvetw0NS/wAnvjcMYvIJPC+BPqxt3aDS2T+aSD/iNSx0KdZNTdy5p7U43HzNjeyahlCY0VGHQ62fABPnvjeoZ4ujC+9JZG0cNVla0WSXZXtwt3cvaSQSW86oJAjlWDpnBZWTbYnGP5HG9KtCrHeg7o0qUp05bs1ZluqUjCgCgM87ce1q04fKbdUa4mUeJUICoeisxz4s4yADj47UBmnYftrDqu+9yhluGmiTxOx7w7ouFGSDjyzknA3o3Yw2oq7LJw7tTai4F3czLBHCssSxMSZjIzKGZo49RCqEwOedRO1Rye8sjelKLW+nky6dm7OzCNcWYUrPvrViQQM+Eaj4VBz4BgAk7CtHfiWIpao54hYrd3SW8g1QQp3syHOl2YlYlboyjTIxU9QmfXm7RxLo00oOzfoYebsJ+0Lg8R4ZPpjVe5Xvk0qBpMfj8O2AcAjkfeOx5VyMDWksRFt65eeRpVhvQaM8u3JVLhFZtgJVUHOk5KuFPiJB+0qxOOVe12Tj/harjN9V69j5/k8xg6ypTdObsnp3+n2ujuGVWAZSCD1Fe1hOM4qUXdM7BX1s2M8gQI0UbEBHzhWcK7FcA7b7Z5amxXi9uVlGr0KbSWfi9ToYSm2t6xI29tg5MUa+qnf/AIBXBlK/Fl5R7BaQnIGjPrkbfec1qtNTZ9wrWDIUAUAUAUA44HYC5vYrd2dUaOV20EBiV0YGSDgeLO3kKs4eEZXbK2InKNrCnH/ZJN3pFo6vA+WZZ3wwcnPvJGcryx1zzq6rIrKplZ5oaP7Nb1o5DMYYUCMWbUznAGThVUdM9fsrCtcknXurJFJtI7lo1YRMcqCD4cEFRg8/Pf7a1dSmna5yXsucndLJ/n8Cr21yQR3L7hwCNG2fdPvcwKx0tPmYWyqqs7cv35lx9nPbuKytLlZI2aZ5e8iRckPlFTBfGlQpj3z0OwNVsThpVZpp5E1KpTo03Fv5SDErSvPxGYA7vKi74ZsHcZ+ioAVfQZ8q6mHoqnC/I9BsfBOEZbQrRzSbiuxe/eRP2Nt3aBSctzZvrMdyftNW0rHraFLo4KOr4vm+LEuIRFczxF1mRGCsh389JDeFlyAcNt8K0qU4zWZVx+Ep1oObXWSdra/jzLdwe8FxbRSkDEsYLDmMkeIfDORXIas7HlIveVyse0uKKPh5jVFQBgUCBAAQQNhkfW3KgnGa3p5yI6vVjkM+GcDjiWay4aWu72aDRdTllWG3jb34kPIyMQF3zy6YYVYdooq9abzLjwllMEejVpChRq94afDhvUYwa8fWjJVJKWtz1FFxcE46WGvF+EGR0uIZHhuYge6lQ8vzWB2ZD1B6E1PhMZPDvLR6kOKwsayz14Gi9i+MPd2MFzIoV5Ey4XlqBKnG52yCRua9UnfM801YmqyCo+1HtQeH8OkmQgTPiOLP126/4VBby2A60B8mzSs7F3JZmJLMTkknckk7kk9aAsXYVAssty4ytvEz/FsYA+3JqGtooriUNoNuEaS1k0iJ4bw2a6l0QoWYnJ8l9WY8h8T95rNWrClG8mdGnTcurE2X2e3kXDOGlpXkkeSZ/mVTdZFIjMaknSXOAwBILDGkHBrXeUlvLQlXUWZeLC0e3tbm4m0CactLJqZQqDSERCzbYSNVBJ2zq6GvM4mv8TiFu6LJczPaTPB7oXFrFIwX52JSwBBHiUZAIJBGSRkEiqdWPR1GlwZlaGYdoezrcLfvY3Z7SRwCGJJhY7KCx/1Z8I1kFhpA3zXdwmM+IW7L5l9f2cbaOAjKO9Bae/a7cyN7RjuozdRqNQK61Ph7wMQoznk4JG56Ajyx29m7QqYWdlnF6r7nN2bWl0iovNPTsf4/sg4oGwNcFs7c2YyDxEnJO8R6nlVCtWdWpKbk83fT9nsoQ3YpWXn+h/a2uls9zCnqh3/8sfxqvKV1q/fiSxjZ6L34DiQPkaWUDrlST9hDDH3GtVbibO/A6OcbYz+6sGTqgCgCgCgPNO4YFlYZwysVYZ54ZSGGfQ1tGTjoayipaoMv/f3P/wCzP/8A0qT4ipz+iI+gp8iP4tdKoRJZJX7xgoWS4lIwdmJDuRgD79h1raNSrO+enYayp042y1Ori8jDBBrYrgkRq5AHTOjbl0NYp0Kk1eKLEYym7QTfcm/QSu9b7LA7A/WWMDG3PvDn7MZqxTwVbu8fwTfA4iekH42+4lw3swPEbjcE5WNWICZyTumnOSeWMCulToJLrZlvCfx+inKeIim335ehK8aYJbS7bd2VCjqSNIUD1JAxU0vlZ2MY1DDTy4WS78khfh4cRIH3YKM7Y/dk/wDry5VlaZkmHU1Tip627g4gF7s6sEeR07/r+H13ozNdJwaf2++Qw7HdqY4JntJH+aOp4m8J0Eks0eIiwxzI5EHIxuK59aleXVPF4mdOjVkr5a8Mr8Mm16dxI9p4Vv1REjcFpAqEjQ8rb4GGGVjXd2YjOEbA6mxSwbp03VrZLguLZwa+1I168cNhbSbzctUl4av6XsaF2O7NRcPtlgj8Tc5JMAF28z6DkB0H2mqbdzrRjZEDDYtaz/Je87yJYUeMsAHUamTSxGzAaRg4B88864m0qEINTjq27nUwFWUrweiSsLX8jLFIyDLBGKjzIBIG3rXNgk5JPS5fm2ototHsxaP8E2ehgw7lSSDnxHdwSeofUCOhBFe0PJFpoD50/wAorjBkv4rYHwwRZI8nk3P+wE+80Bk9AXLslwxp7V4E2M8o1v8AVijwxP2swUDqc+RqniaypdZ8NO9leFCVfFx5RV/F5fY03hPC4reMRQqFUc/Nj5seprz9WrKrLekz0MIKCsiu8fs4Y7xJpToDqWSTVju5o9J1KeQYqF58+761YjVrOhu087PNa3T/AH6m9Gnh3UaraNa6Wa9/Q0H2edqhxC1eORy08eVdhmPvFyQsqFDkZAwSuMNnYDFVcZhXh5qSVk8+dnxXh6HMbjvOMXezHXZHiIjlmsJTpkWWR4gS7B43PeHTJIq6yrMwPPGOuDWmJpuUY1Y6WSemTWWi04GE+BY+I2KTxPDIMo6lTvg79QRuCOYI5GqtObhJSjqjLSaszBb2eUyraHGq1du9Z+TspKJgA5GRl9+fhPWvU70XT31/209/Q5uz8B0eJnU5ae/x3DqOM5yVj+I5/wAKgbR30hU56Efd/wB6xkZzOxWDIUAUAUAUAUB3YWlxca/k1u8oR9DMGjVQ2AxHjcH3WB2B51PDDykr3IJ14xdhXjfA7+CB52hiVVxkmUsVBIBcrGh8C5yd8gAnFSRwvNkbxXJEp2f4DAvEUVVFwsVqRLcbMrzSHcPvpACLsgzgSDbmaspKMbIi1ld5kZxq3htb65jVVjRjHIqqMABo98ADbxRufu86uYeXVzPRbFqwhTnFvjf6fpjebiMa6st7oJP2BWOPPZwftqdtHaniacb3en2Sfo0NpeMKCAVx4yuWOOTlCfh1HxrG8QyxsU7NWztn/wDbdv8AcjjxVLt44V3B0yOAVPhAB0nVsfGdxjOF5VrvKWRT+LhjJRpLTKTtZ5ZOzv26rXIn5plRRnYbAADJJ6BQOZ9BUq5I6WIxFHC0nUqyUYriN4OHpCGvLwgsqnAbSRGD9EaVGpzsM49B69Gjho0V0lTX07FzftHxLbW3cRtfEdFRvu3y5vtdksuPqU/shxHTfPcOBHHIZAzfRUtmQLnlnw7D0qKlU6Oqt9W1vyzzS+hZ2pht7BqjDrSju2XF26rdvHM0/sRxOGa+kLkoyRqtukgKF9eoyOivgnZVUbZALedUdp15VJpWdl4eJY/juDhRpSm2nJ62adlyy+po1cs9GVjtvHCEQtFqmlPcRSAlWjLBmDF1IYKNJOBzOB1yI60oxpuUldLOxtBNzSi7N5EPxPi0dsih2Z5GwERRmSVuWFVeZJ+zevOUcPOvK0F+EdutXhRjeb/LJ/sP2MaOxhW4Z45TrZ0UgBC7s+nHoGAr10VZJHmJO7uX2smD5D9pt53vFr199p2TfH0Pm+n6NAVigNP9kltiGaXbxOEHmNI1fcdf7q4m1Z9eMey/n/Rfwccmy+1yi4VDiN8Z5YHKqIFmODzZiQyK52wELEYH5wJPSulLCSp4ack+s19Mm/Ep4TaFKePjRayT17bC8DNaXaTx7amLL5ByPGhx9CRVz6MM88VrgqkcTReHqarTu/XobbfwksNVWLpaPKS+/viXntO3yi3g4hbF2aCRJDGC7ZCkh00BxGH0s4LlScbDoap0YulUlQqcbr8PS9tMimpqcVOOhcxOujvNQ0adWrpjGc/DFc/dd7EhgFyzXM01w0UEizyGRdZOQp2QEd2QCEA6+demilTioJtWVvzx5k1ODtonfP3kL2kGnYRRIPzD/wAu7WtZSvxb995NFW4IcsccgT8Mf8zWhseg0MgvrQHtAFAFAFAWLsBxy3tnuYriZIdbJKhkcKreHu2ALELqGhSRnJDDbar+Hd4W5FDEK07ltuO03DZEaN720KupVh8oj3BGCNn8jU1mQEBLf8JMaRDiRRIwAqxXPdgAbAZi0kjHmTQ36xXO29twl7d5bWdmu0UmORXmmZ+hjdm1DdSQMnbI6ZByp7r1MwlUhLeje5WhwCMA65JWzzy+OgUjwgbEKBv5CqbxlV6HQe807yfn2JeiQzu+F2xyqr4mB8RSZzk9cg8870VWpq39UiGcIP22PeySaIdR8UsrYKKORXw6cEDGAMnOw/j28PDeSUc7nSwWIwuydnvEVp5ced+S4t+9My0cPsNB72UgyEf4UH1Uz+9ju3oMAdvD4ZUlvS196Hyrb/8AIcRtarnlTXyx+75szntn2iNzJ3cZPcocKB9NuWrb93p8a0qVbrpOC0/Pjw7O862ydnLC09+fzvXsXL8/o0DsvwgW1ske2r3nP555/dy+yp8PS6OFnrq+88rtHGPFV5T4aLuX51E+2P8Aokh06iFJBwxKkDIYFVOCDvk4HqKjxqTovK5JsltYuFnbNcUr9mbX3fYaxCxKqTzIBP3V5I+nFJ9rF0zW8dlFjvrmaJEzrGDrBDKwXTkMuDuCAc1tFXNKkrIuPY/sVb2K6hmW4IxJcSnVI3LIDHcJtso8hnJ3qSMYxVoqyIJScndu5Zq2MBQHyv7WuytxbcQuZ2ifuJZWdJcZU6zqIJHI6iRg4O1AUSgNS9ks2baVMHaXOeh1KBgeo0/vFcPasf8Aci+w6GDfVaLR2gvjFAxX+0fwRjzdth9g3Y+imqeGo9LUUeHHuJcRWVKm5sgrZI2iMa+6uYyOo0+H7+v3V6J56niXKcJqfHVeo+MXfwaWOGxgkfRdT7y/BhkfZXk572ExHV4PzX7R9Tozp7SwSctJrPsej8mPeyHGhExjuAphmPdTowyqye5qIPND7pyN1KHYKc9nGUVXpKvS1Wa7vyvyeDo72ExEsLU55e+1HPaTjrwWj8Hw/eFjGsmhiPk2M58CgZG0OkcgQc86rUKCnUWI4a2/+Xj5nSirvdK9b255kQn4Rlf4k1bcl2+ZcUX2eQ7XYYGMjoNv/aozc5iZ/pKo+DE/xQVl24BX4nbsRjAJ3A2xt6nJGw9N6wgzqhkKAKAKAKADQABQEa/EWN0sCYIVS0p8vqgeuSD9tS7iVPefgRb7c91eI7e6OsxokkjAAkIBsDnGSzAD3T1qXDYKtiP+NFbGbRw+Et00rX0PVjmJyLaQHrqMX3A96cfdV1bFxb4LzOdL+S7PWam/Jnk3B7iTP+qz1Mzkj4LHgf7VWqOwq2W+0vC5RxH8rwqT6OMm/Jfn6Ezwzg0MAXu0UMECl8AMw2yWI5kkZNekpYenSturO1jxWJxtbEN78m03e18l3ED2/wCNiKMQrku4bkV8I5Zbm3XblnffYiocTO7VKOr+i96HS2JgnVm6r+VW5593Dv1ty4lI7J2veXsC4yA+o/BQW+7IqOcU5Qgufbwz7mj0m06vR4SpLst55Gy10D58QPG76B+8gMuHUEMB3uAGH0u6IHLzzVDFYmgupOaT7W16HXwGDxeVanTclronp3p/YvHs742LqyQ7aofmXIzpYqq4ZdQBwyFTy6n415mcVGTSdz6LRm5wUmrdjKr244t8n4zZTSozRQlnIjAZtIRRrZBKdlZj4iibA41YpGUYq7ZrUTbyNl4dfRzxJNC4eN1DKw5EH/1yPKpSIc0AUBTO3fbOO2/zSKIXN1Iu0JxoVeRaY9EweXM8ts5rWUlFXZLRozrS3IK7Mm4R2bFsrGaCC4DMWbEeWjB+pqzqQfVAB54ycCubiXKrnCTT78mdj/TJ0oXylzyz8Of0JDjnaBLaFPk0esPjR3a+DfYbgacE+HGc71QoYaVWbU3a2t9SvOpupKK1GFizTlbmZg0mMKoBCxdGVVJJDZGGJ32xyFdilRhRjuw/s8ttHFVatRwmrW4DQyfJ7jfaOY4JJOz9Dl2JORscDAwtTaor26WnlqvTwJeCfROEPKUHG/01x/Ff+D1rjbWob0FVXDJ939+p6n+KYyzlhpd6+/58zjiUQWUEjwTDQ46a8eHP6S5XP5qCtdkYi6dJ8M19/wA+ZL/KsE7RxUFpk/syNTiE08pkmMr6F7iKQaQDGhIyctu5YnLEb6QfSrc4U6V4wtrdrtf2K+D3pQU5LNodQ3G5UCVyCASImbBwDgmNNOcEH7RWFSnNb0VkWXVjF2bGnE4JAwngjm7wbMvcy4kX6p8HMdDUtOlN9WSy9COdSPzRefqdpx63KgmQKeqt7ynqGXmCDUToVE7WJFWg1e4tFxSBtlmjJPTWM/dmtXTmtUbKpF6MeCtDcKAKAKAQv7nu4nkxnSpOOWcetbQjvSSNZS3Ytlptuwd44Baa3jzvgLJJ+8mPp6f97Sw0eLKjxMuCK3xDhRX5Q8l0Wt4MqCiiNppV2KKdTELr8GxBYg4xzO6pQi7JZ9plVJyjdvLsGvYfs7AYl+UQTvO5LO5EqBB9EFiVDbD6Oo5byreo+WhinFWz1JfhnD1gubpFyEzCV1MWOCmObEn3gdjXf2Lbo5d54v8Ala/3qfcyU71c4yM+Wd+v9J+4+VdneWh5Xdla9vftrzORcJjOoY+Ppq/4d/hWN+OtzPRyva3u9vXITlv4116mxozqznYAKxP2Bx99aupFXu9DeNCpK26tdPFtL6pmP9oeJG4uHl3xnCAnOFHlgDY8+XXrzqpTvK9R8dO7h56nvcDhlh6EafHj3ls9mXCz47lhz8CfDmx+8AfYa3w6c5ub0WSzv3/ZeBw/5Dil1cPHvf2X38iw8WuHlc28RwoHzsmxCg/Qwykd5jBG+wOT0B5m2drRwsejjnJ+8zb+P7FeKar1Mop917cnfzyI/iEyWyiMRlYdO7AEhmJxpcjkDnLM3Mbb714ulGVeW85da/tr7JH0CbVKNksre0c8IlmE80MVxOkeNcmhtJeRjpBGFBUBUxgHoNzzN7E1nh6cVD3Yp4TerNyn9DzjliEjbQ2lpNubF5W8iwPePnljUANycjaqVGtKpO887eS+y8n2FycFGNo5ff7s1b2Lg/gW1DHJ+d89vnZNjny5Y9K9Ecsu9AMOO8VjtbaW5lOEiQsfXHID1JwB6kUBjPZ+ORg91P8A290/eyfmg+4gzvhVxt05VQrT3pHrNmYboaKb1eb+yJRmwfTz9dgB9uaiOg3YjrmJIg+sZt5M96u5CFubjyU/Sxyzq28WYa1JztOHzL6/v+jlY3CqKdSOnFff8+fMh5o/k8jajlSAzNt4lPhEx9c4WTG3uvtk1bw1dVY+9fenked2rgunh00Pnj83auffz8xe8s0lUq4yCMHBIyPIlSDj0qzc8vCcoO6K9c8NQ3EWhnBSXSzliXLaDJ7zZ2VVAxy8R+1JKUXGSumdChiqlFb8cnqrcM7EvffKZoDC6QgsMF9bc+eoLo2OQCN9q5lHZkaVVVIzeXC30v8Ao7uI/k8K1B05U82vDyGdlwOVFAEqxgDlGh/i7EZz5jer8qUZO8szkPa8krQjY1H2U2F0thrjmgUSTTMTJC7uxWRo9TFZkA2jAAA2AqxFKKSRcjNzSk+I54dLdX0Za7mCIsksZhttUYYxyPGe8k1lyCVyFUqMHfVmtZStkTQgmrsmeHWEUCCOCNIl+qihR+7mfWoyZKxB8Ks4Jry4KRRS27IusmIFRcKzI2ksuGJTSG05wYxnc1twIJ2vkQ3tC7N29vHDc20McJWZUk7tAoZJMoNQUYJEhTBPmajqregzejLdmitVzjohQBQDbicBkhkQc2RgPiRt++toS3ZJms1eLRsnZziS3NrDMhB1xoSB9EkDKnBOCDkY9K6ZyyF4j2TsJZRMHMTh+8+alCqZNxrKHKa9zkgZOd6GU2tDy74MR4ob5eW4nWN168u6MbA55kkjblWu4iRVpIo3amFoG+Vpc2t3kL3yRyRR6RG2pdCtIzPsXGMliSuB0q9g8R0F1bJ2+hytp4L41LOzV15r82IaFrvXrxGOXvMzcmmbcKBvibHP6Prth7aSleMfPx/P0I1/GoyhuylbuXZBf/m/ieR2k/I3GnYe5EPq93zcsN1Xfry5VWltitbqq39WLkf4/hb9a7/ve4dolNwcNq1meXUdwZAAdlGcKVHJV+4VWnj609ZF2ls3DUrbsNNPr+X5mfzIUJQ+8pKnHmNtq9NDFx+HU78PQquDUrGpcMdzBHBbho41UB5WXSzHHi7tTuCWJOsjbpnmOXjtvQo0+joO8uL98TkYP+PVMRiJYjGZJu6j6X7Le+AstzHAe6UBY0XLsTyJOy9S0jHfz3HMkV5NxnWe+3eTfnzfcveh7BOFNbqySXkI8SdWTVcI3dagFjCsxcnZdYXlknZD1xk52HQw2GVLrN5/Re+Zy8Ri5Vn0dLT1GfAeDXERdi0SCTRlQrNoC58K5fA949WAPLaq+LxVKrbJu1+z39C/h6E6a11Jy3slXJyWdhguxyx+3kB6KAPSqUqjllw5cPffmWVFIdezvtEOHXpsZ2HcXTa4m38Ex8JU6mZtL+HxE41fbj0GBr9LT7sveSRzMRT3Jd5tlXCAzb2z3mtbXh4/+pl1Sf8AhReMj7Wxj9E1pUluxbLGEo9LWjD3biRNc09qJ3A8Lb6dj4tvDtz8QI29RisrU1n8rzsN+EXwngSUAAOM4BzjpjOBnl5VmUd12I6FXpaanzPLfhMKBwqACQYYbkFcY07nZQCcKNhk03mYhhqUE1Fa6ld4ZIY3e1c5aI4UnmyeHSxz1OsD4qauJ7yufONrYJ4bESitCQSFQWIABY5PqcAZ+4CsnMcm9TuhqGaGTTvZ5NDFwyDMihSJJCXZRjW7yHPkAWNSo9DS+SPcis9lu0McSS98ksUUlxcSxTtG3cyRvK7BhIAQoxg+PSCCCCc1HJZlqEklZktc9rrUrptpo7idsiOKFg7M3TIU4Vc82YhQOZrWzN3NEz2e4ebe1ggY5aONVYjq2PEftbJ+2ssgGfbmDXw652yViLgbc4/nBz9UrDV1YynZ3MvNcs6oUAUAUAhPZROcvGjHzZQf4isqUo6M1cU9UI/ge3/uYv1F/lW3Sz5sx0cOQHhluoJMUQA5kouB9pFOkm+LG5FcBhwOTvZp3UARIQkagDGRuWwPPz9akqrdjFcdWR03vSb4aErczKNmkCE9cqD/ALYI/dUUU3orksmudhtFdySj5mEuuSNbuqqcHBIxknceQrE5Qpu05Z8krs1UnL5Ud/Ibhtmit8HqWZv3aP8AnUfxVJaN+n3M7k3qkPeEcGSHLYUyMcs4UD7FA5KMcvvqrXxMquXDkb06SjnxOuLXpUCJBqkk8KjJGPMll3XCnV6423rFGnfrS0Xvx5CcrZLVjfh1qoYNkskQI1sc65DjXJv5AaQ3TUw5Cuph4ys5yVr6LkuC995x8dVTtTi7217z3hiLO4uiFIGpYW04bTkgknJ65A9CTzO1bHV2n0S8S3gMPuR33qyYrmnRCgGXFrNJYijqXU/RDY36HORy5/8AI8qlo1JU5qUXZmk4qUbMZ8K9tlzaxLbSQpcNDlO9Mh8YUkA7Lv4cDPXGetepjLeimcdqzsWDtLdGfjtySPDawRQrvnd/nSfQ7lfsqDEvJI7Oxad6kp8l6/0L1TPRiV02EY78j7uM/Zq8Of0tvPasrU0m7Rfv1y88iK7HODaJjkGkHMH/AFjdRsfiOdb1fmK2AadBW7fVk1UZcKb2qjkS8iliQuTE2tRjJCnwnc/WYfdVug+q0eS/klOF4uTtfLy/Qym4qYiS8UwCsN9BwQI9I3Bxkuf4VNY8vGjv5Rau+3t/AC8nZgywSnTt4sLrwjKM6yCBqcnl0H2ROrTXEtx2ZVa0/Wa+yFI1umbSNEYHVm1tjTozhcb5BOSevWtJYiCV1mWKeybvrvy77jjhnCjbhRC0eVOQZLa3kbnn3nj1c/Xbpiovi5cUdP4WPMtSdsOIg/2tuRjk0B/6ZRRYrmvqYeF5M7g7bXyBvm7NmJzkJImf0sO2/rW3xMeKMPCvmOE9oV4ANVrbseumdx9wMRx95rb4iHaa/DT7D2/7dSTQyxPZLiRGTHyk7hgVOSIQRsen7udZ+Ih2+Rj4afYVe3VgihsagozjlnG+PTNUXa+ReWmYpWDIUAUAhez93G8n1VLfcM1mMd5pGsnZNl1j7BxpEJbi7nAWPVKFWIKMLliMxFsDc43O1X1Qp8ij09TmRF1wWC1s5uIyO8qhNdqkuk6Cy6Y2YKoDOxcNuMJnqRqreMIp9VGXKTjeTFuwHY+yksIdUTsxVWeYPImtmySqlHUkJkLnGMjqQazNJvMxDJZEFwnh8aK40gt3soLNux0yOoDMdzgADeuHjZy6ZrgtPIu0IrcudcGhWNZIl+hK+3ox7wY9MPj7KhrycmpPil9Mvsb00kmu39kjUBIM7q/VVJUqcZ3PujB0ksRyAbZiM6c5O1SwpNuz9++HPgaOaS9+/wAFZ4UXvLiSQErAgEYb6bDOooGB5EkZbngDzJrs08PGnBKWuvZfmcnE4tpvd9onOKXyxIEQDIwqJlk1HZVWNguCemOnXAqbtZz4Qc5W5jvhdp3UKRk5IHiPmxJZj+sTXArVOkqOfM9NThuRUeQ7qI3CgG3EB82d8eZOnb18fhGOeTn4Gt6fzL36ZmstDL37PXU7PLFCzozuVYFSD4iNjtncc8CvVU1aCXYjjz+ZmoWV0DccRuHYYN5N4s5GiPwg/DAqtiM5JHotkWhQlN8/REvVY7JxKmVIIB+IyPurKNZK6sVXgfEkglnSWREQsJAWxks4GSXBCkllY6VBxvvgYqacXJJo5mGrRpTnGbSV758326a3ySy5lsVgRkHIPIioDqJ3zRA3e93IfqxRr95dj/0/dVqkuqeG/lNS9eEOS9WRHHJS0kUQGQpEjgMoOAcKBqIG7b/4a2qStF9pzdlUd6bqPgPoieelx6Eqf4E/uNc9npVcjO0Vo/huYf7WLp9ZOZU+fnj49aloyWcJaP1I6sX88dUPOH3sVzGHXcciDzU+RrScJU3Zm0JRqK6FXuYl8BkRcdC4BH3nPKtVGTzsbb0VlcVt2UqNDBl6ENq/fk5rDTvmZVrZHYNYMntAFAFAFAFAMeO/6NN/4bfwqSj/AMke8jq/I+43qVQcg7g5BHpXROaUO37GurfJ5g9zZwaTaRu0enODkT5AZihJVRgqFxsTWbm6fMnu8vtBAtoA+cD/ADhu7x5k9wG28gta2Rt0nYVe79nVy8pl+WRgs/et8wcLIRhggEg+bYEghjnrzORDUw9Oo7vlb8eQjWlH1Kjxnhdxw26WJ3M0ctuNMiRnwlCVGU1MW06lyRzDL5VXxOFg4Jrnz1vr3EtGtK/gMlknk3WPQD1kcghWGSulQSdL7qxwRjyzmBUYR1fkuXHxWqJ7zei9+9AfhrSZM5L7glUARWYLp1c85K7HcAjpUkXGHyfXPjew3G/mHXZv5u17tFOtHZCMjYk5BYjOxVlOQDjPpV1vedzhV4ONRpnnA7cyOZ5APCSqbDxsPC0jafCx2Khgq7Z25VzsfX/9qPj+Dq4GhZb78CfrlnRIfhru91cMXJRdKKoPhDbk/FsaST+djpVqqoxowSWbu+3+vxchg25yd8iYqqTDLirkRkrnIBOwUnbqC50Ag75OfhUtFJyz9+WfkaT0yLD7L+zom4XbysZAX708v/uvg8uo3r1SVlY4zKr2MPfWRdwAZnlZsDYlmIOPTp9lUq7/ANw9TsyCeFS53Jfg0zNBGXOXC6X/AE18Lf7QNRTVnkXsPJyppy1496yf1HtakxAcctQMrCubiVHGvYskajfRkjHNVABAy+T1NSwfPRFDE0+EF1pJ58Uly+iWmbvzFOG8NmgXTF3QQqhKNq8L6QGxjbBIz8cnrSUlLU2o0alJWha2WXJ8RAcJuu9kfvIB3jBj4HbGFVAB412wordVYpWscjG7BeMrOrUnbu/YRdm3DO5uW1OQSUjUchjA1avCOg9TzzWk5qWqLOG2LChDcjN27kN+IWc1u0YjYzI7BD3rAFWPu+JU908txzx51HJQcXJ5W5GuKwsqCTg7rTPh5IeJwu7J3Fuox0d2Of1Fqm8RS4X+n5Ktp9hF23Yy5jmaWOeFdfvIFfQfsJzz359TipZY+nKKi4siVCcZbyaHFgl48ssAtGd4gGYxuuCpzhlEjKSDg8s7jFTwpRqR34PzMOu4O0kOJ0nT+0tLpNuZgdgOm5j1DPpmjw0zKxEBG2u0csFO6nDKQQyn1VgCP+xqKcJQ+ZEsZxloxetTYKAKAKAKASu7cSI0bZwwIOOeD5ZrMZbrTRiS3lYmm7U3+drn/dRf0VY+JlyK/wALHmefjRf/AJV/uYv6afEvkPhY8zsdruIAACaI+rwAn/YdR+6srEvijHwq5iidteIAe9asfMwSf9NwP4Vn4pcvqY+F7SM4xxW5uniecwfNBwO6jdSdenIJeVtsqDy6VpUrqcbWN6dBwle4zI3zg7csNz28sgdevl8KgJxvPZqd+5ic+b8/vKE1spvmzVxXIiDbS9+IFEUUU+ziM7jRliRsuGZTjIB5elTOuoUnLNtc+0qVMOp1Y3y7i6RxhQFUAAAAAcgBsAK4TbbuzpJWyRxcShFLHoM9P+ZA/fWYx3nYw3ZXGHZuEiAMww0haRv8RyM46hdIx6VNipJ1LLRZeX7I6KtG745kpVclITtU+mB2AzpRvoA4yMA5chRvzwCfKreEV6iXbz/GfoiGvlFs2b2d2ndcKskxj/N42I32LKGOc9csa9KckyHsB/8AL4f8f/mPVCv87PW7L/8ASx8fVklw4aXmj29/WoH1X3Of/wAgkrSWaTLNLqylHtuu5/u4/rQnOGjBIJAyM4PUZ54rNzDSbud1gyFAFANOJwLJE8THGsYBHMEkAMPUNg56VtHJ3Ia8Izg4PiL8Iu+9gjkPNlBb0bkw+xga41aG5UceTODF3Q8qM2Pezup+Io0K5EKuk7/RVXXIjzneTvFjbAzgA5xkZ6+zqc4pyejKWKlF2XE0KumUyg+0/hfihvV5qRDLtzRz4D/hlwP8ZqKtHeg/Mmoy3ZoqNc86AUAUAUAUAUAUAUAUAUAjLdKux1H9FHP/AAqa2UWzVySFC22QCfT/AN61MjKaEtnMCNn67DGf1WqRO3/byNGr8BrPDIiiQRQJ3RDjSTk6eajwKBlcr9tZ6s7xbbvkatNZ2SsWmKQMoZTkMAQfMHcH7q4zTTsyyndXRDdo1L6Ic7SOq/R3Bzq5gt7ueWPjVrDNRvPkr8fDs1537iKrnaPMm6qEx7QFY7XwmRViAGqWSONSVXIJbG2p8/qr8TXT2cr1F7+3qypin1T6QgiCKqDkoAHwAxXdOcfO3CuN21kjWcztG8MsqaWR9WNbEE6VxuCKqVaUpSukehwGPoUqChOVmr8HzPb3tlZh45I5dRB0uNEgyjcyMrjKsAfhqA51qqM7WaJ6m0sPvRlGXY8no/Dh6X5jz8drH+//AN3J/RWvQT5Ev+qYX/L6P8DgdqrP8oT9/wDKteinyJPj8N/mhJ+19mGx3yndd98b59OmN/iKz0M+Rq9o4dO28IntnbEf2ig4jPmPE2GUbcwBknpkVnoZGn+pUba8vq814Cb9sIMNiVAcyhee+B4Dy61noXyNXtGnZ9Zcf0NLftAl1K0cc0UY3xLPII0VWCHYN4mcOvugcuozUkaLWpRr7UjnuZ8uWdvRr9ljtrK1gQC341bNjJMcxiKEk5OkxsGQZJI94DPKo62Dp1c2rPmjlxxE4nqX+vIa/wCFwg4w4uDKR5kKVQE+QJ+/rWjsyKebb8LEjxb4IufZ3i3DIIVt4Ly3YKCSTNHqZics7HO7MxyfjXR3bK1ire5K/jDZ/lVv+2j/AKqWBH9ouKWc1pPEbqDxROBiWPIOCQR4uYbBHwpYXMpt+KQsqt3iDUAcFgCM9CCa5rpyTtY6aqRavcU+Xxf3sf66/wA6xuS5Gd+PMPl8X97H+uv86bkuQ348w+Xxf3sf66/zpuS5DfjzOo7qNvddD8GB/gaw4yWqCknxO+9X6w+8UszN0Her9YfeKWYug71frD7xSzF0Her9YfeKWYujpTncb/CsGTrFAchTknJ+G2B+7NAISwIRlgSB9Zjv+scYrZN8DVpcRjJHCDkWysfP5nf7S+akTlb5vUjaj/j6Eh2buMQmNsKYnKbke7sy75+owH2Vz8ZTtU3lxz/P1JKL6tnwG9pL3t7gHUIkLnBQgO2UAygznSW2JPMbVtOO5QvzduOiz4+HA1i96p3FhxVIsHMrEAnBPoBn91ZWbDIzglh3/GbGNkI0u05OmMZ7sa191i/vgAgnry5129mrJtP6v+vI5+Leh9BV1CmeEZ2NAI/Io/7tP1R/KgELjg9vJjXBE+OWqNTj4ZFAKQ8PhVQqxRhQAAAigADYAADlQHfyKP8Au0/VH8qASuOFQOMPDEwBzhkUjPnuKAQ/F2z/ACW3/ZJ/TQB+Ltn+S2/7JP6aAPxds/yW3/ZJ/TQB+Ltn+S2/7JP6aAPxds/yW3/ZJ/TQCc/ZuyKsDaW+MH/Up5fo0BEfijw/8htP2Ef9NAH4o8P/ACG0/YR/00Afijw/8htP2Ef9NAH4o8P/ACG0/YR/00Afijw/8htP2Ef9NAH4o8P/ACG0/YR/00BH9oOytgtu5WztQfDuIIwfeHktAVD8A2v5NB+yT+VAH4BtfyaD9kn8qAPwDa/k0H7JP5UAfgG1/JoP2SfyoA/ANr+TQfsk/lQGXe0K2SO8KxoqLoTZQAOXkKAhuDIGuIVYAgyoCDuCCw2I8qA2r8A2v5NB+yT+VAH4BtfyaD9kn8qAPwDa/k0H7JP5UBQPadYxRPAIo0jyr50KFzuOeBQDL2b2kcl2yyIrr3THDqCM5XfBHOgNw9n/AAyCO71Rwxo3dsMoig4yu2QOVAaT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AutoShape 10" descr="data:image/jpeg;base64,/9j/4AAQSkZJRgABAQAAAQABAAD/2wCEAAkGBxMTERUSEhQWFhUXFxobGBgYGRwgHRocIB8cGyAcGh0YHCggIxslGxkfITEiJSorLi4uGyAzODMsNystLi0BCgoKDg0OGxAQGzQmICYvLywsNCwsNCwsMCwsLCwsLCwsLyw0NCwsLCwsLywvLCwsLCwsLCwsLCwsLCwsLCwsLP/AABEIAMIBAwMBEQACEQEDEQH/xAAcAAABBQEBAQAAAAAAAAAAAAAAAwQFBgcCAQj/xABPEAACAQMCAwUDBgsDCgQHAAABAgMABBESIQUxQQYTIlFhBzJxFCNCUoGRFRZUYnKSk6Gx0dIzU4IIJDRDoqOywcLhc7Pw8Rc1RGODlNP/xAAbAQEAAgMBAQAAAAAAAAAAAAAAAwQBAgUGB//EADoRAAIBAgMECAYCAQQBBQAAAAABAgMRBCExBRJBURMiYXGBkbHwFDKhwdHhBvFSFSMzQtI0Q2Jywv/aAAwDAQACEQMRAD8A3GgCgCgCgCgCgCgCgCgCgCgCgCgCgCgIvtRxb5JZz3IXUYo2cL5kDYH0zQGYNfX92beG94jFbrcKkghtVdZiHGVRnx4FOcZY7kAeLNAOr/go4O8N9bTziESot1FJIWV0kbS0uD/rAzBvX03BA1mgCgCgCgCgCgCgCgCgCgCgCgCgCgCgCgCgCgCgCgCgCgCgCgCgCgCgCgCgCgKd7X70RcGu2IzqQJ+uypn7M5+ygInhNpCtpFFPItwbt1UyxE6XdI8qwZWyNKW4wwOdS5GM7Qtu9ywkkrEB2qtJY7i1s3MjWV1dWwaSSVpG1hiTFhyWAc6Nx4Rp5ZzneMrkU420Nmrc0CgCgCgCgCgCgCgCgCgCgCgCgCgCgCgCgCgCgCgCgCgCgCgMZ9s3tFurS5it7GaNcJqkKhHbVqI0tqyBsM4wDvQFOuPbRxCSa3YskSRsplWNdpRnxateTjTtgH154wB9IWt5HIMxyI423RgefLkaAXoAoAoBnxiyWe3lhddSyIykbb5BHXbNAZj7MoGl4Xw58qe5llZtW5x/nEYC+TDWvPpmoZassQ0Q+7H2YuuN31zN4vkndwwKdxHlSXYDGxJBwefiNSQ0Ipu7NMrY0CgCgCgMv9o/tVawuvksECyOqq0jOSANW4UADc6d85xv8aw2kSU6cp6DLsv7bopZUivYRAGOBMr5QE8tYIBUdNWSOpwMkYUkzM6MoamuA1sRHtAFAFAFAFAFAFAFAFAFAFAFAFAFAFAFAUv2xNKOD3LQyGMgLqIOCU1AMoI8wcY68utAfKFAKQQM5wqkn0pcyouWhu/+TbwkrDdXZPvusQXy0DUSfj3gH2HzoYNooAoCK4v2ls7U4ubmKIkEhXcBiB5LnJoCDm9oMTf6HbXd2TyaKBxH13MkoVcHGxGc9KApHZrisnDrW4u7u3MdvPPJKiw5fuX1aGhkBxoOpcA+7kMDp2FaSjckhNJZjiIXtk68RtXjuvl8ymSziGvbDHMcy8yijBYgLk79BWyVkaN3dyxf/FW2j/0u1vrT86a3IX7CpJ5b8uhrJgufCuJw3MSzQSLJG3JlOQcbH7QelAO6AKA+dO3fBpOI8VvZbcoFidIjqJ8TIgDbqDggjG9Vq9aMGky3hlLNoovF+DzW7aJ0K55HmrfBht9nOsQmpZxZaupdWSN59g3aRrmxe3lYtJasFyc7xtkpkny0suOgVasp3OZKO62jTKyahQBQBQBQBQBQBQBQBQBQBQBQBQGcyds+I3U0jcLtYZbWJiveSsVM7L7whIYDHQMQR1z0FeriadN2kzKTZ5r45fNklOFRp0GmeSR/Xkoj9Ofx6QVcfTj8uZlRZXu1l/Nf8OvLC/PcX1kPlB7v+zuI0DYZQfokHcdG0nzUXKdSNSO9Ew1YxC2s9cbsuSykbDyOf5Vs3Zm8Yb0W1qWW1jWGMZwoAGo+vr9tRPNl2KUIm3ewqxePhetgQJ55JUB56DpQZ+OgkehFTI58nd3NEoYKl7Vb+WHhcxt3ZJ3MccRT3izuqlU/OKltxuOY3AoD3s17PrC0PeLAHmPiMkx7xw3XBbODkncYJ65oCy3t5HChkmkSNBzZ2CqOgyWIFAUjhFks8jXjMzQvI0ttE2NEYYAGbHVpPE4z7okOMFmqKcuBPTjxZE8S4pw62L3tnc2cdwqOcJJGVmGztGyqfecoMOvizp5jwlFyMSUWjSeF36XEEc0ZDJIgYYII3HLI225VKQlG7O54XxKazmP+bX0rTWsnICVvfhboGOBpHI46k4AGiUAUBh1vBc2E7QXsOk3NxK6TowaOR28WD9JT0AYZOPSufi6Mn10XMNVS6h5234a09m6oAzqQ6jG+3ML6lcj91VcPNRnmWp3tdcDHbLis9vL3lvNJE23ijYqSOeDg7j0NdiOhzq7vNs1v2f8AtrkDrBxPDITgXAGGXy7xVGCPUYI9a2Ijd43DAMpBBGQRuCD1B8qA6oAoAoAoAoAoAoAoAoAoAoBpxa0M0EsIYoZI3QOOallI1D1Gc0BSfZ7xRYUThM6dxd26Y0H3ZVH+tibGGDbkjmDq22NcTG0Jxm58GSRZZO0V+0FuzpjvCUjj1Z095I6xpqxvpDuCfTNVqNPpJqJsULtZ2YMEX4QtSz3sBMjyPubhcYkSRfd0lM4RQAAMDFd6naPVWhmUMjLru6jlupbiG3+Swz6TDFjC+FdLFcAL7wJwOWazKcZOyempJh4uOb46Er2M4F+EOJQ25GqGI97P5FV5If0mwMeRJ6VtBcTGIn/1R9KRRhQFUAKAAABgADkAB0rcqnVAUbh0n4T4i0+M2dg5SHylueTyeqxjwqcYyxIPkBZZOKlpGit07x0IEjE4jjPkzYOp8fQUEjbVpyDQFY4hw+UXStxIQ3UEqGKIKhRIZWzsUd2GZQdAkJyCFUY1nIGYXPa6472OynLNYEOuuONhJcRoCvd6ierjui409Scb4jnuwW8yamp1GoRV+4tVn7QodBEthIhRGdxGInVY1KgsCSpIGoZAXI36b1DSnGr8jLNejUoW6SNr+JL8OmaGG94kD3Mjszx25kDCTRGgAkjQkCaRsZ0eNcoCTuDZirIpSd3clO0Mhnte64pbfJ4n0kTQy94Ldxgq7toVo2VvpgMg31MAd8mor2L4/Jrbh1+w+WwjZuQuYvoyx55nAwwHIg+oAFwoCs+0XhC3PD5QWVHhHfxSNgCOSPLBiTsBsVJ8mNYaTVmZTs7ozPgnH5J4I3FtM0jKMgJpTPmHkIXSeexPPrVFbLrzl1VlzZ0I17x0zMx49wKT5TPjuwRIcqrEqCcMVBIGdOrSdhuDV6Ueie43exVdKUm2ivyxlSVYYI5iskLTTsz7D7CRaOGWS5zi2h/4FNDBO0AUAUAUAUAUAUAUAUAUAz4xxJLaCW4lOEiRnb4AZwPU8hQGTG64pegzy3clmrbxwQAeBemtubNjH/bkKs8TZ2Rcp4S6vJje2N6nErO54jcLNBb96BMEVWXvEK5lC8kBx4hnG5JAyair1OlpOKWZpPDyhnqi48QsTPxCUNLII4haP3YPgYq0kgyDyPeIjalwTpwdiaiwcI9GpWzuzVK7JXiV9DBE0k7qkY95mO2+2PUnljrVwkbtqZRwu+h+RJHfRfMBT3UjgMjxrkISR7kmjGxxnO2+QOJXpy+Ik6Es75rjfj3r0OnSqRdFKssrZcuzuY+/yf8AiEKXFzbKVzLFFKuxB1AHWgLeJgNeRz2yd9zXoKbk11jjVoxi1uvgvO2ev07DcK3IiudveOG1s3MeTcS/M26D3mmfwrj4e8fRfhQFW7DvPn8F2o0W1pH3dzdDm1ySGlWLPXLMMkeHc/VyBokEKQxhUXSiDYKCTjnyGSSefUk+tAU3tLGOIzJYjQYyFkmIywEAcFcMMDMhTToYZUgsM6BkCr+1e3RLy3VFCqtqVVVGABr5ADYDYVztpPqR7zu7CS6Sb7F6jT2aIG4misAQbecEHcEExbEeVR7N1l4fcm278sO9/YnL7s/Bw/iMcrh/kcjIYYwWMcc6l30hVVnyS2qKJRpLk7Ahc9U84aZE4ddxzG6tzGRyYfA8j50Bm/tA7DTm372yuGX5J87bQ6FJQjdljlxr0aR4Y+QIA93SEAv/AATikd1bxXERykqBh6Z6H1B2PqDQGce2XtJmS24VEGZp5I2nC8+51e5npqwSd9gu+xrenHemkZirse3MoRGbYBVJ3zgY+G+PhXdbsi4YzDPqBcgAszMwHRmYkrjnsTjHPavN1G3Jtm9NpQHdj2JM8rS3BManGEGNZGAMtz0jblz+FUK2PUFann28AsNvycpZepYU7GWQUr3Oc/SLNq+w52+yqTxtZu9yf4ala1i++yjjM5e4sLiRpe4CPFK/vNG+RpY43Kkc8759K7OHrdLTUjm1qfRz3TRanIgoAoAoAoAoAoAoBK7uUijeSRgqIpZmPIKBkk+gAoD5w7d9v7jigMa5hs87Rj35MHIaU8uYBCjYeuAar1K+67I6GGwXSLem7IkOy3bM5WC6xvhUlAx6ASDkP0ht5gc6qtKWaLkoSp65r3r+S58SZxDIY1DOEfQp5M2DgH0J2rSNrq5rK9nYc+zq1l+Sx3E76nmht8AEnTGkeEyTzc6izeRbG+CTcUVG6XNnNgshj7RbgySW1oih8Sd9MNBdVRVZUDoGGQztsM80zviocVUUKTu7N5LOz8yxRg5VFlprlc74ZCEjVVVVG5wiaBucnw9N683Uk5Sbbv3u/wBTuU4pRsvSxnlpYya7C5s20zxWxdTzEhjCARncDxa3U+mR8O9DE9DKe/pveV75+hz8Vho1adJw13fO1rL1Ni7Ne02wukGZO6kWEyyI6sAoX38MRpbSfI5x0546iaZxLNELwrtFBxTjduYlk7u0t55EeRNIkZzEmUDb6QrZBIBzRST0Yaa1NInlSJS7lUXOWY4AycDJPxxvWTBnXbvt7BBGsscyujtJGqqXGXjZVfUQupdJbPeIwO4wsg3ACHCPaDY24ZEMzk908k/yeTVPIWIlLDRthFUj0bC8q1348zbclyKf2z7ULdTwyASNphdXYQygZ7wlcBkB3TB9OVUsbDpYpRa15nV2VXjQnLpE0muTOOxnaGO3vO/cSALbzAExSbudBVcBc76TWmCpulvb7XDiiTauJhXUVTu7X4PsL1fe0GwniNvcB5IpdayZhnGxdApGI9sIzN5gxjqRXQ34815nG3Jchj2C7YwRtJbiXvFjJEbEFO8jAZtYV0jjQ/SkmkfLOWHIpWU09DDTRqdtcB0DeY9fh9IA42ODjcb1kwYj2I9pEXD7eW3e2uXQ3EptTGg0FHOUQFiDuckbE4b0xWFJN2TzNt2Vr2GvY3hMr391e3hDXGRtknu2ddRXf6sZVRjIAOByrp4ShuyblqiWnCzzL3XQJzJu23Dkiu8Kpj71ZPF4AGbKtqXSxfOTzfG42rjY6CUrpe/fMjilvW5mi8A7NWdxZW0qr3Nw0KuZYyO9JwA5YuDrXVsdQI5Y6VzZwjJbrWQjdZrUbcb4DNZobj5S00asoeNok1BWZV1BogPd1ZOVOQOlVauDpuL3FZ95NGvNPrPIhrHic1nfjiUEIuYXt+7dUcBguoPqT63ujAHPJG3OtcFXhTj0c8ncxiaUpvfjmrG09n+MxXltFcwEmORcjOMjoVbBI1KQQdzuDXVKBIUAUAUAUAUAUAUAldW6yI0bqGR1Ksp5FSMEH0INAfJN7bJFdXcUedEc8qqo1NoRHYZPM4A5k1VrQcnkjqYKrCnBucvAf2HCGlR3dJkVlXuZGjIgdiSNDyMuBqyoVs4zzztWiptLNfkkqYpOfVd1blkzQrhLmHhujeSdY1QmMEtgkKSud2ZUOc9SM1pT3JVVvZRvmaT31TdtSE4PdX1sDbxzSQRPHqiSQLIyKfC2M7oynSdOSBq8+XoMLhsNjaklTbVvqcyfSUkt7iQNgZ43MryNK00h1FwG1shdNOW3WTSCVOQCMqcbZixOxlVp5PrZqPBXTzT77XXlrrtRxTpy7OJpPAbjvIFfxb7+I5O+/wDePj9Etty2rwmIg4VHF8MveS9D01Ce9BP36v1ILiUXczOUB+bZbhQPJtSyqANySA5+Mgq3SfSQSfHq+Wj9PBDd6sktYveXje69fFoe9pezMF+sTO7AJkqyEbhsHqCMbA1DhsVUwzaS159hFXw0K6Tb8hGHsqiyRt8rue8XUU0SIjY2VsGNA+MMAcHqPOpY7QqRTcIpef5IngacmlKTfl+CK7TcevUm+TpeS90qpJG2VMm+pWUy41MpZN1JIPXlXYweInVpb0tb2OfWwsI1GlpZFGjDxzPpZidpAMgZBPjAwMAnA5AchViaU45kKhuSaXvmWzhYLoHDtpbBGHLffqQY+Fc+pk7W+n7LMM1e5IoCBgkn1OM/uAFRMlR7QBQDK84XHJnUN+jBU1L+i2nINSQqyjoRypxlqewwTDKfKbju2B1AzEl8gKdfgzuoxkNsCwGATmZ4qdv0RfDRuIcQR9C93G5aMqyYKKupCGGcnONsbVrQqdHUU7+pvUTcbJFl4JxdGvJRGFKzpDNnUAQSmkrp3YnSqnkAN8kbZ9XTqJzduNmV08yUe9Mk5VG0wwHM0nIMwH9kCdsL7znpgL1bEjlvSstFr+PybXuzOeL3kl1PpbvZInmUiBNAZo18TElFGToVmBYkL1JxmuLicVKe9Z2Xu31OWsW6tbch8q1LTwXtDG2Z7eIwpZyGVIds/I5gqz4C/VkHfdcZAqrCLUUpO7LVKrGd93gzT+Ld53EvcE96Y37sqFJDlTpIDEKd8Hc4oiy9DKOE30j2y/JraSRkXS+SFAkHvLqkOWbVnJAPqRXNlg5yqNzfEsxrrcW6h77P/aba8Ns47C7iuRNE8gkIRCqkuzc+81HAPl8M12U0c3dlyNm4RxSG5hSe3cSROMqw6/EHcEHYg7ggg1k1HlAFAFAFAFAFAUf2kdsVt4ntLYu99KhEaRbtHkY7xzyUDpnfOOmSAK92e4NHbQhFQBmAMpO5diPFqY89yaAluxcam0e0kAdYHeEqwBBjOHjUg8x3Mirv5VDLJliDvEj57RrSRYixaBziB2OSjf3LsTk7e4x3IBU5IBatVh/2Rao1P+r8Cp+0CVGkt0ST50M4KoxDBWXPi0eIDKDbrV7ZCl01lfNcG16ZkOOa3VzEI7KMwd0AQmPzsg+9kFt8ht8+de2jRg6XRpWXj38c9Tl3zuNOA3nyadpJFXOQtwwUZAPuzqeeg48QG3M4yDnyW3NmTxFKVSPzx+ZcGv8AJLt9To4DEqjUtLR/Qt3GVxNC/QrIh8iTpcHn0CN0POvF4d9SS7n9vuenpO1Vdqa+/wBmVOx4lOE0Rxq8SEJGWkKkrHI+DjSfokLnrpz1wOhPDwb3m7N5vLml/ficl1pRbjFXSdlnwTf9eBMcB7P8RuIknRLZQwBDNK3vIYFJIWI8za8vzue1Wfgota5d3B73/l9Cp8W09M/xu/gf3vsvupH71ruENp0hBE+nTqZve15z4z0qzRpRpR3URSxMpS3mNLn2PTSEariFemtUcsB6brn4E9alTsazqqXAjV4WbSSWyYlu5bwsebRt40b7jpONsqR0qjiY2nfmWMPK8LchWq5YCgCgE5ZcEKBqdjhUGNTHngZPkM5OwxWVG5q5WGF2ZomeeeCRY41wmnS3P3mbQxxyABPTPrUqjGSUYvNkTm03KS0JM9n7lhl7dME+68+fTlpK74GwrpLZNdcUjG/fVfU87N8A+TRyu14ICxd2WJo2RYwdI3dOatkZGMHbGc11cPRdOGc8yBRtd3sI9p+LwiJLS0dTCgzIyNkHqFLDOSTl2Oc5xnmahxlaKiqcNOJQ2hiNyCpw1fp+xzHw02nCnuZAVuL7TDEDzjgOWb1BkjUk/GMcwa4Tn0lZRWkc/H9fkjjD4XDt8fuVG34vJZzpcoU8GQVbOHRhhkYAHIOPTG1XFmVcBU3JZK99feX3NQtvaFa3ds8aIUmkAjSCVQdWvw6wOTRLuTy2Q7DIzhxcczvZ6NWuSNjaJDGkUYwiKFUeg8/X1qu3fMsJWVkYv28v4pr2R4d1wqs3RmXYsPMYwM9cVMlZWYhq3wNP/wAnC/dory3J+bjeJ0HkZA4YfD5sHHqfOp46FGqkptI2SskYUAUAUAUAUBi3Y3TKbq7I+dmuptTHc6Q3hTP1QOn/AGoCav70x6QsckrtnTHGAWOBknxEAADqT1HU1huxlJvQV7JXavdTFDlJbe3lX75Vyeu66f1TWlQkpPUsHGeGJcwSQSe7IpGeqnmGGfpK2GB8wKjTsTNXMm7RcY4ZLw+wgdo1CyN38dvzDKjoXwMnS0mGBOSQwO9cunRxMK9SUc3wb5XX2K1R9XIj+y40xGMK4CswGpVU4ztqAOdWgqdwOfWvomx6jlh19bWtfw+5VclLNO474lAQRMgyyAgr9dD7y/HqPUY6mrleDuqkVmvquK+67e8LkMeIX7rbxwxPnLqbR8ZwGBRkJxtpRyVJ+iCOgz4raeyqdCv8RT/45rP1+p1sNjZ9HuX6y09PomL8MsxHgCFEwoGoEEnHnhQfXeuTOW9xuTQjbhYnuGccuYIlhimIRc6QUjOMktzKZ5mpFiZW0RG8NFu92K3HaW+bGLp0x9WOHf46ojT4mXJe/Ex8NHmxu/G74872f7FhX96RA0eJl2GVhoDKYu8neyyPK+kJqcjZQScbAdSefmajnVlNWZJClGGaPajJAoD21EXyiA3CF4AzmVcZB+bcLlQdxrK1NQlGLbkQV4yaW6NO0faK0gvTcWNuuhYDHJGsSw6X1ag2ceLUCAduQFW6lNVoJJlem5U220MT2qY2Lx3MLSOyPqYMuPEWIyNiAoIG2eVQ/DWqKUXZEznLo+siOWe4KqGuZjjGwYYyGD5AK9HUEHntXReJqczzktpVb5aHDozae8kd9OdIZthltZ2AA3bf4geQxpKrOWrIauNq1FZvLsLH2D7Oi9vBGygwxYkm8iM+BP8AEw3/ADVbzFU8TW6OGWr0Jtn0N+W/LRepKe2HiYa9WLmtvEBgc9cmGIx56RHj41HgYNQvz9/knx+9UlGjDNv2iC4RZIJCGQNIqgux3CMd1RPgMknnuvnt2qcFHI9zsnZtHCf7ajeSScpP/J8F70tzynOEW6vxBGIGYYXbPXLkIP3B/v8AWoMZLJI02zJOrCPFJvzyXoyQ9oLSjh85i54GrHPRka8f4efpmqdP5ji1PlMgbhh+SLdBwVMxiZcHKnTqBzyORUhspvetw0NS/wAnvjcMYvIJPC+BPqxt3aDS2T+aSD/iNSx0KdZNTdy5p7U43HzNjeyahlCY0VGHQ62fABPnvjeoZ4ujC+9JZG0cNVla0WSXZXtwt3cvaSQSW86oJAjlWDpnBZWTbYnGP5HG9KtCrHeg7o0qUp05bs1ZluqUjCgCgM87ce1q04fKbdUa4mUeJUICoeisxz4s4yADj47UBmnYftrDqu+9yhluGmiTxOx7w7ouFGSDjyzknA3o3Yw2oq7LJw7tTai4F3czLBHCssSxMSZjIzKGZo49RCqEwOedRO1Rye8sjelKLW+nky6dm7OzCNcWYUrPvrViQQM+Eaj4VBz4BgAk7CtHfiWIpao54hYrd3SW8g1QQp3syHOl2YlYlboyjTIxU9QmfXm7RxLo00oOzfoYebsJ+0Lg8R4ZPpjVe5Xvk0qBpMfj8O2AcAjkfeOx5VyMDWksRFt65eeRpVhvQaM8u3JVLhFZtgJVUHOk5KuFPiJB+0qxOOVe12Tj/harjN9V69j5/k8xg6ypTdObsnp3+n2ujuGVWAZSCD1Fe1hOM4qUXdM7BX1s2M8gQI0UbEBHzhWcK7FcA7b7Z5amxXi9uVlGr0KbSWfi9ToYSm2t6xI29tg5MUa+qnf/AIBXBlK/Fl5R7BaQnIGjPrkbfec1qtNTZ9wrWDIUAUAUAUA44HYC5vYrd2dUaOV20EBiV0YGSDgeLO3kKs4eEZXbK2InKNrCnH/ZJN3pFo6vA+WZZ3wwcnPvJGcryx1zzq6rIrKplZ5oaP7Nb1o5DMYYUCMWbUznAGThVUdM9fsrCtcknXurJFJtI7lo1YRMcqCD4cEFRg8/Pf7a1dSmna5yXsucndLJ/n8Cr21yQR3L7hwCNG2fdPvcwKx0tPmYWyqqs7cv35lx9nPbuKytLlZI2aZ5e8iRckPlFTBfGlQpj3z0OwNVsThpVZpp5E1KpTo03Fv5SDErSvPxGYA7vKi74ZsHcZ+ioAVfQZ8q6mHoqnC/I9BsfBOEZbQrRzSbiuxe/eRP2Nt3aBSctzZvrMdyftNW0rHraFLo4KOr4vm+LEuIRFczxF1mRGCsh389JDeFlyAcNt8K0qU4zWZVx+Ep1oObXWSdra/jzLdwe8FxbRSkDEsYLDmMkeIfDORXIas7HlIveVyse0uKKPh5jVFQBgUCBAAQQNhkfW3KgnGa3p5yI6vVjkM+GcDjiWay4aWu72aDRdTllWG3jb34kPIyMQF3zy6YYVYdooq9abzLjwllMEejVpChRq94afDhvUYwa8fWjJVJKWtz1FFxcE46WGvF+EGR0uIZHhuYge6lQ8vzWB2ZD1B6E1PhMZPDvLR6kOKwsayz14Gi9i+MPd2MFzIoV5Ey4XlqBKnG52yCRua9UnfM801YmqyCo+1HtQeH8OkmQgTPiOLP126/4VBby2A60B8mzSs7F3JZmJLMTkknckk7kk9aAsXYVAssty4ytvEz/FsYA+3JqGtooriUNoNuEaS1k0iJ4bw2a6l0QoWYnJ8l9WY8h8T95rNWrClG8mdGnTcurE2X2e3kXDOGlpXkkeSZ/mVTdZFIjMaknSXOAwBILDGkHBrXeUlvLQlXUWZeLC0e3tbm4m0CactLJqZQqDSERCzbYSNVBJ2zq6GvM4mv8TiFu6LJczPaTPB7oXFrFIwX52JSwBBHiUZAIJBGSRkEiqdWPR1GlwZlaGYdoezrcLfvY3Z7SRwCGJJhY7KCx/1Z8I1kFhpA3zXdwmM+IW7L5l9f2cbaOAjKO9Bae/a7cyN7RjuozdRqNQK61Ph7wMQoznk4JG56Ajyx29m7QqYWdlnF6r7nN2bWl0iovNPTsf4/sg4oGwNcFs7c2YyDxEnJO8R6nlVCtWdWpKbk83fT9nsoQ3YpWXn+h/a2uls9zCnqh3/8sfxqvKV1q/fiSxjZ6L34DiQPkaWUDrlST9hDDH3GtVbibO/A6OcbYz+6sGTqgCgCgCgPNO4YFlYZwysVYZ54ZSGGfQ1tGTjoayipaoMv/f3P/wCzP/8A0qT4ipz+iI+gp8iP4tdKoRJZJX7xgoWS4lIwdmJDuRgD79h1raNSrO+enYayp042y1Ori8jDBBrYrgkRq5AHTOjbl0NYp0Kk1eKLEYym7QTfcm/QSu9b7LA7A/WWMDG3PvDn7MZqxTwVbu8fwTfA4iekH42+4lw3swPEbjcE5WNWICZyTumnOSeWMCulToJLrZlvCfx+inKeIim335ehK8aYJbS7bd2VCjqSNIUD1JAxU0vlZ2MY1DDTy4WS78khfh4cRIH3YKM7Y/dk/wDry5VlaZkmHU1Tip627g4gF7s6sEeR07/r+H13ozNdJwaf2++Qw7HdqY4JntJH+aOp4m8J0Eks0eIiwxzI5EHIxuK59aleXVPF4mdOjVkr5a8Mr8Mm16dxI9p4Vv1REjcFpAqEjQ8rb4GGGVjXd2YjOEbA6mxSwbp03VrZLguLZwa+1I168cNhbSbzctUl4av6XsaF2O7NRcPtlgj8Tc5JMAF28z6DkB0H2mqbdzrRjZEDDYtaz/Je87yJYUeMsAHUamTSxGzAaRg4B88864m0qEINTjq27nUwFWUrweiSsLX8jLFIyDLBGKjzIBIG3rXNgk5JPS5fm2ototHsxaP8E2ehgw7lSSDnxHdwSeofUCOhBFe0PJFpoD50/wAorjBkv4rYHwwRZI8nk3P+wE+80Bk9AXLslwxp7V4E2M8o1v8AVijwxP2swUDqc+RqniaypdZ8NO9leFCVfFx5RV/F5fY03hPC4reMRQqFUc/Nj5seprz9WrKrLekz0MIKCsiu8fs4Y7xJpToDqWSTVju5o9J1KeQYqF58+761YjVrOhu087PNa3T/AH6m9Gnh3UaraNa6Wa9/Q0H2edqhxC1eORy08eVdhmPvFyQsqFDkZAwSuMNnYDFVcZhXh5qSVk8+dnxXh6HMbjvOMXezHXZHiIjlmsJTpkWWR4gS7B43PeHTJIq6yrMwPPGOuDWmJpuUY1Y6WSemTWWi04GE+BY+I2KTxPDIMo6lTvg79QRuCOYI5GqtObhJSjqjLSaszBb2eUyraHGq1du9Z+TspKJgA5GRl9+fhPWvU70XT31/209/Q5uz8B0eJnU5ae/x3DqOM5yVj+I5/wAKgbR30hU56Efd/wB6xkZzOxWDIUAUAUAUAUB3YWlxca/k1u8oR9DMGjVQ2AxHjcH3WB2B51PDDykr3IJ14xdhXjfA7+CB52hiVVxkmUsVBIBcrGh8C5yd8gAnFSRwvNkbxXJEp2f4DAvEUVVFwsVqRLcbMrzSHcPvpACLsgzgSDbmaspKMbIi1ld5kZxq3htb65jVVjRjHIqqMABo98ADbxRufu86uYeXVzPRbFqwhTnFvjf6fpjebiMa6st7oJP2BWOPPZwftqdtHaniacb3en2Sfo0NpeMKCAVx4yuWOOTlCfh1HxrG8QyxsU7NWztn/wDbdv8AcjjxVLt44V3B0yOAVPhAB0nVsfGdxjOF5VrvKWRT+LhjJRpLTKTtZ5ZOzv26rXIn5plRRnYbAADJJ6BQOZ9BUq5I6WIxFHC0nUqyUYriN4OHpCGvLwgsqnAbSRGD9EaVGpzsM49B69Gjho0V0lTX07FzftHxLbW3cRtfEdFRvu3y5vtdksuPqU/shxHTfPcOBHHIZAzfRUtmQLnlnw7D0qKlU6Oqt9W1vyzzS+hZ2pht7BqjDrSju2XF26rdvHM0/sRxOGa+kLkoyRqtukgKF9eoyOivgnZVUbZALedUdp15VJpWdl4eJY/juDhRpSm2nJ62adlyy+po1cs9GVjtvHCEQtFqmlPcRSAlWjLBmDF1IYKNJOBzOB1yI60oxpuUldLOxtBNzSi7N5EPxPi0dsih2Z5GwERRmSVuWFVeZJ+zevOUcPOvK0F+EdutXhRjeb/LJ/sP2MaOxhW4Z45TrZ0UgBC7s+nHoGAr10VZJHmJO7uX2smD5D9pt53vFr199p2TfH0Pm+n6NAVigNP9kltiGaXbxOEHmNI1fcdf7q4m1Z9eMey/n/Rfwccmy+1yi4VDiN8Z5YHKqIFmODzZiQyK52wELEYH5wJPSulLCSp4ack+s19Mm/Ep4TaFKePjRayT17bC8DNaXaTx7amLL5ByPGhx9CRVz6MM88VrgqkcTReHqarTu/XobbfwksNVWLpaPKS+/viXntO3yi3g4hbF2aCRJDGC7ZCkh00BxGH0s4LlScbDoap0YulUlQqcbr8PS9tMimpqcVOOhcxOujvNQ0adWrpjGc/DFc/dd7EhgFyzXM01w0UEizyGRdZOQp2QEd2QCEA6+demilTioJtWVvzx5k1ODtonfP3kL2kGnYRRIPzD/wAu7WtZSvxb995NFW4IcsccgT8Mf8zWhseg0MgvrQHtAFAFAFAWLsBxy3tnuYriZIdbJKhkcKreHu2ALELqGhSRnJDDbar+Hd4W5FDEK07ltuO03DZEaN720KupVh8oj3BGCNn8jU1mQEBLf8JMaRDiRRIwAqxXPdgAbAZi0kjHmTQ36xXO29twl7d5bWdmu0UmORXmmZ+hjdm1DdSQMnbI6ZByp7r1MwlUhLeje5WhwCMA65JWzzy+OgUjwgbEKBv5CqbxlV6HQe807yfn2JeiQzu+F2xyqr4mB8RSZzk9cg8870VWpq39UiGcIP22PeySaIdR8UsrYKKORXw6cEDGAMnOw/j28PDeSUc7nSwWIwuydnvEVp5ced+S4t+9My0cPsNB72UgyEf4UH1Uz+9ju3oMAdvD4ZUlvS196Hyrb/8AIcRtarnlTXyx+75szntn2iNzJ3cZPcocKB9NuWrb93p8a0qVbrpOC0/Pjw7O862ydnLC09+fzvXsXL8/o0DsvwgW1ske2r3nP555/dy+yp8PS6OFnrq+88rtHGPFV5T4aLuX51E+2P8Aokh06iFJBwxKkDIYFVOCDvk4HqKjxqTovK5JsltYuFnbNcUr9mbX3fYaxCxKqTzIBP3V5I+nFJ9rF0zW8dlFjvrmaJEzrGDrBDKwXTkMuDuCAc1tFXNKkrIuPY/sVb2K6hmW4IxJcSnVI3LIDHcJtso8hnJ3qSMYxVoqyIJScndu5Zq2MBQHyv7WuytxbcQuZ2ifuJZWdJcZU6zqIJHI6iRg4O1AUSgNS9ks2baVMHaXOeh1KBgeo0/vFcPasf8Aci+w6GDfVaLR2gvjFAxX+0fwRjzdth9g3Y+imqeGo9LUUeHHuJcRWVKm5sgrZI2iMa+6uYyOo0+H7+v3V6J56niXKcJqfHVeo+MXfwaWOGxgkfRdT7y/BhkfZXk572ExHV4PzX7R9Tozp7SwSctJrPsej8mPeyHGhExjuAphmPdTowyqye5qIPND7pyN1KHYKc9nGUVXpKvS1Wa7vyvyeDo72ExEsLU55e+1HPaTjrwWj8Hw/eFjGsmhiPk2M58CgZG0OkcgQc86rUKCnUWI4a2/+Xj5nSirvdK9b255kQn4Rlf4k1bcl2+ZcUX2eQ7XYYGMjoNv/aozc5iZ/pKo+DE/xQVl24BX4nbsRjAJ3A2xt6nJGw9N6wgzqhkKAKAKAKADQABQEa/EWN0sCYIVS0p8vqgeuSD9tS7iVPefgRb7c91eI7e6OsxokkjAAkIBsDnGSzAD3T1qXDYKtiP+NFbGbRw+Et00rX0PVjmJyLaQHrqMX3A96cfdV1bFxb4LzOdL+S7PWam/Jnk3B7iTP+qz1Mzkj4LHgf7VWqOwq2W+0vC5RxH8rwqT6OMm/Jfn6Ezwzg0MAXu0UMECl8AMw2yWI5kkZNekpYenSturO1jxWJxtbEN78m03e18l3ED2/wCNiKMQrku4bkV8I5Zbm3XblnffYiocTO7VKOr+i96HS2JgnVm6r+VW5593Dv1ty4lI7J2veXsC4yA+o/BQW+7IqOcU5Qgufbwz7mj0m06vR4SpLst55Gy10D58QPG76B+8gMuHUEMB3uAGH0u6IHLzzVDFYmgupOaT7W16HXwGDxeVanTclronp3p/YvHs742LqyQ7aofmXIzpYqq4ZdQBwyFTy6n415mcVGTSdz6LRm5wUmrdjKr244t8n4zZTSozRQlnIjAZtIRRrZBKdlZj4iibA41YpGUYq7ZrUTbyNl4dfRzxJNC4eN1DKw5EH/1yPKpSIc0AUBTO3fbOO2/zSKIXN1Iu0JxoVeRaY9EweXM8ts5rWUlFXZLRozrS3IK7Mm4R2bFsrGaCC4DMWbEeWjB+pqzqQfVAB54ycCubiXKrnCTT78mdj/TJ0oXylzyz8Of0JDjnaBLaFPk0esPjR3a+DfYbgacE+HGc71QoYaVWbU3a2t9SvOpupKK1GFizTlbmZg0mMKoBCxdGVVJJDZGGJ32xyFdilRhRjuw/s8ttHFVatRwmrW4DQyfJ7jfaOY4JJOz9Dl2JORscDAwtTaor26WnlqvTwJeCfROEPKUHG/01x/Ff+D1rjbWob0FVXDJ939+p6n+KYyzlhpd6+/58zjiUQWUEjwTDQ46a8eHP6S5XP5qCtdkYi6dJ8M19/wA+ZL/KsE7RxUFpk/syNTiE08pkmMr6F7iKQaQDGhIyctu5YnLEb6QfSrc4U6V4wtrdrtf2K+D3pQU5LNodQ3G5UCVyCASImbBwDgmNNOcEH7RWFSnNb0VkWXVjF2bGnE4JAwngjm7wbMvcy4kX6p8HMdDUtOlN9WSy9COdSPzRefqdpx63KgmQKeqt7ynqGXmCDUToVE7WJFWg1e4tFxSBtlmjJPTWM/dmtXTmtUbKpF6MeCtDcKAKAKAQv7nu4nkxnSpOOWcetbQjvSSNZS3Ytlptuwd44Baa3jzvgLJJ+8mPp6f97Sw0eLKjxMuCK3xDhRX5Q8l0Wt4MqCiiNppV2KKdTELr8GxBYg4xzO6pQi7JZ9plVJyjdvLsGvYfs7AYl+UQTvO5LO5EqBB9EFiVDbD6Oo5byreo+WhinFWz1JfhnD1gubpFyEzCV1MWOCmObEn3gdjXf2Lbo5d54v8Ala/3qfcyU71c4yM+Wd+v9J+4+VdneWh5Xdla9vftrzORcJjOoY+Ppq/4d/hWN+OtzPRyva3u9vXITlv4116mxozqznYAKxP2Bx99aupFXu9DeNCpK26tdPFtL6pmP9oeJG4uHl3xnCAnOFHlgDY8+XXrzqpTvK9R8dO7h56nvcDhlh6EafHj3ls9mXCz47lhz8CfDmx+8AfYa3w6c5ub0WSzv3/ZeBw/5Dil1cPHvf2X38iw8WuHlc28RwoHzsmxCg/Qwykd5jBG+wOT0B5m2drRwsejjnJ+8zb+P7FeKar1Mop917cnfzyI/iEyWyiMRlYdO7AEhmJxpcjkDnLM3Mbb714ulGVeW85da/tr7JH0CbVKNksre0c8IlmE80MVxOkeNcmhtJeRjpBGFBUBUxgHoNzzN7E1nh6cVD3Yp4TerNyn9DzjliEjbQ2lpNubF5W8iwPePnljUANycjaqVGtKpO887eS+y8n2FycFGNo5ff7s1b2Lg/gW1DHJ+d89vnZNjny5Y9K9Ecsu9AMOO8VjtbaW5lOEiQsfXHID1JwB6kUBjPZ+ORg91P8A290/eyfmg+4gzvhVxt05VQrT3pHrNmYboaKb1eb+yJRmwfTz9dgB9uaiOg3YjrmJIg+sZt5M96u5CFubjyU/Sxyzq28WYa1JztOHzL6/v+jlY3CqKdSOnFff8+fMh5o/k8jajlSAzNt4lPhEx9c4WTG3uvtk1bw1dVY+9fenked2rgunh00Pnj83auffz8xe8s0lUq4yCMHBIyPIlSDj0qzc8vCcoO6K9c8NQ3EWhnBSXSzliXLaDJ7zZ2VVAxy8R+1JKUXGSumdChiqlFb8cnqrcM7EvffKZoDC6QgsMF9bc+eoLo2OQCN9q5lHZkaVVVIzeXC30v8Ao7uI/k8K1B05U82vDyGdlwOVFAEqxgDlGh/i7EZz5jer8qUZO8szkPa8krQjY1H2U2F0thrjmgUSTTMTJC7uxWRo9TFZkA2jAAA2AqxFKKSRcjNzSk+I54dLdX0Za7mCIsksZhttUYYxyPGe8k1lyCVyFUqMHfVmtZStkTQgmrsmeHWEUCCOCNIl+qihR+7mfWoyZKxB8Ks4Jry4KRRS27IusmIFRcKzI2ksuGJTSG05wYxnc1twIJ2vkQ3tC7N29vHDc20McJWZUk7tAoZJMoNQUYJEhTBPmajqregzejLdmitVzjohQBQDbicBkhkQc2RgPiRt++toS3ZJms1eLRsnZziS3NrDMhB1xoSB9EkDKnBOCDkY9K6ZyyF4j2TsJZRMHMTh+8+alCqZNxrKHKa9zkgZOd6GU2tDy74MR4ob5eW4nWN168u6MbA55kkjblWu4iRVpIo3amFoG+Vpc2t3kL3yRyRR6RG2pdCtIzPsXGMliSuB0q9g8R0F1bJ2+hytp4L41LOzV15r82IaFrvXrxGOXvMzcmmbcKBvibHP6Prth7aSleMfPx/P0I1/GoyhuylbuXZBf/m/ieR2k/I3GnYe5EPq93zcsN1Xfry5VWltitbqq39WLkf4/hb9a7/ve4dolNwcNq1meXUdwZAAdlGcKVHJV+4VWnj609ZF2ls3DUrbsNNPr+X5mfzIUJQ+8pKnHmNtq9NDFx+HU78PQquDUrGpcMdzBHBbho41UB5WXSzHHi7tTuCWJOsjbpnmOXjtvQo0+joO8uL98TkYP+PVMRiJYjGZJu6j6X7Le+AstzHAe6UBY0XLsTyJOy9S0jHfz3HMkV5NxnWe+3eTfnzfcveh7BOFNbqySXkI8SdWTVcI3dagFjCsxcnZdYXlknZD1xk52HQw2GVLrN5/Re+Zy8Ri5Vn0dLT1GfAeDXERdi0SCTRlQrNoC58K5fA949WAPLaq+LxVKrbJu1+z39C/h6E6a11Jy3slXJyWdhguxyx+3kB6KAPSqUqjllw5cPffmWVFIdezvtEOHXpsZ2HcXTa4m38Ex8JU6mZtL+HxE41fbj0GBr9LT7sveSRzMRT3Jd5tlXCAzb2z3mtbXh4/+pl1Sf8AhReMj7Wxj9E1pUluxbLGEo9LWjD3biRNc09qJ3A8Lb6dj4tvDtz8QI29RisrU1n8rzsN+EXwngSUAAOM4BzjpjOBnl5VmUd12I6FXpaanzPLfhMKBwqACQYYbkFcY07nZQCcKNhk03mYhhqUE1Fa6ld4ZIY3e1c5aI4UnmyeHSxz1OsD4qauJ7yufONrYJ4bESitCQSFQWIABY5PqcAZ+4CsnMcm9TuhqGaGTTvZ5NDFwyDMihSJJCXZRjW7yHPkAWNSo9DS+SPcis9lu0McSS98ksUUlxcSxTtG3cyRvK7BhIAQoxg+PSCCCCc1HJZlqEklZktc9rrUrptpo7idsiOKFg7M3TIU4Vc82YhQOZrWzN3NEz2e4ebe1ggY5aONVYjq2PEftbJ+2ssgGfbmDXw652yViLgbc4/nBz9UrDV1YynZ3MvNcs6oUAUAUAhPZROcvGjHzZQf4isqUo6M1cU9UI/ge3/uYv1F/lW3Sz5sx0cOQHhluoJMUQA5kouB9pFOkm+LG5FcBhwOTvZp3UARIQkagDGRuWwPPz9akqrdjFcdWR03vSb4aErczKNmkCE9cqD/ALYI/dUUU3orksmudhtFdySj5mEuuSNbuqqcHBIxknceQrE5Qpu05Z8krs1UnL5Ud/Ibhtmit8HqWZv3aP8AnUfxVJaN+n3M7k3qkPeEcGSHLYUyMcs4UD7FA5KMcvvqrXxMquXDkb06SjnxOuLXpUCJBqkk8KjJGPMll3XCnV6423rFGnfrS0Xvx5CcrZLVjfh1qoYNkskQI1sc65DjXJv5AaQ3TUw5Cuph4ys5yVr6LkuC995x8dVTtTi7217z3hiLO4uiFIGpYW04bTkgknJ65A9CTzO1bHV2n0S8S3gMPuR33qyYrmnRCgGXFrNJYijqXU/RDY36HORy5/8AI8qlo1JU5qUXZmk4qUbMZ8K9tlzaxLbSQpcNDlO9Mh8YUkA7Lv4cDPXGetepjLeimcdqzsWDtLdGfjtySPDawRQrvnd/nSfQ7lfsqDEvJI7Oxad6kp8l6/0L1TPRiV02EY78j7uM/Zq8Of0tvPasrU0m7Rfv1y88iK7HODaJjkGkHMH/AFjdRsfiOdb1fmK2AadBW7fVk1UZcKb2qjkS8iliQuTE2tRjJCnwnc/WYfdVug+q0eS/klOF4uTtfLy/Qym4qYiS8UwCsN9BwQI9I3Bxkuf4VNY8vGjv5Rau+3t/AC8nZgywSnTt4sLrwjKM6yCBqcnl0H2ROrTXEtx2ZVa0/Wa+yFI1umbSNEYHVm1tjTozhcb5BOSevWtJYiCV1mWKeybvrvy77jjhnCjbhRC0eVOQZLa3kbnn3nj1c/Xbpiovi5cUdP4WPMtSdsOIg/2tuRjk0B/6ZRRYrmvqYeF5M7g7bXyBvm7NmJzkJImf0sO2/rW3xMeKMPCvmOE9oV4ANVrbseumdx9wMRx95rb4iHaa/DT7D2/7dSTQyxPZLiRGTHyk7hgVOSIQRsen7udZ+Ih2+Rj4afYVe3VgihsagozjlnG+PTNUXa+ReWmYpWDIUAUAhez93G8n1VLfcM1mMd5pGsnZNl1j7BxpEJbi7nAWPVKFWIKMLliMxFsDc43O1X1Qp8ij09TmRF1wWC1s5uIyO8qhNdqkuk6Cy6Y2YKoDOxcNuMJnqRqreMIp9VGXKTjeTFuwHY+yksIdUTsxVWeYPImtmySqlHUkJkLnGMjqQazNJvMxDJZEFwnh8aK40gt3soLNux0yOoDMdzgADeuHjZy6ZrgtPIu0IrcudcGhWNZIl+hK+3ox7wY9MPj7KhrycmpPil9Mvsb00kmu39kjUBIM7q/VVJUqcZ3PujB0ksRyAbZiM6c5O1SwpNuz9++HPgaOaS9+/wAFZ4UXvLiSQErAgEYb6bDOooGB5EkZbngDzJrs08PGnBKWuvZfmcnE4tpvd9onOKXyxIEQDIwqJlk1HZVWNguCemOnXAqbtZz4Qc5W5jvhdp3UKRk5IHiPmxJZj+sTXArVOkqOfM9NThuRUeQ7qI3CgG3EB82d8eZOnb18fhGOeTn4Gt6fzL36ZmstDL37PXU7PLFCzozuVYFSD4iNjtncc8CvVU1aCXYjjz+ZmoWV0DccRuHYYN5N4s5GiPwg/DAqtiM5JHotkWhQlN8/REvVY7JxKmVIIB+IyPurKNZK6sVXgfEkglnSWREQsJAWxks4GSXBCkllY6VBxvvgYqacXJJo5mGrRpTnGbSV758326a3ySy5lsVgRkHIPIioDqJ3zRA3e93IfqxRr95dj/0/dVqkuqeG/lNS9eEOS9WRHHJS0kUQGQpEjgMoOAcKBqIG7b/4a2qStF9pzdlUd6bqPgPoieelx6Eqf4E/uNc9npVcjO0Vo/huYf7WLp9ZOZU+fnj49aloyWcJaP1I6sX88dUPOH3sVzGHXcciDzU+RrScJU3Zm0JRqK6FXuYl8BkRcdC4BH3nPKtVGTzsbb0VlcVt2UqNDBl6ENq/fk5rDTvmZVrZHYNYMntAFAFAFAFAMeO/6NN/4bfwqSj/AMke8jq/I+43qVQcg7g5BHpXROaUO37GurfJ5g9zZwaTaRu0enODkT5AZihJVRgqFxsTWbm6fMnu8vtBAtoA+cD/ADhu7x5k9wG28gta2Rt0nYVe79nVy8pl+WRgs/et8wcLIRhggEg+bYEghjnrzORDUw9Oo7vlb8eQjWlH1Kjxnhdxw26WJ3M0ctuNMiRnwlCVGU1MW06lyRzDL5VXxOFg4Jrnz1vr3EtGtK/gMlknk3WPQD1kcghWGSulQSdL7qxwRjyzmBUYR1fkuXHxWqJ7zei9+9AfhrSZM5L7glUARWYLp1c85K7HcAjpUkXGHyfXPjew3G/mHXZv5u17tFOtHZCMjYk5BYjOxVlOQDjPpV1vedzhV4ONRpnnA7cyOZ5APCSqbDxsPC0jafCx2Khgq7Z25VzsfX/9qPj+Dq4GhZb78CfrlnRIfhru91cMXJRdKKoPhDbk/FsaST+djpVqqoxowSWbu+3+vxchg25yd8iYqqTDLirkRkrnIBOwUnbqC50Ag75OfhUtFJyz9+WfkaT0yLD7L+zom4XbysZAX708v/uvg8uo3r1SVlY4zKr2MPfWRdwAZnlZsDYlmIOPTp9lUq7/ANw9TsyCeFS53Jfg0zNBGXOXC6X/AE18Lf7QNRTVnkXsPJyppy1496yf1HtakxAcctQMrCubiVHGvYskajfRkjHNVABAy+T1NSwfPRFDE0+EF1pJ58Uly+iWmbvzFOG8NmgXTF3QQqhKNq8L6QGxjbBIz8cnrSUlLU2o0alJWha2WXJ8RAcJuu9kfvIB3jBj4HbGFVAB412wordVYpWscjG7BeMrOrUnbu/YRdm3DO5uW1OQSUjUchjA1avCOg9TzzWk5qWqLOG2LChDcjN27kN+IWc1u0YjYzI7BD3rAFWPu+JU908txzx51HJQcXJ5W5GuKwsqCTg7rTPh5IeJwu7J3Fuox0d2Of1Fqm8RS4X+n5Ktp9hF23Yy5jmaWOeFdfvIFfQfsJzz359TipZY+nKKi4siVCcZbyaHFgl48ssAtGd4gGYxuuCpzhlEjKSDg8s7jFTwpRqR34PzMOu4O0kOJ0nT+0tLpNuZgdgOm5j1DPpmjw0zKxEBG2u0csFO6nDKQQyn1VgCP+xqKcJQ+ZEsZxloxetTYKAKAKAKASu7cSI0bZwwIOOeD5ZrMZbrTRiS3lYmm7U3+drn/dRf0VY+JlyK/wALHmefjRf/AJV/uYv6afEvkPhY8zsdruIAACaI+rwAn/YdR+6srEvijHwq5iidteIAe9asfMwSf9NwP4Vn4pcvqY+F7SM4xxW5uniecwfNBwO6jdSdenIJeVtsqDy6VpUrqcbWN6dBwle4zI3zg7csNz28sgdevl8KgJxvPZqd+5ic+b8/vKE1spvmzVxXIiDbS9+IFEUUU+ziM7jRliRsuGZTjIB5elTOuoUnLNtc+0qVMOp1Y3y7i6RxhQFUAAAAAcgBsAK4TbbuzpJWyRxcShFLHoM9P+ZA/fWYx3nYw3ZXGHZuEiAMww0haRv8RyM46hdIx6VNipJ1LLRZeX7I6KtG745kpVclITtU+mB2AzpRvoA4yMA5chRvzwCfKreEV6iXbz/GfoiGvlFs2b2d2ndcKskxj/N42I32LKGOc9csa9KckyHsB/8AL4f8f/mPVCv87PW7L/8ASx8fVklw4aXmj29/WoH1X3Of/wAgkrSWaTLNLqylHtuu5/u4/rQnOGjBIJAyM4PUZ54rNzDSbud1gyFAFANOJwLJE8THGsYBHMEkAMPUNg56VtHJ3Ia8Izg4PiL8Iu+9gjkPNlBb0bkw+xga41aG5UceTODF3Q8qM2Pezup+Io0K5EKuk7/RVXXIjzneTvFjbAzgA5xkZ6+zqc4pyejKWKlF2XE0KumUyg+0/hfihvV5qRDLtzRz4D/hlwP8ZqKtHeg/Mmoy3ZoqNc86AUAUAUAUAUAUAUAUAUAjLdKux1H9FHP/AAqa2UWzVySFC22QCfT/AN61MjKaEtnMCNn67DGf1WqRO3/byNGr8BrPDIiiQRQJ3RDjSTk6eajwKBlcr9tZ6s7xbbvkatNZ2SsWmKQMoZTkMAQfMHcH7q4zTTsyyndXRDdo1L6Ic7SOq/R3Bzq5gt7ueWPjVrDNRvPkr8fDs1537iKrnaPMm6qEx7QFY7XwmRViAGqWSONSVXIJbG2p8/qr8TXT2cr1F7+3qypin1T6QgiCKqDkoAHwAxXdOcfO3CuN21kjWcztG8MsqaWR9WNbEE6VxuCKqVaUpSukehwGPoUqChOVmr8HzPb3tlZh45I5dRB0uNEgyjcyMrjKsAfhqA51qqM7WaJ6m0sPvRlGXY8no/Dh6X5jz8drH+//AN3J/RWvQT5Ev+qYX/L6P8DgdqrP8oT9/wDKteinyJPj8N/mhJ+19mGx3yndd98b59OmN/iKz0M+Rq9o4dO28IntnbEf2ig4jPmPE2GUbcwBknpkVnoZGn+pUba8vq814Cb9sIMNiVAcyhee+B4Dy61noXyNXtGnZ9Zcf0NLftAl1K0cc0UY3xLPII0VWCHYN4mcOvugcuozUkaLWpRr7UjnuZ8uWdvRr9ljtrK1gQC341bNjJMcxiKEk5OkxsGQZJI94DPKo62Dp1c2rPmjlxxE4nqX+vIa/wCFwg4w4uDKR5kKVQE+QJ+/rWjsyKebb8LEjxb4IufZ3i3DIIVt4Ly3YKCSTNHqZics7HO7MxyfjXR3bK1ire5K/jDZ/lVv+2j/AKqWBH9ouKWc1pPEbqDxROBiWPIOCQR4uYbBHwpYXMpt+KQsqt3iDUAcFgCM9CCa5rpyTtY6aqRavcU+Xxf3sf66/wA6xuS5Gd+PMPl8X97H+uv86bkuQ348w+Xxf3sf66/zpuS5DfjzOo7qNvddD8GB/gaw4yWqCknxO+9X6w+8UszN0Her9YfeKWYug71frD7xSzF0Her9YfeKWYujpTncb/CsGTrFAchTknJ+G2B+7NAISwIRlgSB9Zjv+scYrZN8DVpcRjJHCDkWysfP5nf7S+akTlb5vUjaj/j6Eh2buMQmNsKYnKbke7sy75+owH2Vz8ZTtU3lxz/P1JKL6tnwG9pL3t7gHUIkLnBQgO2UAygznSW2JPMbVtOO5QvzduOiz4+HA1i96p3FhxVIsHMrEAnBPoBn91ZWbDIzglh3/GbGNkI0u05OmMZ7sa191i/vgAgnry5129mrJtP6v+vI5+Leh9BV1CmeEZ2NAI/Io/7tP1R/KgELjg9vJjXBE+OWqNTj4ZFAKQ8PhVQqxRhQAAAigADYAADlQHfyKP8Au0/VH8qASuOFQOMPDEwBzhkUjPnuKAQ/F2z/ACW3/ZJ/TQB+Ltn+S2/7JP6aAPxds/yW3/ZJ/TQB+Ltn+S2/7JP6aAPxds/yW3/ZJ/TQCc/ZuyKsDaW+MH/Up5fo0BEfijw/8htP2Ef9NAH4o8P/ACG0/YR/00Afijw/8htP2Ef9NAH4o8P/ACG0/YR/00Afijw/8htP2Ef9NAH4o8P/ACG0/YR/00BH9oOytgtu5WztQfDuIIwfeHktAVD8A2v5NB+yT+VAH4BtfyaD9kn8qAPwDa/k0H7JP5UAfgG1/JoP2SfyoA/ANr+TQfsk/lQGXe0K2SO8KxoqLoTZQAOXkKAhuDIGuIVYAgyoCDuCCw2I8qA2r8A2v5NB+yT+VAH4BtfyaD9kn8qAPwDa/k0H7JP5UBQPadYxRPAIo0jyr50KFzuOeBQDL2b2kcl2yyIrr3THDqCM5XfBHOgNw9n/AAyCO71Rwxo3dsMoig4yu2QOVAaT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4" name="AutoShape 12" descr="data:image/jpeg;base64,/9j/4AAQSkZJRgABAQAAAQABAAD/2wCEAAkGBxQTEhUUExQWFhUXGRoZFxcYGBYaGBcYGhwaHRkZGBgaHiggGRolGxcXIjEiJSkrLi4uFx8zODQsNygtLiwBCgoKDg0OGxAQGzQmICQyLiwsLSwsLDAsLC8sLCw0LDQsNCwsLCwvLDQsLCwsLCwsLCwsLCwsLCwsLCwsLCwsLP/AABEIAPIA0AMBEQACEQEDEQH/xAAcAAACAgMBAQAAAAAAAAAAAAAABQQGAgMHAQj/xABEEAACAQIEAwYDBAgEBgEFAAABAhEAAwQSITEFQVEGEyJhcYEykaEHQlLBFCNigpKx0fAzcrLhFUNjosLxgxYlU3PS/8QAGwEAAgMBAQEAAAAAAAAAAAAAAAQCAwUBBgf/xABAEQABAwIDBQcDAgQEBQUBAAABAAIDBBESITEFQVFhcRMigZGhsfAywdHh8QYUI0IVM2LCcoKSorIkQ1KT0hb/2gAMAwEAAhEDEQA/AO40IRQhFCFF4rixZs3Lp2RGaOuUTH0qLjYEqTGY3BvFcjwLX8ddeWlwmcsSwAYnwqIPhETEfhNZz5MxfetotbE3IK09jEx1q8qXmJskEHO2Yhvu5GzE+22tXQyHFa6UqRE5t2jNX2nVnIoQihCKEIoQihCKEIoQihCKEIoQihCKEIoQihCKEIoQihCKEIoQihCKEIoQoXGcF31i7amM6MsnbUc/KovF2kKcb8Dw7gqjwDgn6KrWyf1rA5nXryySNlkxI6mNYrHcSJS1y1HSYwHjRSV43Y79bS3Fe8ZAVDmiNWzFfCsZdQTOm1SDiCpGkm7IyOaQ3ictdLbzr0VwttIB61rtNxdY5FjZZV1cRQhFCFov3CCIoC4tYxJ6Cu2RdSbbSAa4urKhCKEIoQihCKEIoQihCKEIoQihCKEIoQihCKEIoQihC8NCEh4rj7TXhYki4BmzAaJJAVWPVpmOUSYkTCaiM0ePS2nzguxVQjfh14qEbSWryhhaS7fJUMF8dzKJOoWdAOem3lWaKeUODXWz3/AtPtXSREtxFrN24XOW/jw5rzE9rRh3Nu6jNvHdgCACQJzMAduR/KvQMpMbQWG3VYElVgdZwv0TXhvaXDXtFuAN+F5VvadG9pqp9PIzMhWsnjfkCveM9orGHHibM3JEgufaYA8yQK5HA+TQIlnZGM0g4L2vu38Utsqio4YKNSwKqWBLTB0U6ZaYnpRHEXA5hUQ1TnyBpGR+fMk5w6lzmYkgGBPM8yfLy8qwqeMynE/MD1WxO/AMLRqpkVpJJT1qKksqEIoQihCKEIoQihCKEIoQihCKEIoQihCKEIoQihCKEJfx7iYw1h7p1ygQOrEwonpJ+U1ZFGZHhqrlkEbC4rmGAx5F1mcy1w+JiYAkksfyArWezugDcsuOSziTvVl49xdxgzdtwbtko/I5kDDMQehWQ0cprFq2GNuJq9JsgRz1AikOTgR6ZeunNIe1WP73I9sSHAuAHfKwXT1jN7itShIdGHblh7SjdDK6M6tJB8DZKeGYLEX9EstEkM7CEWT4ZbYwNwJO1MTzRQtLnu8N6TgikmOEN/CsNvsc7OVR/CACSFAYnnAJyqOQJJ56EVlt2vjbZrO9wvkBuJOvgAtA7Mc05uy9Sd9h+SoeD4ccJie8zg3UZyASTatZwRBICm6+RtYyKJGpoq9o4m9kwcLnpwH6lMUezAHdq8nfYdU+wvahgBntqybk28yMAT8QR5zg9cwrMjmDRYDLktKSmxG98+easy3w1sXbRzqYII6f7fT2q6WUhmJoulWRd/C/JRxjXhRMnMP3h0PtNZ/8xKA0XzuPFNmGO5PLyTwGtVILC/dCqWOgAJPoNTtQUAXyVZPbqxPwXo/FlSI6xnzR7TVH8w3mnP5KS2o+eCfcO4navz3ThssZtxE7aEbf0q1r2u0Sz43M+oKZUlBFCEUIRQhFCEUIRQhFCEUIRQhFCEUIVZ+0TBNdwN0LusXPZCC0ecAn2pqieGzAnp5pWsYXwuAXJsNj5JncsAByAOh+X51tOjtosNk99d5Tvh/E2t6LDLJ0OwOxjp5jUUtJEH6pyOZzPp/Y8lHxuKU5dAgVAqrM6LJ0OlEEIjYGN0ClVVLp5DLJqdVbfs2xTXrWItwcisChMxJmQP4VJHLMetI7UhBA4kJrZsup3Aq58PwxQHNEnkNh786yqeJzB3tStSaQPOW5VPFdnlF667lrgNwsLeijxNJzEnxAZieUxSkxIeQnY5LsG7L2W/iHDkuqcwKlScrCJiBPWVOxBjbloapFowSF0E3Ca9lMELVjKCWlmJJiJMTA5DT5zT9K/HHeyUqye0UHtNj7eBRXylizZbYJ8KkgkknkoA8ydvMM0Wz2Of3d2fTolKutcxl3b8uvVLOx3ahzc7q++YXDKMRGVj9zyU8uh05iNGppgG4mDTVI09S4uwvOuiufELoCkdZG5G++o1HtWTNJgatSJmJyr+HwNtBlW2FHlzG2pO5I6zWU5odqn8Tkm7MWrtjGFQjMom25AMZTrbYn+E+7edOwE4rjRFS5r4szn8uuhCnlmL2hCKEImhCKEIoQihCKEIoQihCKEIoQoHHkLYa+oEk2rgA6kqYqcRs9pPEKEn0lcIwOGDrsR0eefQDpXpHuLSvMxRhzc/NbLZuWiBlLCSdNc0gDeNNpqJwuzUhjjytcLOzg2aDcPUheepkyeQn+xXC8D6V0Rl2b/Jdf7C3VbB2woAyZkIHUE66dQQ371YdU0iUk781vUpBiFtye3bgUEkgAaknQADck8hS+ZNgrybC6quNx737bXMLlDfd70HK4HXKQyhhqDodppGtidHJZ28J7Z8sTwC++Hlr1zv5LzDNea2BcVFukaqjFgAOZY9fffc0ngMhEbdT6DimZjGwlzLlo0vkT8+WU3szxwXZssgt3bYHhzZgy/iUwJ3E6cxW/JSiFowZt0/dYbKgyuIdk75om/EsAl+09q4JRxBH8iOhB1B6ioMeWODm6hWPYHtLToVx/H8Hu4S6bNwEje3cAMOJ0IPJ5iRqZPSJ22StlbiHiPm5Yr4XROwnwPzerhicTjLmDLAp36EBTp4iCrEOD4ZKadCSdtK85tNjGOBbp8/XVem2O5jngVGm+2uh4cLjTnkt3DMXe7jNfRFuCSwt5mVV5Tv4t9FJ8ulZkTXSkMiFyfIdSnaswxOJYTh56noMsvBWPg3dm2HtvnV9c4OhOxjpzEctq04qcwDCdd91lvmE3eGm5MauUEUIXhNCFzHtF2/uOzDDMLVoaC9Cs9zUAMgcFFQk6SrFswIy87Wx8V0DLNJbPa/GSHGNZ+QDW8O1tj+0Etq38LLsddKkYwu2G5dD7D9qv0624dQl60QLigkqQwlLiTrkYTodQVYaxJqc2xUVZqihFCEUIRQhVDtF2w7tmt2FDMshnOoBG4VfvN7gA9aXkmtk1OQ0uIYn6JbwHtjiSwF3D3HQ/fVGDR1gDKw9I96g2oI+pWy0kYF2u8FfZDL5Eemh9abus5fP1tDbuNbJeUYoEU7lSQZ1gCRXpicTcXHevMDuSFtzkdE2qhMrAkZhpqQdfIRp9a7nZcV5+zXEf49v/ACuPUyp+ipWfXD6XeC0KJ31N8Vo7e8czMcMhhV1unqdwnoNCfYcjXaOH/wBw+CjWS37g8Vs7J3swUXMpDSoAGgywFHrof4hVVdCx4sRe2eaupJXNsb2Uvg2JnB3CbiXHFy9bZ0QIJFxkC5f2VKweYg85qhsDI5AGNsMj6JqWRzm3cVR7vE71rHFiQDbI7saAFZOVfPMrGZ11O0Vsdmx0NuOqxHSvbUG+7T57rsHD8Wt22txNVYSP6HzB09qxHNLCWnctprg5uIKj9uMc1zFW7KGO7jX/AKjwdfRQp/eNaFIzDGXnf7JCpeXSBjd3v8915i+JJbtWcOxcvevICQxRgma3LFkiJOgA8+lZtdIMYbxt5XW/sile9j5howHUA3OHgctMz4cU17RcRVfCWyqILeZ3CgDfrH9Kap4icwFkzSBupVS4Rxy7YLi0QFZi2VhIHSBO8QDH4a7tXEyESN1BAPQ/r7qzYjI5qgxP0IJFuI/T2V17Jdpf0prltlAe1lJKzlIadgdQQRqJrLp5zJe4zWttDZ/8sGvacnX65Ky0ys1Vf7ScbctcPvGyjXHbIgVFZiVdwLmi6j9Xn16xU4wC4XXCuddgeAHEF7uNsMQhUJbu2yoZ2mXZHAzKoOm4m65jQRVWzGOzYzrrZXQtx5uUL7T7FjDPZFu2toXBmZVUIsL3iNAXwhst3lqdJ2FS2cXvDsRJtxz+aLlRZhsB5KN9lPHf/udhQ2Y3VuWmgjUZe9kjnFxHIP8A1SOVNzNs26pDiSvoOlFJFCEUIWrFTkbL8UGPWNPrXCujXNcW7PYXPftqxJzHxA8yIL+2rD29Ky3Ehq3pCLZLpLKYgaAQZMnSfFI0jwzrMCdtNamtAFgk755/OHruTXC8SttkQ3EzsJC5lzMPxKJkjzFa8OJ8eO3JZsuFr8F81yTtnhDZ4heAhRci4GP3VcSxHnmDj/evQ0r8cAvuyXn6pmCoNt+d+HFRO+AOUBmjQnkPVjuanbK5XMWdgtxJ/v8AvX/eoqScdkscMK165G1pjBmWcsgWT5kiqKlhkDRz9M1dTvEeI8lXOJYhgQT4iSWZjzeZlv3jmjnTUbRZKSvLbEpnwbiZtnMsssiQecbNporf2fKqWO+RV8UuHMafPVe8JZ8KmICt+quOhskx4mgy0dVDIp/aVRVJYHuFxmNfnzJPzTjswW70sxTQ9tuuYTBY8jpGpJkj3pxoyKyXnvN8V0H7PMfFu+jGEtxcBPIMGzDyHgn1Y1l1sfeaRqclqUT8nA7s1Rv+Im7ce7szuX9C0lFHUqirNaPZ4GhvDL8+qQMmNxcN5v8Aj0VhvYEXr1rEHS3bRWB2zPmLKs9E+I+oH3qwZ6UyVIvoB9yvV0W0RT7Pe1v1PcbcgWtufsOnJRuK8Vz5kXUH4mOpYzOk7a896144rZlebllv3QkimbyAcpnf/wBVRtM2onn/AIf/ACCb2LntCO24OP8A2lW77J7U3MVd5HIo9SXY/QivPUQzJXsdvusyKPqfYLo9PrzS0YzGJaXM5gfzPQAak+QroF9F1rS42CR8RxP6RaZrLG2VOUMyKQRoScrTIjTUc6UrY7AOKcpSGSYXi44X/ZZ4IoRmuOAiRJeAGaIluXt1PlS1IztXYuHuu1HdGG2Z9ByTizh0EFVUaaEAbeo5Vp5pFSKEIoQihCwvXQqlmICgEknYAaknyrhIAuV0NLiANSuaNxDDtiw6WzbLMQpzAAs27MhAykzmOvUkTWVI4zHDE3M/P1W+aR8MBe9+TRn+h38NOQTftBwgX7c3hdFu2C7KjwjhRJzKJLbaRrroa4IpjkWe1lRTVggcTGRc5AkZjp8soXae0r2kuIuhRLikgoyDeQDqDGXw6RvuBXo9n2awN+G685tBpLiTqOfDXP5xVY7Q4t8T3LkA3rfgZjADrMozEwBBzTy8QPWNGFrYsQ3HP881lzl0uE/3DjkPHcpuH4OYGdxt93Wffas2XajQSGN88vT9itaLZTiAZH+Wfrp6FSl4TbG5Y+pj+QFLO2lMdLDw/JPsmm7LgGtz4/gBRuOcOC2CyKQV8Q1aSB8W5/CTV1FWSOnDZDkctBru0HFU1tFEyBzom5jPU6b9TwUXhOAN+P1b3LceIqrZZA6jbxRpM0/VyuiYSw2du465+izaSJssgEgu068NMvWybWuzNhTITXl4nMehmso7RqiPq9B+FrjZtIDkz1P5WxuzKuCADHMhyP51H/FJmHMg+H4sunZlM4WsR4rXjOwRhWsX2dhJKXDlJJ3KOBp7jXqKfp9qteLOA8PwfysyfZZabtJ8T9wtvBcFcS1irbAoby90Z+JcucE6b6uRvrFV1VW0SMwZ2z9svRMUlG4sdjuL5e+fqkx7Ksh8N3TzTTcTqDpIEVMbXB+pnkf0CgNi4fok8CPwVli8HfyqIzqp0UMIEnUgGNZqyOvpicza/Efi6rk2fUtFgLjkfzZJ8PbfMWuArGmUzMwA2m8aHTzNPktLRhNwd6zQ1+I4xa2VvdZYF5d3k6CBOm2pAHIabVjbdkwxMi4m/gP39F6T+F4DJPJNuADR1Jz9l0b7KsNlwZb8dxj/AAgJ/wCBrNpBZl1sbekxVWHgB65/dXI00sVUTj+NN68Y1VJVQOf4j7kfICmGCwTsTcLUx7OOLiPano2up6N+Xzqiri7RtlSSYn4lF47ik/w7cZV/7m2LH02B9anTwNhZZoXWYpHYiq8vFLtp/wBXddR+GZXQwYRpHLpzrMrXOjnOE6gHlw+y3aaGOaHvtBtlffx1Ge/0TO39oLWsovoHncp4WA/EQdDz6bVGOsd/cFB2xBJcxOtyOa6Ep0rRXnV7QhUntzxU/wCCs5BDXW5dQpPTYn286QrJf7B4rb2VTD/Ndro0e5+wXPFabpDbqCD5kGA3rlJHuav2M29QTwafcD7q3+JnYNnho0c9o9C7/wAmjy5K18L47lygtlbKczkgKSNs06aiTJ51uyQX3LxkdQBa6X4q9dvHE2lZTbuE3LbhwyJNxS65lJidTl5EE7Gaz4pDSTHtQbajLXz6/MlqzxNrKdphcMX0uz9fTdrfkUvxPA76aowuakkfCZIiYJgxpGvtT0W04Hmzxh9R+nlbmsybZVQwYozi38D+qddhsI9x7ouq6JbUEggiWYmDqOisfWKr2j2LmBwIPMHcOnsVPZxnY4tILeR0v4/ZWIYQLoCJ8xB+dedFQwGxyXoC1xzWvEWdCrDlVwcDmFBSuHYv9UqwEVRlVUEKANBAFUT1Ti84j+q6yna36QteJVdCvPl/e1ThfiCHCxWNm+oklhPIdN9fM76enWqHREOJAJ6/PAfLWYriy9xGMJ8KnU7sOXoeXSuwhxdcjT35cua44Cy1AU4qkE7eZgaga+9cJsurViuD3XQm26rcn4eojYPyb29xNXUT4XSd8X+evRL1naiO0Rt7/p18FReIl7bd2UcXCYykOrT1GniHmDr6V6ZmEtxXFhvy+BeZkD2nDY4juzv+qtvAOG9zYCMAWMs+xGY8uhgAD2NeeragTylw00HQL0dBTmniDf7tT1KcYHEtZUJahEEwgVQokyYA21JOnWlmuLcgmpB2jsTzc8Sc1Lu9pCqkFRng5cp58pB2HvTMWJ+7JU9hnqkvZSx3l7N/yrSmTrBYiAPYFj8uopmQ2arpzZtt5S3AYkgSjHYrmGhK+fqMp96GPbI0OGhzVssVnFrwjNrHkZ+kfnU1xKbh/Wb7rP8A3tEnpvHXxdKx9pf5reg9ytmh/wAg/wDF/tb8Pgk9tTevKo/5jqo9GYKPoZpFjbkBbDiIYiTuBPpdd+UVtr54vaEKkdobHd3mJ+FyWBOx0lgfSD7VmVDcLyTvW5RSdpGANRl+PnFc+4rhu4usB4VIGQ6+FSdQP8sEfKtLYbLzv/4fuEv/ABRUY6CIk548/wDpdn63WwA3EhRBcQs+eiz9PnXoCQy7juzPhqvGNBks0b8h45BWPA4VLFsICBzJJAzNzOv9wK83NLJVSF9ieFgTYeC9RBDFSRCO4HEk2ueOalWmzDMviUGCRqAekjSaqfE9mTwR1VzJY5M2OB6FbRaMgEFTyJBHuKrFirCck64fhHukMWhQIJj4vQTv1P8AY5/LNeqXTYNFrxuEe2fFqPxcj69D/etWlmFcbIHJaLbjQHT1ql0TXG5CvD7LZZzbH+5/v611sYa4uHyyi51xZetZB5fzqdlG5Wy1Y0MQI686tZEXAkblTLOGODTvWOYVWrbhCmGnQ6e/t66D0quVhc2yk1wCkDFgDwmT0HX/AMR/flSjY5GmzfP56DzVhLSO8hGe6VV3BjUSAAPPQa1ptDpDYlKPc2IYgOXzWyzxeDyCQwbrHL61J8Ja3Eq46gPdht63UTE2myZgQP5keXSqWSxteA9NgXSVMG9w+LRenXzJp59S1uTc/b50U7gJrh7JtjwMV8hses9aSc5zjiJzUCQdQlFzCNbnIJGnhnUenUEe+nOr6WRjGCM5K98hlOJ2q027kBmMiTAGukcuu5p5QI3JPjL5GfXZQB1JbXMT0hxH71Ym0Dec8gB9/ut+gj/pNPEk+WX+32Tb7M+E97iTdI8NgSOhdpC+sDMY81qNIy78XBV7cqezg7Mav9h8HqutCtJeQXtCFWO1+KslO5ac5gqVE92eTHUaRy3IJ23rLr6yGO0b9eW7mtPZ0Uod2jdNM9/L9dxVGxuDF1ArnUGQRyEQRr1MGfKkKXbxpZMUbb7jc6jw5p7aNBFWR9m+4GotxF/DQkWSs4W4gMRcG/Rvu8tjCgwAa9RSfxDR1BDX3YTxsW/9X5aBzXkqjY1TCCWkPA4ZO8unAlRF4hJ8KE7yAJJ/Dtz616B0eEd42WMJC491pPzJdR4XdW3hrCDfIGYCJDNqc3QyW+VeQ2pUDtLa6+mQXq6CAhgJFuvPVbsJgBdedco+IySTPLfT2Gk1TS3kztkmJnYBbepXFMXbINjZSMpOoWNigIII+nrVFbtEwODWNxD+78Dnv+xzIjTMJPaA3I3b+tj+qXcGtYyzcFv/AB8MTEuf1tlTMQ50vII5+LWnKeXtGNezNruORHX50uE1UmllYX/S8cPpd4f2n0Uji9hEeE0O7DkOkdPSpyAA5JOJxIzUAmoWVhK1l6lZRutiLoPMn/SwFOQN/pu5rOqX/wBVvI/laaUWgihcXoNFl263WrsGRvQ0lhxBD2iRpaVrTEkjKAddyWzfkI1q2WpMoAtYKinohCS7FcqRduFxkiddhrInTTfp8qRjiOrtU4XAaI/RmBC5DMSBHLrAq/CdFDENbrRduBfi08ufyrrWOcbAKQS3F46YAHPQDVjp9BTbKdozdn7KbWrVZwLOZf8Ah3A9evpXHVQBs0XHzRdJsMlXOP2u7e6GgM7Kw80VYBnaJBrJqnYpi5el2c7HCzDmACPEm/3XSfs54abODUsIa6TcIO8GAnp4FUx507TMws6rze2JxLVGxyaAPz6kq00wstFCFy3iWKz3bj9SSPcwo+UV4Spf20rn8SfL9l6iMdmwM4Aef7rXZ8RgczA/lVDWXcG7yrMWRK247hr2yCRoeY2n8j5GmZYJIAMWY4qlr2S/TqpuBTMsk+Xyr0FBJ2tO0ndl5fpZI1IwSEDfmpNnA5mC5gJMT0+tOgZpdz7C6tOLwTCwbdhhbMQpIJA67EEE6+LznWmwBpuWZNje04TYpF2d7Ltb8Vw5QSxawIa3MmGBIkE6NpAM6iaJmMlFpBiI0J1twO5w4XzVNKyWPvE2PAfYqwY7ELYQBQJiEXlp+QqBsxth4J1rS91z4qsXH3JMk6k+dU6pnIBaiakor1FkgdSB866NQok2BKcPYUAaMG5jlWg0eSynHzS26omRsYI9xNIzjDIQtKmcHxNKzt4B2EhTHWuBjzuUnSxg2v7qO6Eb1HQ2KkMxcaLGhdTPAcOLjMxhd9NWI8uQ9/lXWx3UXSgdU5sYZUXQZQem59W3NXhoGiXc4uzKzxRhfCs+8R6ka1TOXBuQv6KUYBdmVWeJ8LuXcr2lBOxJ2gSZH4uY05sNRqa5QyENdfTUff8AdOF7WmxSzB4IDXXXcn4j/QVySV0n1acFNzlPURtUFBYtYtsyNdtrcCNmAYTHWPoYOmg6VywuCQpMlkYCI3EXyNlcXxSKoZnVQdiSAD86aLgBclZ9jos7N5WEqwYdQQR9K6HA6LhFlsrqFzrtFwQ2WzLJQ/Ceh3Ck+u1eRr6E0zsTc2H06rfpqgTt/wBQ9bcFu4Bh1y5tmE+LTw7aidNidTUqBjCce/NFS5zRh3ZeKmYspetgq+ZC8gqQR4QVIUxt89Sa0X0zahuF+muSXDnwPIIsbWz881ps2woAHKm4YWwxiNugVUkhkdiKzq1VqZg+JPbgAyvQ/kdx9am15Cg6Nrk4XjVvLOoP4Tv7cjVnaCyo7J17JBicQztmbf6AdBVJJJTLWhosFFY1IKJKAKEBScIPGn+df9QqI1Ck76SnvGL4yiOR39jT8WqzJ/p+cFWixgeg/OqKrOUq+h7sIHVTl4uwAEiBE6gEeQ51c18RF3HPgl3xTB2Foy4qL3oaSOZpJzsTiVpxtwtDeCwdaAUEKdwfG5Gyt8J+h/oasY62Sqe2+YVgzAeFiBPwk8+gHWrSVQAV4jhMxYwo3J2/3ocRbNDQSbBJ8dxVnkJKr1+8f6D61Q6QnRMsiAzKU3bwGm7chPKQJPlJH9iuMjLtESTNj11UPD4u410rAK84Hw7kEnmSI08/I1bJE1rL3z91RDPI+S1svZMKXTi1Nwy47ZrhOghQOS8hJ2HkOc1nSlznE2v83KbWjilljFvZbMvhddx1iZVuo0+sioscY3Ym/OqibOFiumqdK3kgoPG7uW02gM+GCARr1B0Okn2paqfhiPl5oxFuY1SLBsuibAbEaQfLSIPSsmAjEGPyB0I3H8HeNL5q+OY3zN763uvcbhltqqoIABgAAAa66DTnTVXeBzQw6g30ztb8qU8rycROfzjdKBij+Eg/QaH84+tJiaoNsj5folwZuB8k6xa2QfCdImQxIJ1mDr5VoSS2kwtTsbXFt3KPgrHeHeEGrNsAP61dlqdAuONshqmmK4Su6+H01HyJ0+dXmIHRLNmcNc0txuCa2ATBB0BH5g7VWWFpzVzZA4ZJRj8YtpZIknQAc/fkKrkkDBcqQF0lPaZwTFtI/en55vypN1W4HQequbGLJnwvjZualMuVkBYGVBYnLIOoBIjnqRV0FRizIsoSMysE7xHEg6wT12XXp6VqNmjbms59PK8WNlBF2W2gbDygaUq+TE4lORwdmwN4KVa4Y1wFhEAwTPP5dCKA3FogvwZFZ/8ADLi7AH0I/OKlgK52gKxe2R8SkeoIqsghWAg6LQwrqicluVi0DUkaKNZ8gOlcNyV0WATO7w6++rkGNpP10ET51MscdVWJGDRRbvD7q7ofaD/LWoljhuVgkad6W4jDoxBbQiRIJUwdCpI1jU/XrXWyOZooyQskIJWdt0UQsADkBpUC65uVYGYRYBSMIwZhrP8A6qEh7psu6KRgcTaugvadHEySjcyseMA75fxdB0pRXyRyRnDICOo57r8+C2rgUuvLqCqfESBERsT6/QGuws7WTkNeHy/oqZe6zTM6KyIZE1sLPVU7S8ZtXAqW3DFLozjUfCDMdRPMVj7TmaWNAOjhf1Vk9PLGwPe2wO/26eKXYS+SPOBO2pM6fSs9hD25pcGym4jFZlUHcTP0impJXSBodqLi/W34Vjn4gAlZrQAsLLTAsLLdYJJ2EeQG9QkmEevkqZXtYOaed34VyBmUwVHUidG5SDPlVMgLrFoJvmP16LsUjXC5y+bk8wVsqoDGTz9/5+prSha5rAHHNKSODnXGirnG8XneAfCug8zzP5e1Rc65VzG4W9VVe0KSqMNQpZT5Ekb+6kUpVNNgfmatjIOiXWuzuIeCqCCAZLoNGGkgmdvKs4Mc65CZuArNw/hYs2inxMYLNpEqdAAddNTP/qn4GBlgl3m+a8u2/vfP+tMuQwrC0PEPWohTOitfBQRaH7Tk+wgf+NNRDupGY95SsRbg6bGpqtLuLXIQL1YfSarl0VsI7yS3KpCvcn/AcIFGYjxEfIHlV7W2zS8j75KDi+NMrvmJCLmEACfDtr1MdY1FJ17ZJocFM7v3GQIueI1vkM8s8vBNOihihEkhA0uToL29M1G7LcSxl+7eNxFt2AALYJDtnkbkHXwzI2Ej3X2YXGEhry7mbnPlc8FbVtoWxtETsTr96wIHqOP3up+NRWLPfIZbQcswJACgSdRHMfzpqNskkuBxulnvbHHibkuZt2jLfey+QUaaTEmZ6etejGzIW/238SsB215Xf3W8B+qncB4kz3VPfEZWWRmEkGJEcxBPLl71GeiiDCMAz32Uoa2WRwvIct19fBXXC4Kyl3EhFS13ZXvboCeIsM5GhlSAQdQJzAiawHUDrAh2vLNbztoPf3X3Ibpc5Kr8X4q7TZ2tEhwvMiIAc/e1E+voIYrKBsNKDHuPe533+3h0Rsqux1pbIM3Dunhbd4i+f5Vs7D8TD2hZJ8VoQB1t/dI9Ph9h1pekkxMwnUeyY2pTlkvaDR3vv89fNUbEpldxzV2HnIYj8qzXCxI6rfbZ8Y4EDpYhbrGLjfQ9R8tem9JvpyM2H5yWJVbHOboD/wAp+x+x801W+4HwkiBljUctZG4rmOQat+c1iEEGxCxu4n9iCYAkbt089JqYqZRkwHyKm2SQZNJWLOzfsjkPaP6/Optgmmdd3dHPX7HzU2wSSG7suqsvA+LIltbZVlC6T8QPn1nntW1BhjYGDQK11Ph0TPiWOC2pRpLaKQfmfar3usLhVsYS6xVZZZgCl72TRS7E2EtuyvlyMLhk887BmDmIGWNCTt6Vc13bR4bXtYEeGSUsIZCSbXub+Od0+w14c+gHy5Vjl2F5DlqYcgWqJj3uB1yhTbIOcycyndSNYKnanIsyFWQzA65727gePisF2q8qoKKqw3pNRbqpvOStFoFUVRyU/ONfzq+S4iNuCSBu8X4qPiMSyrIOwAHttSAmc0XB0HsnDG0rXj7Dv3eUZtDzA10608QS0JZjmtJS66IMHcHUHqNwarGquOiZ4LjBB8S/L+h/rVvacVSYr6LbicFhsQZYTzIVmE/5gIP0q2nc2KQyxgYjvtn6+vFK1cHbsEc18I3Xy9NUwvXFtWTlgACFHnsPr+dRcbAlWxsGTRoquUBEEA9Z1n1nfWlwSNE6QCo+IwNkjxW7fuif0qYnkbo8jxP5UDDG7VoPUD8JLcvIl5UVUAHxBVUatEbeg/irTomvdGZHkm+lydB1538ll1r2MlbEwAAa2A1OmnL3Wy3cNlLgdyzXbrXrmoOZzoFXqFAAnadtAKbw4iLDQWHzmlnODAbnVJ2clpJMk6Sdf7jp0rtQzFA9v+k+yhSSFtTG/wD1N9x9lOwPEv0e7buDcMBlG7g6FQOcg/OK8XE8tcHBfR5qfto3MPnw5/NykdrBkxbrsGuT7FM5PzqyobaVyq2ecdM08B97JY96FJ5hZ9yDH1FUpsNu4DibL3svxNlm0TIjMk8jPiH1mP8ANVNQS0Yh0/H4WV/EFGLCpYOTv9p/2nq1P7q98pQozqekkgzIIIGhAMf3FVRzPxdxpP7rzcT3sdiZr81Wh+9sCbyO9r/8qgZlH/UXlHX+ZrWjlxDMWWqwiQXAseB+ya4S+jrNtgy+XL1G4PrV4IOircCD3luiuqK04vEi2pc8ojqTyA/vrVkURldgG/2VU0rYmF7vhUTiHEMO4DCWP4SpDLtIJmCDpzIMc6vjoZWPNjkfnzglH1kL2jEMwpOC47hQn61boaTtqD02P5V2TZXa65252Q3aeD9rrVje0mGIy27V6eTMVA/1E/SrI9lYG5H3KrdtTE7Me37qPZ4ynMMv1H01+lRfQv3G/orWV8Z1BHr7fhTlcN4hBB5ilCwtNnDNOCQPF2nJYY/ir2ElXIY6IJmOpg8gI+YpmkiMsltw1/HilauVsMd950+58Fq7O8du4i6bVxUYKpYtkynNKgbGD8R5cqZqqGBjQ4Dek6Wsle4sJV0wlkZgd4pVNqt40zcf/O/+o0tvKb3BK+Icbs4chXYlyJyIpZo5ExooPKSJ5VFzgFdFC94uFha7U4WFYXwpJgeG4GU/tQvhHmdPOo4gpmnk0w+yaXcabrKc6kFRkYaqw6grpr1FEkhGZF1WyMNyWniN17K5nHhzZQw1liCYAnoDvpVtPE+c2Z6qmeeOEXff584hJ7nGlP3WJ88o/lNPDZcn9zh4XP4SZ2tGPpafGw+5STFpnutcBIzRpodlCzJHry51q07DDCIzna+fUkrHqHiaYyjK9sugsot/iA0IJckwZJJMbmTqZ5Ve2M9Es+YbsyvE0uBm0ZiIH4UXcnzyz8zVdRI1kD3HQA+35TFFE+SrjaB3nOFhyv8AhNOx+AOLxqEjwoRcbyCGUX3aPXxV4qmjxPA4L6jtKcU1K62rsh46ny+ye/atgGDW76g5SrI5HJvuz0kFhPkOtX1bM8fgkNgTNIdEdbgj7qqW74ZgJ0NwCOq92V/1R86SWwWFrb8vvf2UPCXe7uKxOitqf2dmP8JNce3E0t4rtXB/MU74v/kMuuo9bLqvD1CJHn840/r865HhjZZeKpG3ZcKDxXtNYsaM3i/CviYf5gNF9yPeu9oToPNakGz5p/pGXE5D9fBa8T2eRnzITZciQ1vQe6afSPOaYIkicA+2elkpHOHtNhcDj8KiNfxNkxct9+n47Yhx/mTr7R+1U2zgmx14HIrvZscLtNvbz+dFW+1HHDcKrbJCgTqIObYz0I1HsY3r0+yYGmLtd5v6HT7ry+2qh7Jux4WPmNVEsY6RA32luQGxPU7k02+EtOeiRZOCLDXmtwxI88o2/E7dfL/16VDCQrMYPT1KyUmYOp5xsvRZ6/71MEFctuWrG3yigifiAPpqT84j3qTWBxzUHyFgutnC+NMhzSNiXB2+KANOcHf06mqqikZIMJHRW01a+M4geo3a/M/1UrivEO8YvoMoChZ26j5kn0qungELA31VtVUGZ5fwyt85qxfZ1gAqPdY6uQBP4ROvu0/wilK2bE/Bw+6ZoIC2PGd/2V6tXUUSWUHfcbUjcJ+x4KpHUn1pfRNapInYvvLjs99yjsz5QoVjmMwXzEwBpoBoBtScj3B1gPFPios0WC29pOyCvbU4dUV7Y0WAodeak7ZuYLeYJ1kVsJaTiNwiKaxz3rDsLh7llbheUVmI7kj/AA3U+Js0x4hGiiDoZq5wLmgtzUahzS8D1+cPNTu0d18RZW3bOTLczktqGAUiDA01NaFBUNp74xe/Ddp0WXW0j5wMLrdVTeJYS7bkM9vxCfCW8C+pAgH8jtWn/i1OCAGOJ6N//SzhsWqcHEvaBxu7L/tSq9jreYlr0keH9WrHTYwx0IPUbzWk2Rtsh5/osl0br5nll+q3WcfYX/D8Tee/uT+VdzebXXO7GLgLUrE5mO50/rHtAjzrM23P2dOIhq4+gz97Bei/hGjM1Y6pdowf9zrgeQufJdm7DcB/RcOM4i7ch7nkeSfujTTnJ51kU8WBmepWntSs/mZ+79IyH58faysN6yrqVYAqRBBEgg7gg7iryLrPBLTcGxXMe2XYnuZv4UMbY1a2JJt88ycyvluPTbPnpsPeZpwXqdm7X7X+lPruPHrz57+utG3HkaTW/mCrHgsbi8XFm0QoCgO4kabEu+/ssEz0qUVOZHZLGkio6BpkkzuSQ3fmb5DlxOitPB+y9jDjMQLjjUu4EA/srsv1PnWpFTMZzKwKza9RUZA4W8Afc7/Qck53ad9PnJI/KqKluOdreXuf0S0DsMTj8yH6r25aB9etMz07Jh3tePz2VEUzo9PJUni6EX7gJk5pnyYBh9CB7VjvYWOwHd+F6yke18DXNGv2yPqFDyCZgfKpNmkbo4+ZU308T/qaPILDEW0ClsomOnPYfWm2V040efP8rPdsqlc6zom+X4UHCjxAbjU+QManz0/nXoqWo7eHGdRkfnNeS2jQ/wAnV9m36Tm3pv62zHSyccNRTcAdQQQwggEbHcHTlUalzxES02tb3UKVrTKA4a39l5jOzVkmbZKeRGZPbUED51RHtSQZPF+eh/HsrpdjxuN2G3LULXh+zL5hndMnPKWLEdBKj5z86tftJmHuA352t6EqiPZUmLvkW5Xv7KwMo0VRoNFHLSsZ7i43K9BGwMFlJtWAo8zURkhxutqiK6SuALZdxVte6RwSbmZF/Vs4MwGUlQcoOkzpA8qUk+pXxMe5pc0/TmcwOmpF/BTr58JqmQgNK4wZpaLgbVSCPIgj6U7ELMAUHgh1iLdUo4lxZQ3d2lF26dBGoB9Rqx8hoIMkRFdLtw1VjIzbE42C5dxbjTX30JynWebnqeg6Dy+W1R0oiOJ2bj6dPusHaNcZh2bMmD16/YLRb4VfeCttobVTB1HUQJO3LpVs1XHG6zjnwAP2ChS7JqKhmONotxLmgepUv/6Xxc/4V6f/ANV35/DVP8/Hwd/0lNf4FLvkj/8Asauj9hOydxr63b9spbtaqrRLvuPDuAPi1A1y7waz5XyVU/ayCwGg+ea2g6n2fQfylM/E43xOHPX0s0a5DPVdSFWrHXtCFHxWKVPiPyBP0AMDzoC4Sqjj+B8MuuXMBj8QRzbBPUrIg+kTVLqVjjchaMO2amJmAPvbiAT6rL9Gt2btsWlCJ4hlHQpIPmSyHXmaYY0NbhCzZpXyy9pIbk7/AJ7aL3iaXXtNkEkxCyFJWdQGOgMbGpC181W69slBwDnClxf7u1ZMG2QfAjEs7oTAgAvCzvkY+VITuLKgSkZWtz+ZladPTCWlbHDnJmXDqcrcbAZnoU9tXAyhlIZWAII2IOoIp0EEXCRexzHFrhYjIhVXtTai9m5MgM+ayp+gWsqtbaS/EL0eyH4oMPAn1z9yUjtYgNl6suf0BiJ89foaUWu5hF+RstfEv8No8j/3CgarsNsYvz9knOII31+evXat/Yby6R8Z4X8jb7rzX8YQNZTxzgZh2HwcCfdvqneExPwtpoROXUabgddK2JorscOR9l5OCWz2nmPdO7HELTbOB5N4T9d/avMh4K9WYXN1UuTHlRcqIaFJw1uBJ3P8q6FFxW+uqKKELdgsT+sFoGS2sa+ERJLdBA578qHU7ntxjIDf8+yg6VjXYTrw+aLDioPdtmJhlZQY2JBGgnX58qQZTSzPAbn4WA+eqZ/mY4Bjdu3byqU2uZT6EdYPPrtTFRRzU1nOtY7xp00C0KTaNPXEsbe7dzgL9RYn0N+OqbcA4jh8MDnXKTobpObT8JEAqvpM86lT1LG5OHj809VTWbNmlP8ASN/9On7+NuS5r2w4N+iYt7YH6tv1lojY2mJIAP7JBX93zr0UL8TQV42ojLXLo32e3zd4cFE5rNy4og7zlubf/LH7tUVGUnVXwd6MclZMNiAWLMYJ/pb0A3OoaB51QVeLKZY4gwJ7tSes6D5cj6xXLKWJRsJxzFNftiLPdvde3lAfvStssr3N4VAy853A0Jrpa2yrEjy7lfxVuqtMKsdp+AXL9xLlsqYVlNtndFkg5bgZJOZSZiNY3FWMcBqqJYy4ghevwEC2vekOVVQzlnUkgamAeZ5edcxZ5KXZ5ZqCuEVQCoIXMGAJnYMOmghjpXVzCApvc9GIrikofEuIJaUi8M4gkqoDnKACSybZdQZMAadRXcOLJc7XszivYjhqmhsFQPDCxpA0A/Koi2gUzcm5VW7ep+oDjkSvs8f/AMmka5uTXeHzyW5sB39ZzOQPl+4VJXEwtxuZyqvkoB/ID3rOXqTHctb4/PminWQCptbZVVJ/aKmfl+RriXcSCJOJJSVhofT6yP6VsbEP/q/+U/YrH/i5oOzCeDmn3H3Ue9xtoCWt/wARA+SKNI8zPOvSSOGZ3L59CHGwAudwt9gtNniF1HQXDKllDDwzlJAJBjQxWQaekmYTFuyuL/sfma33VG0KWRoqB9Wdjb7Zj5kujXuyd+0T3N4ESdme0fkJB+dZppnj6StEV0bvrb7H55KJjRjbCF7j5EESzXLBA6auaiY5G6/ZWMkp3mw9j9lN7viAgBQ8gGR3UCRME6ajbp0motxu0+yh2lMd9vNQMVxi+r92biZtZFtVIWOrEEeWnPnWrSbPc7vy6cOPXl081lVm0o2/04BnxO7pz6+R3SMNxI4ew7Ak3rqstrLq2d92MzJXwepIHnTdQ0Ehu4a9FzZcHaOxO01JP38lM41jYAUOStsZLRclmaNMxPNjEknyrtPFhFrdUnUzYyX+SrjXvFJOpIk+sx9RV89OJ4nRHeMuu719FRS1Tqedsw3HPmDkR5euaicaufCPImPXQfyPzrxDdF9Xpm6nw+eiZdvcGL2ESATcw0ICFYa5V722XPhJhQ8DbL5wfTU/9MC+ls184q3ieR2AXu4kWB4k+yjfZNeYXL9sz3fdi4SCQFZTAmNPErt6935VKeaN9g03I+aojo54WYpW4QTlc5+SvyYczm6HUanfX94AEKR5NVKLb084WEdSCBI99DqPUefSoFWCxU7D4K2hYoiqWMsVUAserEak+tFyugAKRXF1YXroUFmIAG5NCFWrvFExF021uK2TUosnnBk7EgkDQ6THOp4SBdVYw42BU7F4CLRY7iDHIDn9JrgOakRklr462ly3acmXIXQTuQJ8hqsnYZhUrHVQLgCAU6vcGtvcNwgywCsATlcKZAYdPIRI0MjSoYjZTLATdMQK4ppVxzgNvE2ntnw5how5MNQ0bGDUJGB7cJTFJUOppmyt3buI3hcm4x2SxWHJzWjcT8dsFgR5geJfcR51lvge3UL2VNtOmn+l1jwOX6H5kluGxQzAk/8AMzMfUEH/AFE1Sm3x5ZcLD54LVxjDjMyzAPi9jqfrNM0k5hkDmi5zFuqQraVlZSGN7sIyueFjzWfZjCWbt82yxCJbe9cYCTktxOvKcw11iaekgqZzinNhuH6bvHNYzK/Z+z2GOiGJ2935O/oLN+6js/hzicbhrZ2e6pI/ZSbjr6ZUYVsOY2GLC0WAXku3kqqgyyuuefzIcAMl3omdaz06k3aLglvGp3TuwyMGIRlDTlMBpVssq87TqKz6p5bKOmQ8U/RvwNJGvzmEou9o3t3BhjbS4QkZnxCJGUEN3jZZ5SZCk6+HSTS1xBxA291P+Sa5pffLhb2z+cU64fwbDqqkWbckCTBedOTXNSvQkDSNqukr6mQm7z7e1kuyip2jJo9/yoHaDAW7CpeWNcy27Y0ALau48oULEaZjG4jVoJHzi7ze2/jbT55pWqe2nidEwWxHPy06flVe/eLGWP8AQenQVrgAZBYrnFxuVAe5muIo2YKfkSwPyH1rk7+ygfJwB9svVSpWGaqjiGjiPK9z6JhwjDd9j7akSqkMfS2ub5Z4H71eLpo8T2j5kvqFdN2NC9w1OQ6uNva58FZuK/Z4+MxLXLt4W7MgrbRSXaVGZ2LHKrlhEw2gHOtR7C85nJeWpqllOw4G946n5ut66p9f4TZwdpbdi2Ftk6gfeaJlmOpZoAknb0qxgAFgk5pHSHE43KZ8PtWrlpSjK41/WIQQWk5tRofFNBuCoNsRkq3jeJ3Ldy61u3m/RpNwzl8Gpy6/EzASFA5jXWrA0WzVL5C0mw0V4FVJle0IUDjfDf0iy9rMUzDRhuD186602N1F7cTbKHwXgZtOblxkZsotoqJkt27Y1yosnUnUmeQrrnXUI4y03KdMNIqKtVbwnALq3ldnQrGU/EWyq4dQs6DMwGbyUe0y4WsquzOK6sgqCtXtCEUIXkUIVW7ScOsvfTPatt8PxKpOuedYn7q1wxscO8LqcdVPCf6Ty0cATby0VS+0bhFpMAWt21Tu7lpvCAJBJtgE7xN7brTNGxscndFrqiunmqI7SOLrZ5qg9nL3d2eIXB8RsrYH/wA9wZv+y2x/dpx4xPA538lnxktjc5NfsqwfeY43IGWzaYz0Z4RR6lWufwmq6l3dU6Ru9dH7WcdGDw7XNC58NpT95yNz+yolj6AcxSsUeN1k1LII24iuINi3ztcNx87GWfMQzE7kkVpljMOFwFuCyu1fiJBXjYhy2cu5cEHMWYsCIg5iZkQI6QKkGgNwgZcNyhjcXYt6b2e12KW13S3YBLFnjNdck6lrjySRsCIgAUm7Z9M92It8NBlyFh5pwV87W4QfHemF7tZcxLI19lDImRRAW2RAiOSEkAmdPMCAHIY2RNwAWCXmldK7EdeCxuY6QwHNQo+uY/U/Smmx6FJvmtceH5W/g1vU3G2UQPYa/IVi7eqMMbYB/dmeg08z7L0n8K0ZkldUO/t7rep/Ay8VePsr4ZmN7FMNSTbT00Zz7nKP3T1rGo2au8F6bb89sEA0GZ9h6XPiui08vOKt9ssFcdVZEa5GjIpglSyZgOkqGBPpU2EAqqUEjIJh2c4abFhUIAYlnYL8Ks7Fsq/srOUeS1xzrm67GzC2y8xfALNy8LzqS4y/eYK2UyhZAYYqdRP5CgPIFkGJpdiKaCoqxe0IRQhFCEUIRQhFCEUISzjnGEw6gllDNouZlUabkkkaCpNaSoPeGjNRsPx/YOuu/hI1HUK0EjzE0YUB6hcRxQe8rbAAb6RAuHWduVdAyUSc1reLwKZQyN4WDAFWB5MCCIPSCT5b13TNdvdcs7T3Q6W7S93Zsm67KgXKqlBlzQoykw7AkmZ0q01DYCS65JHz56KNPRy1gODJoOfzeflwpnAu0mHwNrusLZe9euRnZmjO4kKFCqZUS0Aa+I9ZpKSsc86LVi2PgBxOsPmueSR9seN3sTdXv1VGsqUyLMKxaXmSSG0VSJ/5da1I0iO7tSvP7RcztjHGbtG/jx9ckowuBNxLtw6JaCyfxO7AIg8yM7eQQ1a53eAS7Iu4XH4VoFouyoPiZgo6SxAH86lIQAq4mkmwUninBr+HdkupBUwcrK4HuhMGNYMHyqhkzHGzXZ+qbfRzNbiLDh1vY289FFt2njRW+RqTp2R/U4DqQoR0c8v+WxxvwBKYYWxcWNIB3Ej+u9RG04GC4eOmf2Tf/wDO18hAMR65D3Ks36SjJ3VgF2PhCqCW1OunMnX515eonfUymR2p3DcNwXvqHZ7aCFrNGtzud54n5yXY+yvDTh8LatGMyrLx+NvE31JrSiZgYAvK11R29Q6QaE5dBkPRNqsSqIoQihCKEIoQihCKEIoQihCKEIoQihCR8f4XZuHO7tbYo1olCMz22ILIAVMzH3RO9Sa4hVvY05notBuDItpLSrbVQiBvEYUQABqBoP2vMV3mgZCwCif8Oy3VUgjMJX7uoIGkbcqLrmHNblRl0UZvIAT8tB8o9DQupPxPA4TF3UGJWbiSFXvHWQ2uwIYiRzHOouiDsyroat8V2sNrqZcwtjA4e7iLdm3bFtCfCoDOR8K5tzLEDU867HGC4NaNVGWd7hd7ibcSuF4WxdxN5bdsZ711tIPxMxlmMbAasTyE1qPeGDkFjsYZHdVdftA4amAw2EwNsgsS1+82xe5AQMfIy4E7BAOVU0xL3F56JirsxgYFUOAJmxmGUc79rTp41q6U5FLU47wXbuIdn8NfcvctSx3IZ1J5a5SJ0A+VYr6eN5u4L0lPtOqp24I32HQH3BWkdmcIqmLKmAfiZzt6tXBSwjRqm/a9a7MyHyb+FL7Odn8NmYtYskgIRNtTBYE8+eg1qRhjGjQqv8Rq35Old5/hWxLQAgAAdBoPkKnZLkkm5WQFC4vaEIoQihCKEIoQihCKEIoQihCKEIoQihCqfbLC3me2US69sqyuLRVXndRmOoUtEnovnrYwhUTBxtb0TXsxgLlrDot45rsHMZk6kkLPPKCB7VF5BOSnE0taAdVp4/cC3LTyPBmLajQbgnoCViaGrrzbNZcGdbhzKwYLzHU/7TQckNN9FV73BLlli72wLdq82IfEAhne2oJW0lseKSDBBgdJqwyAC/oqGQOLw22/VJ8fiOJ8SIS3hDZsg+HvZRQOTXAwDOf8oIE7HekHB8h4BegjbTU4zdc8s/Lcrz2R7MjCIS7LcvN8V0Wrdsx+EZVBK6cyST8gwMVrE3WZIWOcSxuELlX2wsTxIzys2wPIS5j5sfnWpR/5fisiu+sBIewlnvOJYRf+qG0/YDP/AOP1ond3SuUre+F3HiLGypJExEQQJzEKNTookiSdtazxmtFxwi6iYbFd5aZjIMNIIAKkAypjmI+h3iukWKiDcXUnhl0oWI/ZHkYRf6muFSCY/wDGAvxjTmVBMe1RspYlPwmKW4odGDKdiNvP61wiy6CDmFuoXUUIRQhFCEUIRQhFCEUIRQhFCEUIRQhFCEUIVZ7V8Ka49u4tk3wpOe0HVM+ngJLeEgNMjzG8RU2OtleyomYTYgX5LLsZwe5h1uG6FU3HzC2plUHSeuseiih7gdEQsLAb71ZKgr14BQhe0IXJPta7L3Hvri1dMjBLbK0hg4zQRoQVK+4y850Yjq2wsOIeSofQuqXgMNjz09AUm+zLC9zxBmyd53dslnkhbSsvJY8Ttoo1GmfflU6r7fJoyTn+GtpY+0c+5Ogt57/twXS8RjRcnMoIOhBa1EHlGY6R1otZLXuod3KF/VqFAUrCm3GXUbKTtNd35qOgyW7DOWkA6TPOSIA36abD5jmLoWrinCrt4BbQVgCuYM2RSAwLLIBIzARIB5+40gaqMjC4WCs3BsALFoW1AGrE5RCyxLHKOSgmB5AVAm5VrG4RZTq4pIoQihCKEIoQihCKEIoQihCKEIoQihCKEIoQihCKEIoQihCKEKk/azfFvCI7HwrdE+ZyXIHlr/OqZ/pTtALy25KBwDspeThxUQL94rduhiRmkgm2SNVATw+pbaatgAYBdL7QkMzyG6DIdB+U87PcBNq++JdLdkFcq2rZlVGks7QAScuwEDzNWufcWSUUWFxdpyC321/SLpjRJn25E/tNuByGu8VHRWalSsVwYb2zDcwdAfOQPC3mPcGjEulvBROH8QFtiLhiNDI106gT4h5aQZGlBF1wG2qsSmairFjcaAY1NCFrw17NPURPvQhb6EIoQihCKEIoQihCKEIoQihCKEIoQihCKEIoQihCKEIoQsLtsMIYAjoRI02oQs6EJP2kvhUWWgZgSB97L4o2MjTYRy1ro1UXJH2ZxeIa6ijKts2O9KxJDOT3Zdo1dlEwNBB8qm4ABVRuJPLX8K0hzB8R0IkhdY6DTUmNdOfpVavVRucEuNevBkZgSxtsYKKIGrA6zmnwgeLrGosx5BLmMlxurThrfd2xbWTlCopgTsNdBHU7R/KqzmrwLCy3OpDASxnKOWsEyWMdP71oXVgWYDSRAc7c58PKhCzuM0GDseY3GUdB16UIWXekQN9Nzpr6RpQhFvEEkDKRMfUT/tQhSKEIoQihCKEIoQihCKEIoQihCKEIoQihCKEIoQihCKELRjbSshDKGGmhAI36GgLhCr/2doP0JGgSxbMeZg5RJ5woA9ABU5PqVFN/lqz1BMLyKEL2hCKEIoQihCKEIoQ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6" name="AutoShape 14" descr="data:image/jpeg;base64,/9j/4AAQSkZJRgABAQAAAQABAAD/2wCEAAkGBxQTEhUUExQWFhUXGRoZFxcYGBYaGBcYGhwaHRkZGBgaHiggGRolGxcXIjEiJSkrLi4uFx8zODQsNygtLiwBCgoKDg0OGxAQGzQmICQyLiwsLSwsLDAsLC8sLCw0LDQsNCwsLCwvLDQsLCwsLCwsLCwsLCwsLCwsLCwsLCwsLP/AABEIAPIA0AMBEQACEQEDEQH/xAAcAAACAgMBAQAAAAAAAAAAAAAABQQGAgMHAQj/xABEEAACAQIEAwYDBAgEBgEFAAABAhEAAwQSITEFQVEGEyJhcYEykaEHQlLBFCNigpKx0fAzcrLhFUNjosLxgxYlU3PS/8QAGwEAAgMBAQEAAAAAAAAAAAAAAAQCAwUBBgf/xABAEQABAwIDBQcDAgQEBQUBAAABAAIDBBESITEFQVFhcRMigZGhsfAywdHh8QYUI0IVM2LCcoKSorIkQ1KT0hb/2gAMAwEAAhEDEQA/AO40IRQhFCFF4rixZs3Lp2RGaOuUTH0qLjYEqTGY3BvFcjwLX8ddeWlwmcsSwAYnwqIPhETEfhNZz5MxfetotbE3IK09jEx1q8qXmJskEHO2Yhvu5GzE+22tXQyHFa6UqRE5t2jNX2nVnIoQihCKEIoQihCKEIoQihCKEIoQihCKEIoQihCKEIoQihCKEIoQihCKEIoQoXGcF31i7amM6MsnbUc/KovF2kKcb8Dw7gqjwDgn6KrWyf1rA5nXryySNlkxI6mNYrHcSJS1y1HSYwHjRSV43Y79bS3Fe8ZAVDmiNWzFfCsZdQTOm1SDiCpGkm7IyOaQ3ictdLbzr0VwttIB61rtNxdY5FjZZV1cRQhFCFov3CCIoC4tYxJ6Cu2RdSbbSAa4urKhCKEIoQihCKEIoQihCKEIoQihCKEIoQihCKEIoQihC8NCEh4rj7TXhYki4BmzAaJJAVWPVpmOUSYkTCaiM0ePS2nzguxVQjfh14qEbSWryhhaS7fJUMF8dzKJOoWdAOem3lWaKeUODXWz3/AtPtXSREtxFrN24XOW/jw5rzE9rRh3Nu6jNvHdgCACQJzMAduR/KvQMpMbQWG3VYElVgdZwv0TXhvaXDXtFuAN+F5VvadG9pqp9PIzMhWsnjfkCveM9orGHHibM3JEgufaYA8yQK5HA+TQIlnZGM0g4L2vu38Utsqio4YKNSwKqWBLTB0U6ZaYnpRHEXA5hUQ1TnyBpGR+fMk5w6lzmYkgGBPM8yfLy8qwqeMynE/MD1WxO/AMLRqpkVpJJT1qKksqEIoQihCKEIoQihCKEIoQihCKEIoQihCKEIoQihCKEJfx7iYw1h7p1ygQOrEwonpJ+U1ZFGZHhqrlkEbC4rmGAx5F1mcy1w+JiYAkksfyArWezugDcsuOSziTvVl49xdxgzdtwbtko/I5kDDMQehWQ0cprFq2GNuJq9JsgRz1AikOTgR6ZeunNIe1WP73I9sSHAuAHfKwXT1jN7itShIdGHblh7SjdDK6M6tJB8DZKeGYLEX9EstEkM7CEWT4ZbYwNwJO1MTzRQtLnu8N6TgikmOEN/CsNvsc7OVR/CACSFAYnnAJyqOQJJ56EVlt2vjbZrO9wvkBuJOvgAtA7Mc05uy9Sd9h+SoeD4ccJie8zg3UZyASTatZwRBICm6+RtYyKJGpoq9o4m9kwcLnpwH6lMUezAHdq8nfYdU+wvahgBntqybk28yMAT8QR5zg9cwrMjmDRYDLktKSmxG98+easy3w1sXbRzqYII6f7fT2q6WUhmJoulWRd/C/JRxjXhRMnMP3h0PtNZ/8xKA0XzuPFNmGO5PLyTwGtVILC/dCqWOgAJPoNTtQUAXyVZPbqxPwXo/FlSI6xnzR7TVH8w3mnP5KS2o+eCfcO4navz3ThssZtxE7aEbf0q1r2u0Sz43M+oKZUlBFCEUIRQhFCEUIRQhFCEUIRQhFCEUIVZ+0TBNdwN0LusXPZCC0ecAn2pqieGzAnp5pWsYXwuAXJsNj5JncsAByAOh+X51tOjtosNk99d5Tvh/E2t6LDLJ0OwOxjp5jUUtJEH6pyOZzPp/Y8lHxuKU5dAgVAqrM6LJ0OlEEIjYGN0ClVVLp5DLJqdVbfs2xTXrWItwcisChMxJmQP4VJHLMetI7UhBA4kJrZsup3Aq58PwxQHNEnkNh786yqeJzB3tStSaQPOW5VPFdnlF667lrgNwsLeijxNJzEnxAZieUxSkxIeQnY5LsG7L2W/iHDkuqcwKlScrCJiBPWVOxBjbloapFowSF0E3Ca9lMELVjKCWlmJJiJMTA5DT5zT9K/HHeyUqye0UHtNj7eBRXylizZbYJ8KkgkknkoA8ydvMM0Wz2Of3d2fTolKutcxl3b8uvVLOx3ahzc7q++YXDKMRGVj9zyU8uh05iNGppgG4mDTVI09S4uwvOuiufELoCkdZG5G++o1HtWTNJgatSJmJyr+HwNtBlW2FHlzG2pO5I6zWU5odqn8Tkm7MWrtjGFQjMom25AMZTrbYn+E+7edOwE4rjRFS5r4szn8uuhCnlmL2hCKEImhCKEIoQihCKEIoQihCKEIoQoHHkLYa+oEk2rgA6kqYqcRs9pPEKEn0lcIwOGDrsR0eefQDpXpHuLSvMxRhzc/NbLZuWiBlLCSdNc0gDeNNpqJwuzUhjjytcLOzg2aDcPUheepkyeQn+xXC8D6V0Rl2b/Jdf7C3VbB2woAyZkIHUE66dQQ371YdU0iUk781vUpBiFtye3bgUEkgAaknQADck8hS+ZNgrybC6quNx737bXMLlDfd70HK4HXKQyhhqDodppGtidHJZ28J7Z8sTwC++Hlr1zv5LzDNea2BcVFukaqjFgAOZY9fffc0ngMhEbdT6DimZjGwlzLlo0vkT8+WU3szxwXZssgt3bYHhzZgy/iUwJ3E6cxW/JSiFowZt0/dYbKgyuIdk75om/EsAl+09q4JRxBH8iOhB1B6ioMeWODm6hWPYHtLToVx/H8Hu4S6bNwEje3cAMOJ0IPJ5iRqZPSJ22StlbiHiPm5Yr4XROwnwPzerhicTjLmDLAp36EBTp4iCrEOD4ZKadCSdtK85tNjGOBbp8/XVem2O5jngVGm+2uh4cLjTnkt3DMXe7jNfRFuCSwt5mVV5Tv4t9FJ8ulZkTXSkMiFyfIdSnaswxOJYTh56noMsvBWPg3dm2HtvnV9c4OhOxjpzEctq04qcwDCdd91lvmE3eGm5MauUEUIXhNCFzHtF2/uOzDDMLVoaC9Cs9zUAMgcFFQk6SrFswIy87Wx8V0DLNJbPa/GSHGNZ+QDW8O1tj+0Etq38LLsddKkYwu2G5dD7D9qv0624dQl60QLigkqQwlLiTrkYTodQVYaxJqc2xUVZqihFCEUIRQhVDtF2w7tmt2FDMshnOoBG4VfvN7gA9aXkmtk1OQ0uIYn6JbwHtjiSwF3D3HQ/fVGDR1gDKw9I96g2oI+pWy0kYF2u8FfZDL5Eemh9abus5fP1tDbuNbJeUYoEU7lSQZ1gCRXpicTcXHevMDuSFtzkdE2qhMrAkZhpqQdfIRp9a7nZcV5+zXEf49v/ACuPUyp+ipWfXD6XeC0KJ31N8Vo7e8czMcMhhV1unqdwnoNCfYcjXaOH/wBw+CjWS37g8Vs7J3swUXMpDSoAGgywFHrof4hVVdCx4sRe2eaupJXNsb2Uvg2JnB3CbiXHFy9bZ0QIJFxkC5f2VKweYg85qhsDI5AGNsMj6JqWRzm3cVR7vE71rHFiQDbI7saAFZOVfPMrGZ11O0Vsdmx0NuOqxHSvbUG+7T57rsHD8Wt22txNVYSP6HzB09qxHNLCWnctprg5uIKj9uMc1zFW7KGO7jX/AKjwdfRQp/eNaFIzDGXnf7JCpeXSBjd3v8915i+JJbtWcOxcvevICQxRgma3LFkiJOgA8+lZtdIMYbxt5XW/sile9j5howHUA3OHgctMz4cU17RcRVfCWyqILeZ3CgDfrH9Kap4icwFkzSBupVS4Rxy7YLi0QFZi2VhIHSBO8QDH4a7tXEyESN1BAPQ/r7qzYjI5qgxP0IJFuI/T2V17Jdpf0prltlAe1lJKzlIadgdQQRqJrLp5zJe4zWttDZ/8sGvacnX65Ky0ys1Vf7ScbctcPvGyjXHbIgVFZiVdwLmi6j9Xn16xU4wC4XXCuddgeAHEF7uNsMQhUJbu2yoZ2mXZHAzKoOm4m65jQRVWzGOzYzrrZXQtx5uUL7T7FjDPZFu2toXBmZVUIsL3iNAXwhst3lqdJ2FS2cXvDsRJtxz+aLlRZhsB5KN9lPHf/udhQ2Y3VuWmgjUZe9kjnFxHIP8A1SOVNzNs26pDiSvoOlFJFCEUIWrFTkbL8UGPWNPrXCujXNcW7PYXPftqxJzHxA8yIL+2rD29Ky3Ehq3pCLZLpLKYgaAQZMnSfFI0jwzrMCdtNamtAFgk755/OHruTXC8SttkQ3EzsJC5lzMPxKJkjzFa8OJ8eO3JZsuFr8F81yTtnhDZ4heAhRci4GP3VcSxHnmDj/evQ0r8cAvuyXn6pmCoNt+d+HFRO+AOUBmjQnkPVjuanbK5XMWdgtxJ/v8AvX/eoqScdkscMK165G1pjBmWcsgWT5kiqKlhkDRz9M1dTvEeI8lXOJYhgQT4iSWZjzeZlv3jmjnTUbRZKSvLbEpnwbiZtnMsssiQecbNporf2fKqWO+RV8UuHMafPVe8JZ8KmICt+quOhskx4mgy0dVDIp/aVRVJYHuFxmNfnzJPzTjswW70sxTQ9tuuYTBY8jpGpJkj3pxoyKyXnvN8V0H7PMfFu+jGEtxcBPIMGzDyHgn1Y1l1sfeaRqclqUT8nA7s1Rv+Im7ce7szuX9C0lFHUqirNaPZ4GhvDL8+qQMmNxcN5v8Aj0VhvYEXr1rEHS3bRWB2zPmLKs9E+I+oH3qwZ6UyVIvoB9yvV0W0RT7Pe1v1PcbcgWtufsOnJRuK8Vz5kXUH4mOpYzOk7a896144rZlebllv3QkimbyAcpnf/wBVRtM2onn/AIf/ACCb2LntCO24OP8A2lW77J7U3MVd5HIo9SXY/QivPUQzJXsdvusyKPqfYLo9PrzS0YzGJaXM5gfzPQAak+QroF9F1rS42CR8RxP6RaZrLG2VOUMyKQRoScrTIjTUc6UrY7AOKcpSGSYXi44X/ZZ4IoRmuOAiRJeAGaIluXt1PlS1IztXYuHuu1HdGG2Z9ByTizh0EFVUaaEAbeo5Vp5pFSKEIoQihCwvXQqlmICgEknYAaknyrhIAuV0NLiANSuaNxDDtiw6WzbLMQpzAAs27MhAykzmOvUkTWVI4zHDE3M/P1W+aR8MBe9+TRn+h38NOQTftBwgX7c3hdFu2C7KjwjhRJzKJLbaRrroa4IpjkWe1lRTVggcTGRc5AkZjp8soXae0r2kuIuhRLikgoyDeQDqDGXw6RvuBXo9n2awN+G685tBpLiTqOfDXP5xVY7Q4t8T3LkA3rfgZjADrMozEwBBzTy8QPWNGFrYsQ3HP881lzl0uE/3DjkPHcpuH4OYGdxt93Wffas2XajQSGN88vT9itaLZTiAZH+Wfrp6FSl4TbG5Y+pj+QFLO2lMdLDw/JPsmm7LgGtz4/gBRuOcOC2CyKQV8Q1aSB8W5/CTV1FWSOnDZDkctBru0HFU1tFEyBzom5jPU6b9TwUXhOAN+P1b3LceIqrZZA6jbxRpM0/VyuiYSw2du465+izaSJssgEgu068NMvWybWuzNhTITXl4nMehmso7RqiPq9B+FrjZtIDkz1P5WxuzKuCADHMhyP51H/FJmHMg+H4sunZlM4WsR4rXjOwRhWsX2dhJKXDlJJ3KOBp7jXqKfp9qteLOA8PwfysyfZZabtJ8T9wtvBcFcS1irbAoby90Z+JcucE6b6uRvrFV1VW0SMwZ2z9svRMUlG4sdjuL5e+fqkx7Ksh8N3TzTTcTqDpIEVMbXB+pnkf0CgNi4fok8CPwVli8HfyqIzqp0UMIEnUgGNZqyOvpicza/Efi6rk2fUtFgLjkfzZJ8PbfMWuArGmUzMwA2m8aHTzNPktLRhNwd6zQ1+I4xa2VvdZYF5d3k6CBOm2pAHIabVjbdkwxMi4m/gP39F6T+F4DJPJNuADR1Jz9l0b7KsNlwZb8dxj/AAgJ/wCBrNpBZl1sbekxVWHgB65/dXI00sVUTj+NN68Y1VJVQOf4j7kfICmGCwTsTcLUx7OOLiPano2up6N+Xzqiri7RtlSSYn4lF47ik/w7cZV/7m2LH02B9anTwNhZZoXWYpHYiq8vFLtp/wBXddR+GZXQwYRpHLpzrMrXOjnOE6gHlw+y3aaGOaHvtBtlffx1Ge/0TO39oLWsovoHncp4WA/EQdDz6bVGOsd/cFB2xBJcxOtyOa6Ep0rRXnV7QhUntzxU/wCCs5BDXW5dQpPTYn286QrJf7B4rb2VTD/Ndro0e5+wXPFabpDbqCD5kGA3rlJHuav2M29QTwafcD7q3+JnYNnho0c9o9C7/wAmjy5K18L47lygtlbKczkgKSNs06aiTJ51uyQX3LxkdQBa6X4q9dvHE2lZTbuE3LbhwyJNxS65lJidTl5EE7Gaz4pDSTHtQbajLXz6/MlqzxNrKdphcMX0uz9fTdrfkUvxPA76aowuakkfCZIiYJgxpGvtT0W04Hmzxh9R+nlbmsybZVQwYozi38D+qddhsI9x7ouq6JbUEggiWYmDqOisfWKr2j2LmBwIPMHcOnsVPZxnY4tILeR0v4/ZWIYQLoCJ8xB+dedFQwGxyXoC1xzWvEWdCrDlVwcDmFBSuHYv9UqwEVRlVUEKANBAFUT1Ti84j+q6yna36QteJVdCvPl/e1ThfiCHCxWNm+oklhPIdN9fM76enWqHREOJAJ6/PAfLWYriy9xGMJ8KnU7sOXoeXSuwhxdcjT35cua44Cy1AU4qkE7eZgaga+9cJsurViuD3XQm26rcn4eojYPyb29xNXUT4XSd8X+evRL1naiO0Rt7/p18FReIl7bd2UcXCYykOrT1GniHmDr6V6ZmEtxXFhvy+BeZkD2nDY4juzv+qtvAOG9zYCMAWMs+xGY8uhgAD2NeeragTylw00HQL0dBTmniDf7tT1KcYHEtZUJahEEwgVQokyYA21JOnWlmuLcgmpB2jsTzc8Sc1Lu9pCqkFRng5cp58pB2HvTMWJ+7JU9hnqkvZSx3l7N/yrSmTrBYiAPYFj8uopmQ2arpzZtt5S3AYkgSjHYrmGhK+fqMp96GPbI0OGhzVssVnFrwjNrHkZ+kfnU1xKbh/Wb7rP8A3tEnpvHXxdKx9pf5reg9ytmh/wAg/wDF/tb8Pgk9tTevKo/5jqo9GYKPoZpFjbkBbDiIYiTuBPpdd+UVtr54vaEKkdobHd3mJ+FyWBOx0lgfSD7VmVDcLyTvW5RSdpGANRl+PnFc+4rhu4usB4VIGQ6+FSdQP8sEfKtLYbLzv/4fuEv/ABRUY6CIk548/wDpdn63WwA3EhRBcQs+eiz9PnXoCQy7juzPhqvGNBks0b8h45BWPA4VLFsICBzJJAzNzOv9wK83NLJVSF9ieFgTYeC9RBDFSRCO4HEk2ueOalWmzDMviUGCRqAekjSaqfE9mTwR1VzJY5M2OB6FbRaMgEFTyJBHuKrFirCck64fhHukMWhQIJj4vQTv1P8AY5/LNeqXTYNFrxuEe2fFqPxcj69D/etWlmFcbIHJaLbjQHT1ql0TXG5CvD7LZZzbH+5/v611sYa4uHyyi51xZetZB5fzqdlG5Wy1Y0MQI686tZEXAkblTLOGODTvWOYVWrbhCmGnQ6e/t66D0quVhc2yk1wCkDFgDwmT0HX/AMR/flSjY5GmzfP56DzVhLSO8hGe6VV3BjUSAAPPQa1ptDpDYlKPc2IYgOXzWyzxeDyCQwbrHL61J8Ja3Eq46gPdht63UTE2myZgQP5keXSqWSxteA9NgXSVMG9w+LRenXzJp59S1uTc/b50U7gJrh7JtjwMV8hses9aSc5zjiJzUCQdQlFzCNbnIJGnhnUenUEe+nOr6WRjGCM5K98hlOJ2q027kBmMiTAGukcuu5p5QI3JPjL5GfXZQB1JbXMT0hxH71Ym0Dec8gB9/ut+gj/pNPEk+WX+32Tb7M+E97iTdI8NgSOhdpC+sDMY81qNIy78XBV7cqezg7Mav9h8HqutCtJeQXtCFWO1+KslO5ac5gqVE92eTHUaRy3IJ23rLr6yGO0b9eW7mtPZ0Uod2jdNM9/L9dxVGxuDF1ArnUGQRyEQRr1MGfKkKXbxpZMUbb7jc6jw5p7aNBFWR9m+4GotxF/DQkWSs4W4gMRcG/Rvu8tjCgwAa9RSfxDR1BDX3YTxsW/9X5aBzXkqjY1TCCWkPA4ZO8unAlRF4hJ8KE7yAJJ/Dtz616B0eEd42WMJC491pPzJdR4XdW3hrCDfIGYCJDNqc3QyW+VeQ2pUDtLa6+mQXq6CAhgJFuvPVbsJgBdedco+IySTPLfT2Gk1TS3kztkmJnYBbepXFMXbINjZSMpOoWNigIII+nrVFbtEwODWNxD+78Dnv+xzIjTMJPaA3I3b+tj+qXcGtYyzcFv/AB8MTEuf1tlTMQ50vII5+LWnKeXtGNezNruORHX50uE1UmllYX/S8cPpd4f2n0Uji9hEeE0O7DkOkdPSpyAA5JOJxIzUAmoWVhK1l6lZRutiLoPMn/SwFOQN/pu5rOqX/wBVvI/laaUWgihcXoNFl263WrsGRvQ0lhxBD2iRpaVrTEkjKAddyWzfkI1q2WpMoAtYKinohCS7FcqRduFxkiddhrInTTfp8qRjiOrtU4XAaI/RmBC5DMSBHLrAq/CdFDENbrRduBfi08ufyrrWOcbAKQS3F46YAHPQDVjp9BTbKdozdn7KbWrVZwLOZf8Ah3A9evpXHVQBs0XHzRdJsMlXOP2u7e6GgM7Kw80VYBnaJBrJqnYpi5el2c7HCzDmACPEm/3XSfs54abODUsIa6TcIO8GAnp4FUx507TMws6rze2JxLVGxyaAPz6kq00wstFCFy3iWKz3bj9SSPcwo+UV4Spf20rn8SfL9l6iMdmwM4Aef7rXZ8RgczA/lVDWXcG7yrMWRK247hr2yCRoeY2n8j5GmZYJIAMWY4qlr2S/TqpuBTMsk+Xyr0FBJ2tO0ndl5fpZI1IwSEDfmpNnA5mC5gJMT0+tOgZpdz7C6tOLwTCwbdhhbMQpIJA67EEE6+LznWmwBpuWZNje04TYpF2d7Ltb8Vw5QSxawIa3MmGBIkE6NpAM6iaJmMlFpBiI0J1twO5w4XzVNKyWPvE2PAfYqwY7ELYQBQJiEXlp+QqBsxth4J1rS91z4qsXH3JMk6k+dU6pnIBaiakor1FkgdSB866NQok2BKcPYUAaMG5jlWg0eSynHzS26omRsYI9xNIzjDIQtKmcHxNKzt4B2EhTHWuBjzuUnSxg2v7qO6Eb1HQ2KkMxcaLGhdTPAcOLjMxhd9NWI8uQ9/lXWx3UXSgdU5sYZUXQZQem59W3NXhoGiXc4uzKzxRhfCs+8R6ka1TOXBuQv6KUYBdmVWeJ8LuXcr2lBOxJ2gSZH4uY05sNRqa5QyENdfTUff8AdOF7WmxSzB4IDXXXcn4j/QVySV0n1acFNzlPURtUFBYtYtsyNdtrcCNmAYTHWPoYOmg6VywuCQpMlkYCI3EXyNlcXxSKoZnVQdiSAD86aLgBclZ9jos7N5WEqwYdQQR9K6HA6LhFlsrqFzrtFwQ2WzLJQ/Ceh3Ck+u1eRr6E0zsTc2H06rfpqgTt/wBQ9bcFu4Bh1y5tmE+LTw7aidNidTUqBjCce/NFS5zRh3ZeKmYspetgq+ZC8gqQR4QVIUxt89Sa0X0zahuF+muSXDnwPIIsbWz881ps2woAHKm4YWwxiNugVUkhkdiKzq1VqZg+JPbgAyvQ/kdx9am15Cg6Nrk4XjVvLOoP4Tv7cjVnaCyo7J17JBicQztmbf6AdBVJJJTLWhosFFY1IKJKAKEBScIPGn+df9QqI1Ck76SnvGL4yiOR39jT8WqzJ/p+cFWixgeg/OqKrOUq+h7sIHVTl4uwAEiBE6gEeQ51c18RF3HPgl3xTB2Foy4qL3oaSOZpJzsTiVpxtwtDeCwdaAUEKdwfG5Gyt8J+h/oasY62Sqe2+YVgzAeFiBPwk8+gHWrSVQAV4jhMxYwo3J2/3ocRbNDQSbBJ8dxVnkJKr1+8f6D61Q6QnRMsiAzKU3bwGm7chPKQJPlJH9iuMjLtESTNj11UPD4u410rAK84Hw7kEnmSI08/I1bJE1rL3z91RDPI+S1svZMKXTi1Nwy47ZrhOghQOS8hJ2HkOc1nSlznE2v83KbWjilljFvZbMvhddx1iZVuo0+sioscY3Ym/OqibOFiumqdK3kgoPG7uW02gM+GCARr1B0Okn2paqfhiPl5oxFuY1SLBsuibAbEaQfLSIPSsmAjEGPyB0I3H8HeNL5q+OY3zN763uvcbhltqqoIABgAAAa66DTnTVXeBzQw6g30ztb8qU8rycROfzjdKBij+Eg/QaH84+tJiaoNsj5folwZuB8k6xa2QfCdImQxIJ1mDr5VoSS2kwtTsbXFt3KPgrHeHeEGrNsAP61dlqdAuONshqmmK4Su6+H01HyJ0+dXmIHRLNmcNc0txuCa2ATBB0BH5g7VWWFpzVzZA4ZJRj8YtpZIknQAc/fkKrkkDBcqQF0lPaZwTFtI/en55vypN1W4HQequbGLJnwvjZualMuVkBYGVBYnLIOoBIjnqRV0FRizIsoSMysE7xHEg6wT12XXp6VqNmjbms59PK8WNlBF2W2gbDygaUq+TE4lORwdmwN4KVa4Y1wFhEAwTPP5dCKA3FogvwZFZ/8ADLi7AH0I/OKlgK52gKxe2R8SkeoIqsghWAg6LQwrqicluVi0DUkaKNZ8gOlcNyV0WATO7w6++rkGNpP10ET51MscdVWJGDRRbvD7q7ofaD/LWoljhuVgkad6W4jDoxBbQiRIJUwdCpI1jU/XrXWyOZooyQskIJWdt0UQsADkBpUC65uVYGYRYBSMIwZhrP8A6qEh7psu6KRgcTaugvadHEySjcyseMA75fxdB0pRXyRyRnDICOo57r8+C2rgUuvLqCqfESBERsT6/QGuws7WTkNeHy/oqZe6zTM6KyIZE1sLPVU7S8ZtXAqW3DFLozjUfCDMdRPMVj7TmaWNAOjhf1Vk9PLGwPe2wO/26eKXYS+SPOBO2pM6fSs9hD25pcGym4jFZlUHcTP0impJXSBodqLi/W34Vjn4gAlZrQAsLLTAsLLdYJJ2EeQG9QkmEevkqZXtYOaed34VyBmUwVHUidG5SDPlVMgLrFoJvmP16LsUjXC5y+bk8wVsqoDGTz9/5+prSha5rAHHNKSODnXGirnG8XneAfCug8zzP5e1Rc65VzG4W9VVe0KSqMNQpZT5Ekb+6kUpVNNgfmatjIOiXWuzuIeCqCCAZLoNGGkgmdvKs4Mc65CZuArNw/hYs2inxMYLNpEqdAAddNTP/qn4GBlgl3m+a8u2/vfP+tMuQwrC0PEPWohTOitfBQRaH7Tk+wgf+NNRDupGY95SsRbg6bGpqtLuLXIQL1YfSarl0VsI7yS3KpCvcn/AcIFGYjxEfIHlV7W2zS8j75KDi+NMrvmJCLmEACfDtr1MdY1FJ17ZJocFM7v3GQIueI1vkM8s8vBNOihihEkhA0uToL29M1G7LcSxl+7eNxFt2AALYJDtnkbkHXwzI2Ej3X2YXGEhry7mbnPlc8FbVtoWxtETsTr96wIHqOP3up+NRWLPfIZbQcswJACgSdRHMfzpqNskkuBxulnvbHHibkuZt2jLfey+QUaaTEmZ6etejGzIW/238SsB215Xf3W8B+qncB4kz3VPfEZWWRmEkGJEcxBPLl71GeiiDCMAz32Uoa2WRwvIct19fBXXC4Kyl3EhFS13ZXvboCeIsM5GhlSAQdQJzAiawHUDrAh2vLNbztoPf3X3Ibpc5Kr8X4q7TZ2tEhwvMiIAc/e1E+voIYrKBsNKDHuPe533+3h0Rsqux1pbIM3Dunhbd4i+f5Vs7D8TD2hZJ8VoQB1t/dI9Ph9h1pekkxMwnUeyY2pTlkvaDR3vv89fNUbEpldxzV2HnIYj8qzXCxI6rfbZ8Y4EDpYhbrGLjfQ9R8tem9JvpyM2H5yWJVbHOboD/wAp+x+x801W+4HwkiBljUctZG4rmOQat+c1iEEGxCxu4n9iCYAkbt089JqYqZRkwHyKm2SQZNJWLOzfsjkPaP6/Optgmmdd3dHPX7HzU2wSSG7suqsvA+LIltbZVlC6T8QPn1nntW1BhjYGDQK11Ph0TPiWOC2pRpLaKQfmfar3usLhVsYS6xVZZZgCl72TRS7E2EtuyvlyMLhk887BmDmIGWNCTt6Vc13bR4bXtYEeGSUsIZCSbXub+Od0+w14c+gHy5Vjl2F5DlqYcgWqJj3uB1yhTbIOcycyndSNYKnanIsyFWQzA65727gePisF2q8qoKKqw3pNRbqpvOStFoFUVRyU/ONfzq+S4iNuCSBu8X4qPiMSyrIOwAHttSAmc0XB0HsnDG0rXj7Dv3eUZtDzA10608QS0JZjmtJS66IMHcHUHqNwarGquOiZ4LjBB8S/L+h/rVvacVSYr6LbicFhsQZYTzIVmE/5gIP0q2nc2KQyxgYjvtn6+vFK1cHbsEc18I3Xy9NUwvXFtWTlgACFHnsPr+dRcbAlWxsGTRoquUBEEA9Z1n1nfWlwSNE6QCo+IwNkjxW7fuif0qYnkbo8jxP5UDDG7VoPUD8JLcvIl5UVUAHxBVUatEbeg/irTomvdGZHkm+lydB1538ll1r2MlbEwAAa2A1OmnL3Wy3cNlLgdyzXbrXrmoOZzoFXqFAAnadtAKbw4iLDQWHzmlnODAbnVJ2clpJMk6Sdf7jp0rtQzFA9v+k+yhSSFtTG/wD1N9x9lOwPEv0e7buDcMBlG7g6FQOcg/OK8XE8tcHBfR5qfto3MPnw5/NykdrBkxbrsGuT7FM5PzqyobaVyq2ecdM08B97JY96FJ5hZ9yDH1FUpsNu4DibL3svxNlm0TIjMk8jPiH1mP8ANVNQS0Yh0/H4WV/EFGLCpYOTv9p/2nq1P7q98pQozqekkgzIIIGhAMf3FVRzPxdxpP7rzcT3sdiZr81Wh+9sCbyO9r/8qgZlH/UXlHX+ZrWjlxDMWWqwiQXAseB+ya4S+jrNtgy+XL1G4PrV4IOircCD3luiuqK04vEi2pc8ojqTyA/vrVkURldgG/2VU0rYmF7vhUTiHEMO4DCWP4SpDLtIJmCDpzIMc6vjoZWPNjkfnzglH1kL2jEMwpOC47hQn61boaTtqD02P5V2TZXa65252Q3aeD9rrVje0mGIy27V6eTMVA/1E/SrI9lYG5H3KrdtTE7Me37qPZ4ynMMv1H01+lRfQv3G/orWV8Z1BHr7fhTlcN4hBB5ilCwtNnDNOCQPF2nJYY/ir2ElXIY6IJmOpg8gI+YpmkiMsltw1/HilauVsMd950+58Fq7O8du4i6bVxUYKpYtkynNKgbGD8R5cqZqqGBjQ4Dek6Wsle4sJV0wlkZgd4pVNqt40zcf/O/+o0tvKb3BK+Icbs4chXYlyJyIpZo5ExooPKSJ5VFzgFdFC94uFha7U4WFYXwpJgeG4GU/tQvhHmdPOo4gpmnk0w+yaXcabrKc6kFRkYaqw6grpr1FEkhGZF1WyMNyWniN17K5nHhzZQw1liCYAnoDvpVtPE+c2Z6qmeeOEXff584hJ7nGlP3WJ88o/lNPDZcn9zh4XP4SZ2tGPpafGw+5STFpnutcBIzRpodlCzJHry51q07DDCIzna+fUkrHqHiaYyjK9sugsot/iA0IJckwZJJMbmTqZ5Ve2M9Es+YbsyvE0uBm0ZiIH4UXcnzyz8zVdRI1kD3HQA+35TFFE+SrjaB3nOFhyv8AhNOx+AOLxqEjwoRcbyCGUX3aPXxV4qmjxPA4L6jtKcU1K62rsh46ny+ye/atgGDW76g5SrI5HJvuz0kFhPkOtX1bM8fgkNgTNIdEdbgj7qqW74ZgJ0NwCOq92V/1R86SWwWFrb8vvf2UPCXe7uKxOitqf2dmP8JNce3E0t4rtXB/MU74v/kMuuo9bLqvD1CJHn840/r865HhjZZeKpG3ZcKDxXtNYsaM3i/CviYf5gNF9yPeu9oToPNakGz5p/pGXE5D9fBa8T2eRnzITZciQ1vQe6afSPOaYIkicA+2elkpHOHtNhcDj8KiNfxNkxct9+n47Yhx/mTr7R+1U2zgmx14HIrvZscLtNvbz+dFW+1HHDcKrbJCgTqIObYz0I1HsY3r0+yYGmLtd5v6HT7ry+2qh7Jux4WPmNVEsY6RA32luQGxPU7k02+EtOeiRZOCLDXmtwxI88o2/E7dfL/16VDCQrMYPT1KyUmYOp5xsvRZ6/71MEFctuWrG3yigifiAPpqT84j3qTWBxzUHyFgutnC+NMhzSNiXB2+KANOcHf06mqqikZIMJHRW01a+M4geo3a/M/1UrivEO8YvoMoChZ26j5kn0qungELA31VtVUGZ5fwyt85qxfZ1gAqPdY6uQBP4ROvu0/wilK2bE/Bw+6ZoIC2PGd/2V6tXUUSWUHfcbUjcJ+x4KpHUn1pfRNapInYvvLjs99yjsz5QoVjmMwXzEwBpoBoBtScj3B1gPFPios0WC29pOyCvbU4dUV7Y0WAodeak7ZuYLeYJ1kVsJaTiNwiKaxz3rDsLh7llbheUVmI7kj/AA3U+Js0x4hGiiDoZq5wLmgtzUahzS8D1+cPNTu0d18RZW3bOTLczktqGAUiDA01NaFBUNp74xe/Ddp0WXW0j5wMLrdVTeJYS7bkM9vxCfCW8C+pAgH8jtWn/i1OCAGOJ6N//SzhsWqcHEvaBxu7L/tSq9jreYlr0keH9WrHTYwx0IPUbzWk2Rtsh5/osl0br5nll+q3WcfYX/D8Tee/uT+VdzebXXO7GLgLUrE5mO50/rHtAjzrM23P2dOIhq4+gz97Bei/hGjM1Y6pdowf9zrgeQufJdm7DcB/RcOM4i7ch7nkeSfujTTnJ51kU8WBmepWntSs/mZ+79IyH58faysN6yrqVYAqRBBEgg7gg7iryLrPBLTcGxXMe2XYnuZv4UMbY1a2JJt88ycyvluPTbPnpsPeZpwXqdm7X7X+lPruPHrz57+utG3HkaTW/mCrHgsbi8XFm0QoCgO4kabEu+/ssEz0qUVOZHZLGkio6BpkkzuSQ3fmb5DlxOitPB+y9jDjMQLjjUu4EA/srsv1PnWpFTMZzKwKza9RUZA4W8Afc7/Qck53ad9PnJI/KqKluOdreXuf0S0DsMTj8yH6r25aB9etMz07Jh3tePz2VEUzo9PJUni6EX7gJk5pnyYBh9CB7VjvYWOwHd+F6yke18DXNGv2yPqFDyCZgfKpNmkbo4+ZU308T/qaPILDEW0ClsomOnPYfWm2V040efP8rPdsqlc6zom+X4UHCjxAbjU+QManz0/nXoqWo7eHGdRkfnNeS2jQ/wAnV9m36Tm3pv62zHSyccNRTcAdQQQwggEbHcHTlUalzxES02tb3UKVrTKA4a39l5jOzVkmbZKeRGZPbUED51RHtSQZPF+eh/HsrpdjxuN2G3LULXh+zL5hndMnPKWLEdBKj5z86tftJmHuA352t6EqiPZUmLvkW5Xv7KwMo0VRoNFHLSsZ7i43K9BGwMFlJtWAo8zURkhxutqiK6SuALZdxVte6RwSbmZF/Vs4MwGUlQcoOkzpA8qUk+pXxMe5pc0/TmcwOmpF/BTr58JqmQgNK4wZpaLgbVSCPIgj6U7ELMAUHgh1iLdUo4lxZQ3d2lF26dBGoB9Rqx8hoIMkRFdLtw1VjIzbE42C5dxbjTX30JynWebnqeg6Dy+W1R0oiOJ2bj6dPusHaNcZh2bMmD16/YLRb4VfeCttobVTB1HUQJO3LpVs1XHG6zjnwAP2ChS7JqKhmONotxLmgepUv/6Xxc/4V6f/ANV35/DVP8/Hwd/0lNf4FLvkj/8Asauj9hOydxr63b9spbtaqrRLvuPDuAPi1A1y7waz5XyVU/ayCwGg+ea2g6n2fQfylM/E43xOHPX0s0a5DPVdSFWrHXtCFHxWKVPiPyBP0AMDzoC4Sqjj+B8MuuXMBj8QRzbBPUrIg+kTVLqVjjchaMO2amJmAPvbiAT6rL9Gt2btsWlCJ4hlHQpIPmSyHXmaYY0NbhCzZpXyy9pIbk7/AJ7aL3iaXXtNkEkxCyFJWdQGOgMbGpC181W69slBwDnClxf7u1ZMG2QfAjEs7oTAgAvCzvkY+VITuLKgSkZWtz+ZladPTCWlbHDnJmXDqcrcbAZnoU9tXAyhlIZWAII2IOoIp0EEXCRexzHFrhYjIhVXtTai9m5MgM+ayp+gWsqtbaS/EL0eyH4oMPAn1z9yUjtYgNl6suf0BiJ89foaUWu5hF+RstfEv8No8j/3CgarsNsYvz9knOII31+evXat/Yby6R8Z4X8jb7rzX8YQNZTxzgZh2HwcCfdvqneExPwtpoROXUabgddK2JorscOR9l5OCWz2nmPdO7HELTbOB5N4T9d/avMh4K9WYXN1UuTHlRcqIaFJw1uBJ3P8q6FFxW+uqKKELdgsT+sFoGS2sa+ERJLdBA578qHU7ntxjIDf8+yg6VjXYTrw+aLDioPdtmJhlZQY2JBGgnX58qQZTSzPAbn4WA+eqZ/mY4Bjdu3byqU2uZT6EdYPPrtTFRRzU1nOtY7xp00C0KTaNPXEsbe7dzgL9RYn0N+OqbcA4jh8MDnXKTobpObT8JEAqvpM86lT1LG5OHj809VTWbNmlP8ASN/9On7+NuS5r2w4N+iYt7YH6tv1lojY2mJIAP7JBX93zr0UL8TQV42ojLXLo32e3zd4cFE5rNy4og7zlubf/LH7tUVGUnVXwd6MclZMNiAWLMYJ/pb0A3OoaB51QVeLKZY4gwJ7tSes6D5cj6xXLKWJRsJxzFNftiLPdvde3lAfvStssr3N4VAy853A0Jrpa2yrEjy7lfxVuqtMKsdp+AXL9xLlsqYVlNtndFkg5bgZJOZSZiNY3FWMcBqqJYy4ghevwEC2vekOVVQzlnUkgamAeZ5edcxZ5KXZ5ZqCuEVQCoIXMGAJnYMOmghjpXVzCApvc9GIrikofEuIJaUi8M4gkqoDnKACSybZdQZMAadRXcOLJc7XszivYjhqmhsFQPDCxpA0A/Koi2gUzcm5VW7ep+oDjkSvs8f/AMmka5uTXeHzyW5sB39ZzOQPl+4VJXEwtxuZyqvkoB/ID3rOXqTHctb4/PminWQCptbZVVJ/aKmfl+RriXcSCJOJJSVhofT6yP6VsbEP/q/+U/YrH/i5oOzCeDmn3H3Ue9xtoCWt/wARA+SKNI8zPOvSSOGZ3L59CHGwAudwt9gtNniF1HQXDKllDDwzlJAJBjQxWQaekmYTFuyuL/sfma33VG0KWRoqB9Wdjb7Zj5kujXuyd+0T3N4ESdme0fkJB+dZppnj6StEV0bvrb7H55KJjRjbCF7j5EESzXLBA6auaiY5G6/ZWMkp3mw9j9lN7viAgBQ8gGR3UCRME6ajbp0motxu0+yh2lMd9vNQMVxi+r92biZtZFtVIWOrEEeWnPnWrSbPc7vy6cOPXl081lVm0o2/04BnxO7pz6+R3SMNxI4ew7Ak3rqstrLq2d92MzJXwepIHnTdQ0Ehu4a9FzZcHaOxO01JP38lM41jYAUOStsZLRclmaNMxPNjEknyrtPFhFrdUnUzYyX+SrjXvFJOpIk+sx9RV89OJ4nRHeMuu719FRS1Tqedsw3HPmDkR5euaicaufCPImPXQfyPzrxDdF9Xpm6nw+eiZdvcGL2ESATcw0ICFYa5V722XPhJhQ8DbL5wfTU/9MC+ls184q3ieR2AXu4kWB4k+yjfZNeYXL9sz3fdi4SCQFZTAmNPErt6935VKeaN9g03I+aojo54WYpW4QTlc5+SvyYczm6HUanfX94AEKR5NVKLb084WEdSCBI99DqPUefSoFWCxU7D4K2hYoiqWMsVUAserEak+tFyugAKRXF1YXroUFmIAG5NCFWrvFExF021uK2TUosnnBk7EgkDQ6THOp4SBdVYw42BU7F4CLRY7iDHIDn9JrgOakRklr462ly3acmXIXQTuQJ8hqsnYZhUrHVQLgCAU6vcGtvcNwgywCsATlcKZAYdPIRI0MjSoYjZTLATdMQK4ppVxzgNvE2ntnw5how5MNQ0bGDUJGB7cJTFJUOppmyt3buI3hcm4x2SxWHJzWjcT8dsFgR5geJfcR51lvge3UL2VNtOmn+l1jwOX6H5kluGxQzAk/8AMzMfUEH/AFE1Sm3x5ZcLD54LVxjDjMyzAPi9jqfrNM0k5hkDmi5zFuqQraVlZSGN7sIyueFjzWfZjCWbt82yxCJbe9cYCTktxOvKcw11iaekgqZzinNhuH6bvHNYzK/Z+z2GOiGJ2935O/oLN+6js/hzicbhrZ2e6pI/ZSbjr6ZUYVsOY2GLC0WAXku3kqqgyyuuefzIcAMl3omdaz06k3aLglvGp3TuwyMGIRlDTlMBpVssq87TqKz6p5bKOmQ8U/RvwNJGvzmEou9o3t3BhjbS4QkZnxCJGUEN3jZZ5SZCk6+HSTS1xBxA291P+Sa5pffLhb2z+cU64fwbDqqkWbckCTBedOTXNSvQkDSNqukr6mQm7z7e1kuyip2jJo9/yoHaDAW7CpeWNcy27Y0ALau48oULEaZjG4jVoJHzi7ze2/jbT55pWqe2nidEwWxHPy06flVe/eLGWP8AQenQVrgAZBYrnFxuVAe5muIo2YKfkSwPyH1rk7+ygfJwB9svVSpWGaqjiGjiPK9z6JhwjDd9j7akSqkMfS2ub5Z4H71eLpo8T2j5kvqFdN2NC9w1OQ6uNva58FZuK/Z4+MxLXLt4W7MgrbRSXaVGZ2LHKrlhEw2gHOtR7C85nJeWpqllOw4G946n5ut66p9f4TZwdpbdi2Ftk6gfeaJlmOpZoAknb0qxgAFgk5pHSHE43KZ8PtWrlpSjK41/WIQQWk5tRofFNBuCoNsRkq3jeJ3Ldy61u3m/RpNwzl8Gpy6/EzASFA5jXWrA0WzVL5C0mw0V4FVJle0IUDjfDf0iy9rMUzDRhuD186602N1F7cTbKHwXgZtOblxkZsotoqJkt27Y1yosnUnUmeQrrnXUI4y03KdMNIqKtVbwnALq3ldnQrGU/EWyq4dQs6DMwGbyUe0y4WsquzOK6sgqCtXtCEUIXkUIVW7ScOsvfTPatt8PxKpOuedYn7q1wxscO8LqcdVPCf6Ty0cATby0VS+0bhFpMAWt21Tu7lpvCAJBJtgE7xN7brTNGxscndFrqiunmqI7SOLrZ5qg9nL3d2eIXB8RsrYH/wA9wZv+y2x/dpx4xPA538lnxktjc5NfsqwfeY43IGWzaYz0Z4RR6lWufwmq6l3dU6Ru9dH7WcdGDw7XNC58NpT95yNz+yolj6AcxSsUeN1k1LII24iuINi3ztcNx87GWfMQzE7kkVpljMOFwFuCyu1fiJBXjYhy2cu5cEHMWYsCIg5iZkQI6QKkGgNwgZcNyhjcXYt6b2e12KW13S3YBLFnjNdck6lrjySRsCIgAUm7Z9M92It8NBlyFh5pwV87W4QfHemF7tZcxLI19lDImRRAW2RAiOSEkAmdPMCAHIY2RNwAWCXmldK7EdeCxuY6QwHNQo+uY/U/Smmx6FJvmtceH5W/g1vU3G2UQPYa/IVi7eqMMbYB/dmeg08z7L0n8K0ZkldUO/t7rep/Ay8VePsr4ZmN7FMNSTbT00Zz7nKP3T1rGo2au8F6bb89sEA0GZ9h6XPiui08vOKt9ssFcdVZEa5GjIpglSyZgOkqGBPpU2EAqqUEjIJh2c4abFhUIAYlnYL8Ks7Fsq/srOUeS1xzrm67GzC2y8xfALNy8LzqS4y/eYK2UyhZAYYqdRP5CgPIFkGJpdiKaCoqxe0IRQhFCEUIRQhFCEUISzjnGEw6gllDNouZlUabkkkaCpNaSoPeGjNRsPx/YOuu/hI1HUK0EjzE0YUB6hcRxQe8rbAAb6RAuHWduVdAyUSc1reLwKZQyN4WDAFWB5MCCIPSCT5b13TNdvdcs7T3Q6W7S93Zsm67KgXKqlBlzQoykw7AkmZ0q01DYCS65JHz56KNPRy1gODJoOfzeflwpnAu0mHwNrusLZe9euRnZmjO4kKFCqZUS0Aa+I9ZpKSsc86LVi2PgBxOsPmueSR9seN3sTdXv1VGsqUyLMKxaXmSSG0VSJ/5da1I0iO7tSvP7RcztjHGbtG/jx9ckowuBNxLtw6JaCyfxO7AIg8yM7eQQ1a53eAS7Iu4XH4VoFouyoPiZgo6SxAH86lIQAq4mkmwUninBr+HdkupBUwcrK4HuhMGNYMHyqhkzHGzXZ+qbfRzNbiLDh1vY289FFt2njRW+RqTp2R/U4DqQoR0c8v+WxxvwBKYYWxcWNIB3Ej+u9RG04GC4eOmf2Tf/wDO18hAMR65D3Ks36SjJ3VgF2PhCqCW1OunMnX515eonfUymR2p3DcNwXvqHZ7aCFrNGtzud54n5yXY+yvDTh8LatGMyrLx+NvE31JrSiZgYAvK11R29Q6QaE5dBkPRNqsSqIoQihCKEIoQihCKEIoQihCKEIoQihCR8f4XZuHO7tbYo1olCMz22ILIAVMzH3RO9Sa4hVvY05notBuDItpLSrbVQiBvEYUQABqBoP2vMV3mgZCwCif8Oy3VUgjMJX7uoIGkbcqLrmHNblRl0UZvIAT8tB8o9DQupPxPA4TF3UGJWbiSFXvHWQ2uwIYiRzHOouiDsyroat8V2sNrqZcwtjA4e7iLdm3bFtCfCoDOR8K5tzLEDU867HGC4NaNVGWd7hd7ibcSuF4WxdxN5bdsZ711tIPxMxlmMbAasTyE1qPeGDkFjsYZHdVdftA4amAw2EwNsgsS1+82xe5AQMfIy4E7BAOVU0xL3F56JirsxgYFUOAJmxmGUc79rTp41q6U5FLU47wXbuIdn8NfcvctSx3IZ1J5a5SJ0A+VYr6eN5u4L0lPtOqp24I32HQH3BWkdmcIqmLKmAfiZzt6tXBSwjRqm/a9a7MyHyb+FL7Odn8NmYtYskgIRNtTBYE8+eg1qRhjGjQqv8Rq35Old5/hWxLQAgAAdBoPkKnZLkkm5WQFC4vaEIoQihCKEIoQihCKEIoQihCKEIoQihCqfbLC3me2US69sqyuLRVXndRmOoUtEnovnrYwhUTBxtb0TXsxgLlrDot45rsHMZk6kkLPPKCB7VF5BOSnE0taAdVp4/cC3LTyPBmLajQbgnoCViaGrrzbNZcGdbhzKwYLzHU/7TQckNN9FV73BLlli72wLdq82IfEAhne2oJW0lseKSDBBgdJqwyAC/oqGQOLw22/VJ8fiOJ8SIS3hDZsg+HvZRQOTXAwDOf8oIE7HekHB8h4BegjbTU4zdc8s/Lcrz2R7MjCIS7LcvN8V0Wrdsx+EZVBK6cyST8gwMVrE3WZIWOcSxuELlX2wsTxIzys2wPIS5j5sfnWpR/5fisiu+sBIewlnvOJYRf+qG0/YDP/AOP1ond3SuUre+F3HiLGypJExEQQJzEKNTookiSdtazxmtFxwi6iYbFd5aZjIMNIIAKkAypjmI+h3iukWKiDcXUnhl0oWI/ZHkYRf6muFSCY/wDGAvxjTmVBMe1RspYlPwmKW4odGDKdiNvP61wiy6CDmFuoXUUIRQhFCEUIRQhFCEUIRQhFCEUIRQhFCEUIVZ7V8Ka49u4tk3wpOe0HVM+ngJLeEgNMjzG8RU2OtleyomYTYgX5LLsZwe5h1uG6FU3HzC2plUHSeuseiih7gdEQsLAb71ZKgr14BQhe0IXJPta7L3Hvri1dMjBLbK0hg4zQRoQVK+4y850Yjq2wsOIeSofQuqXgMNjz09AUm+zLC9zxBmyd53dslnkhbSsvJY8Ttoo1GmfflU6r7fJoyTn+GtpY+0c+5Ogt57/twXS8RjRcnMoIOhBa1EHlGY6R1otZLXuod3KF/VqFAUrCm3GXUbKTtNd35qOgyW7DOWkA6TPOSIA36abD5jmLoWrinCrt4BbQVgCuYM2RSAwLLIBIzARIB5+40gaqMjC4WCs3BsALFoW1AGrE5RCyxLHKOSgmB5AVAm5VrG4RZTq4pIoQihCKEIoQihCKEIoQihCKEIoQihCKEIoQihCKEIoQihCKEKk/azfFvCI7HwrdE+ZyXIHlr/OqZ/pTtALy25KBwDspeThxUQL94rduhiRmkgm2SNVATw+pbaatgAYBdL7QkMzyG6DIdB+U87PcBNq++JdLdkFcq2rZlVGks7QAScuwEDzNWufcWSUUWFxdpyC321/SLpjRJn25E/tNuByGu8VHRWalSsVwYb2zDcwdAfOQPC3mPcGjEulvBROH8QFtiLhiNDI106gT4h5aQZGlBF1wG2qsSmairFjcaAY1NCFrw17NPURPvQhb6EIoQihCKEIoQihCKEIoQihCKEIoQihCKEIoQihCKEIoQsLtsMIYAjoRI02oQs6EJP2kvhUWWgZgSB97L4o2MjTYRy1ro1UXJH2ZxeIa6ijKts2O9KxJDOT3Zdo1dlEwNBB8qm4ABVRuJPLX8K0hzB8R0IkhdY6DTUmNdOfpVavVRucEuNevBkZgSxtsYKKIGrA6zmnwgeLrGosx5BLmMlxurThrfd2xbWTlCopgTsNdBHU7R/KqzmrwLCy3OpDASxnKOWsEyWMdP71oXVgWYDSRAc7c58PKhCzuM0GDseY3GUdB16UIWXekQN9Nzpr6RpQhFvEEkDKRMfUT/tQhSKEIoQihCKEIoQihCKEIoQihCKEIoQihCKEIoQihCKELRjbSshDKGGmhAI36GgLhCr/2doP0JGgSxbMeZg5RJ5woA9ABU5PqVFN/lqz1BMLyKEL2hCKEIoQihCKEIoQ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823" cy="4572000"/>
          </a:xfrm>
        </p:spPr>
        <p:txBody>
          <a:bodyPr lIns="88896" tIns="50798" rIns="88896" bIns="50798" anchor="t">
            <a:normAutofit/>
          </a:bodyPr>
          <a:lstStyle/>
          <a:p>
            <a:pPr marL="457200" indent="-457200" defTabSz="914145">
              <a:spcBef>
                <a:spcPts val="492"/>
              </a:spcBef>
              <a:buClr>
                <a:schemeClr val="bg1"/>
              </a:buClr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Estimate- Collections</a:t>
            </a:r>
          </a:p>
          <a:p>
            <a:pPr marL="457200" indent="-457200" defTabSz="914145">
              <a:spcBef>
                <a:spcPts val="492"/>
              </a:spcBef>
              <a:buClr>
                <a:schemeClr val="bg1"/>
              </a:buClr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Other Discretionary Funds</a:t>
            </a:r>
          </a:p>
          <a:p>
            <a:pPr marL="457200" indent="-457200" defTabSz="914145">
              <a:spcBef>
                <a:spcPts val="492"/>
              </a:spcBef>
              <a:buClr>
                <a:schemeClr val="bg1"/>
              </a:buClr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ADA, ADM- Class Size</a:t>
            </a:r>
          </a:p>
          <a:p>
            <a:pPr marL="457200" indent="-457200" defTabSz="914145">
              <a:spcBef>
                <a:spcPts val="492"/>
              </a:spcBef>
              <a:buClr>
                <a:schemeClr val="bg1"/>
              </a:buClr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Inflation</a:t>
            </a:r>
          </a:p>
          <a:p>
            <a:pPr marL="457200" indent="-457200" defTabSz="914145">
              <a:spcBef>
                <a:spcPts val="492"/>
              </a:spcBef>
              <a:buClr>
                <a:schemeClr val="bg1"/>
              </a:buClr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Collection</a:t>
            </a:r>
          </a:p>
          <a:p>
            <a:pPr marL="457200" indent="-457200" defTabSz="914145">
              <a:spcBef>
                <a:spcPts val="492"/>
              </a:spcBef>
              <a:buNone/>
            </a:pPr>
            <a:endParaRPr lang="en-US" sz="23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88896" tIns="50798" rIns="88896" bIns="50798">
            <a:normAutofit/>
          </a:bodyPr>
          <a:lstStyle/>
          <a:p>
            <a:pPr defTabSz="914145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Factors Affecting A Budget</a:t>
            </a:r>
            <a:endParaRPr lang="en-US" sz="480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21505" name="Picture 1" descr="C:\Users\user\AppData\Local\Microsoft\Windows\Temporary Internet Files\Content.IE5\N0ZHMCR4\MC90043163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9718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229823" cy="5181600"/>
          </a:xfrm>
        </p:spPr>
        <p:txBody>
          <a:bodyPr lIns="88896" tIns="50798" rIns="88896" bIns="50798" anchor="t">
            <a:normAutofit/>
          </a:bodyPr>
          <a:lstStyle/>
          <a:p>
            <a:pPr marL="514350" indent="-514350" defTabSz="914145">
              <a:spcBef>
                <a:spcPts val="492"/>
              </a:spcBef>
              <a:buClr>
                <a:schemeClr val="bg1"/>
              </a:buClr>
              <a:buFont typeface="+mj-lt"/>
              <a:buAutoNum type="arabicPeriod" startAt="6"/>
            </a:pP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State Equalization</a:t>
            </a:r>
          </a:p>
          <a:p>
            <a:pPr marL="457200" indent="-457200" defTabSz="914145">
              <a:spcBef>
                <a:spcPts val="492"/>
              </a:spcBef>
              <a:buClr>
                <a:schemeClr val="bg1"/>
              </a:buClr>
              <a:buAutoNum type="arabicPeriod" startAt="6"/>
            </a:pP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Fund Balance</a:t>
            </a:r>
          </a:p>
          <a:p>
            <a:pPr marL="457200" indent="-457200" defTabSz="914145">
              <a:spcBef>
                <a:spcPts val="492"/>
              </a:spcBef>
              <a:buClr>
                <a:schemeClr val="bg1"/>
              </a:buClr>
              <a:buAutoNum type="arabicPeriod" startAt="6"/>
            </a:pP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Health Insurance </a:t>
            </a:r>
          </a:p>
          <a:p>
            <a:pPr marL="457200" indent="-457200" defTabSz="914145">
              <a:spcBef>
                <a:spcPts val="492"/>
              </a:spcBef>
              <a:buClr>
                <a:schemeClr val="bg1"/>
              </a:buClr>
              <a:buAutoNum type="arabicPeriod" startAt="6"/>
            </a:pP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Economy</a:t>
            </a:r>
          </a:p>
          <a:p>
            <a:pPr marL="457200" indent="-457200" defTabSz="914145">
              <a:spcBef>
                <a:spcPts val="492"/>
              </a:spcBef>
              <a:buClr>
                <a:schemeClr val="bg1"/>
              </a:buClr>
              <a:buAutoNum type="arabicPeriod" startAt="6"/>
            </a:pP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Mandates</a:t>
            </a:r>
          </a:p>
          <a:p>
            <a:pPr marL="457200" indent="-457200" defTabSz="914145">
              <a:spcBef>
                <a:spcPts val="492"/>
              </a:spcBef>
              <a:buNone/>
            </a:pPr>
            <a:endParaRPr lang="en-US" sz="23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88896" tIns="50798" rIns="88896" bIns="50798">
            <a:normAutofit/>
          </a:bodyPr>
          <a:lstStyle/>
          <a:p>
            <a:pPr defTabSz="914145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Factors Affecting A Budget</a:t>
            </a:r>
            <a:endParaRPr lang="en-US" sz="480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4098" name="Picture 2" descr="C:\Users\user\AppData\Local\Microsoft\Windows\Temporary Internet Files\Content.IE5\WTGHFKNC\MC9000566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86000"/>
            <a:ext cx="2743200" cy="2187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56531" y="1904256"/>
            <a:ext cx="8229823" cy="4496544"/>
          </a:xfrm>
        </p:spPr>
        <p:txBody>
          <a:bodyPr lIns="88896" tIns="50798" rIns="88896" bIns="50798" anchor="t">
            <a:normAutofit/>
          </a:bodyPr>
          <a:lstStyle/>
          <a:p>
            <a:pPr marL="457200" indent="-457200" defTabSz="914145">
              <a:spcBef>
                <a:spcPts val="492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12. Federal Cuts Mid Year</a:t>
            </a:r>
          </a:p>
          <a:p>
            <a:pPr marL="457200" indent="-457200" defTabSz="914145">
              <a:spcBef>
                <a:spcPts val="492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13. School Schedules- Special Education/ CTE</a:t>
            </a:r>
          </a:p>
          <a:p>
            <a:pPr marL="457200" indent="-457200" defTabSz="914145">
              <a:spcBef>
                <a:spcPts val="492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14. Cash Flow</a:t>
            </a:r>
          </a:p>
          <a:p>
            <a:pPr marL="457200" indent="-457200" defTabSz="914145">
              <a:spcBef>
                <a:spcPts val="492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15. Zoning</a:t>
            </a:r>
          </a:p>
          <a:p>
            <a:pPr marL="457200" indent="-457200" defTabSz="914145">
              <a:spcBef>
                <a:spcPts val="492"/>
              </a:spcBef>
              <a:buNone/>
            </a:pPr>
            <a:endParaRPr lang="en-US" sz="2800" b="1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88896" tIns="50798" rIns="88896" bIns="50798">
            <a:normAutofit/>
          </a:bodyPr>
          <a:lstStyle/>
          <a:p>
            <a:pPr defTabSz="914145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Factors Affecting A Budget</a:t>
            </a:r>
            <a:endParaRPr lang="en-US" sz="480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20481" name="Picture 1" descr="C:\Users\user\AppData\Local\Microsoft\Windows\Temporary Internet Files\Content.IE5\JDLOIRPM\MC90014934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886200"/>
            <a:ext cx="2918234" cy="213209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56531" y="1904256"/>
            <a:ext cx="8229823" cy="4496544"/>
          </a:xfrm>
        </p:spPr>
        <p:txBody>
          <a:bodyPr lIns="88896" tIns="50798" rIns="88896" bIns="50798" anchor="t">
            <a:normAutofit/>
          </a:bodyPr>
          <a:lstStyle/>
          <a:p>
            <a:pPr marL="457200" indent="-457200" defTabSz="914145">
              <a:spcBef>
                <a:spcPts val="492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16. Election Year</a:t>
            </a:r>
          </a:p>
          <a:p>
            <a:pPr marL="457200" indent="-457200" defTabSz="914145">
              <a:spcBef>
                <a:spcPts val="492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17. Local Personalities</a:t>
            </a:r>
          </a:p>
          <a:p>
            <a:pPr marL="457200" indent="-457200" defTabSz="914145">
              <a:spcBef>
                <a:spcPts val="492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18. Growth Fund</a:t>
            </a:r>
          </a:p>
          <a:p>
            <a:pPr marL="457200" indent="-457200" defTabSz="914145">
              <a:spcBef>
                <a:spcPts val="492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19. Salary Schedule- Steps and Degrees</a:t>
            </a:r>
          </a:p>
          <a:p>
            <a:pPr marL="457200" indent="-457200" defTabSz="914145">
              <a:spcBef>
                <a:spcPts val="492"/>
              </a:spcBef>
              <a:buNone/>
            </a:pPr>
            <a:endParaRPr lang="en-US" sz="2800" b="1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88896" tIns="50798" rIns="88896" bIns="50798">
            <a:normAutofit/>
          </a:bodyPr>
          <a:lstStyle/>
          <a:p>
            <a:pPr defTabSz="914145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Factors Affecting A Budget</a:t>
            </a:r>
            <a:endParaRPr lang="en-US" sz="480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5125" name="Picture 5" descr="C:\Users\user\AppData\Local\Microsoft\Windows\Temporary Internet Files\Content.IE5\BN0GXKYE\MC9003832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343400"/>
            <a:ext cx="2603334" cy="1776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56531" y="1904256"/>
            <a:ext cx="8229823" cy="4496544"/>
          </a:xfrm>
        </p:spPr>
        <p:txBody>
          <a:bodyPr lIns="88896" tIns="50798" rIns="88896" bIns="50798" anchor="t">
            <a:normAutofit/>
          </a:bodyPr>
          <a:lstStyle/>
          <a:p>
            <a:pPr marL="457200" indent="-457200" algn="ctr" defTabSz="914145">
              <a:spcBef>
                <a:spcPts val="492"/>
              </a:spcBef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New Salary Schedule Options</a:t>
            </a:r>
          </a:p>
          <a:p>
            <a:pPr marL="457200" indent="-457200" algn="ctr" defTabSz="914145">
              <a:spcBef>
                <a:spcPts val="492"/>
              </a:spcBef>
              <a:buNone/>
            </a:pPr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57200" indent="-457200" algn="ctr" defTabSz="914145">
              <a:spcBef>
                <a:spcPts val="492"/>
              </a:spcBef>
              <a:buNone/>
            </a:pP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Differentiated Pay Plan</a:t>
            </a:r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88896" tIns="50798" rIns="88896" bIns="50798">
            <a:normAutofit/>
          </a:bodyPr>
          <a:lstStyle/>
          <a:p>
            <a:pPr defTabSz="914145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Factors Affecting A Budget</a:t>
            </a:r>
            <a:endParaRPr lang="en-US" sz="480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3074" name="Picture 2" descr="C:\Users\user\AppData\Local\Microsoft\Windows\Temporary Internet Files\Content.IE5\WTGHFKNC\MC900039005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 bwMode="auto">
          <a:xfrm>
            <a:off x="3581400" y="4495800"/>
            <a:ext cx="2057400" cy="19242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of School Finance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user\AppData\Local\Microsoft\Windows\Temporary Internet Files\Content.IE5\JDLOIRPM\MC9000536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267200"/>
            <a:ext cx="2409997" cy="2398471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7F2F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 lIns="88896" tIns="50798" rIns="88896" bIns="50798">
            <a:noAutofit/>
          </a:bodyPr>
          <a:lstStyle/>
          <a:p>
            <a:pPr defTabSz="914145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New Salary Schedule Options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  <a:cs typeface="Helvetica" pitchFamily="34" charset="0"/>
              <a:sym typeface="Arial" pitchFamily="34" charset="0"/>
            </a:endParaRPr>
          </a:p>
        </p:txBody>
      </p:sp>
      <p:pic>
        <p:nvPicPr>
          <p:cNvPr id="4" name="Picture 3" descr="new state salary schedule.jpg"/>
          <p:cNvPicPr>
            <a:picLocks noChangeAspect="1"/>
          </p:cNvPicPr>
          <p:nvPr/>
        </p:nvPicPr>
        <p:blipFill>
          <a:blip r:embed="rId2" cstate="print"/>
          <a:srcRect l="13387" t="5000" r="24138" b="15833"/>
          <a:stretch>
            <a:fillRect/>
          </a:stretch>
        </p:blipFill>
        <p:spPr>
          <a:xfrm rot="5400000">
            <a:off x="1827670" y="-595488"/>
            <a:ext cx="5488660" cy="8961120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 lIns="88896" tIns="50798" rIns="88896" bIns="50798">
            <a:noAutofit/>
          </a:bodyPr>
          <a:lstStyle/>
          <a:p>
            <a:pPr algn="ctr" defTabSz="914145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Differentiated Pay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  <a:cs typeface="Helvetica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495800" y="1904256"/>
            <a:ext cx="4190554" cy="4496544"/>
          </a:xfrm>
        </p:spPr>
        <p:txBody>
          <a:bodyPr lIns="88896" tIns="50798" rIns="88896" bIns="50798" anchor="t">
            <a:normAutofit/>
          </a:bodyPr>
          <a:lstStyle/>
          <a:p>
            <a:pPr marL="457200" indent="-457200" defTabSz="914145">
              <a:spcBef>
                <a:spcPts val="492"/>
              </a:spcBef>
              <a:buClr>
                <a:schemeClr val="bg1"/>
              </a:buClr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ADM &amp; ADA</a:t>
            </a:r>
          </a:p>
          <a:p>
            <a:pPr marL="457200" indent="-457200" defTabSz="914145">
              <a:spcBef>
                <a:spcPts val="492"/>
              </a:spcBef>
              <a:buClr>
                <a:schemeClr val="bg1"/>
              </a:buClr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Interest </a:t>
            </a:r>
          </a:p>
          <a:p>
            <a:pPr marL="457200" indent="-457200" defTabSz="914145">
              <a:spcBef>
                <a:spcPts val="492"/>
              </a:spcBef>
              <a:buClr>
                <a:schemeClr val="bg1"/>
              </a:buClr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Stimulus</a:t>
            </a:r>
          </a:p>
          <a:p>
            <a:pPr marL="457200" indent="-457200" defTabSz="914145">
              <a:spcBef>
                <a:spcPts val="492"/>
              </a:spcBef>
              <a:buClr>
                <a:schemeClr val="bg1"/>
              </a:buClr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Title </a:t>
            </a:r>
          </a:p>
          <a:p>
            <a:pPr marL="457200" indent="-457200" defTabSz="914145">
              <a:spcBef>
                <a:spcPts val="492"/>
              </a:spcBef>
              <a:buClr>
                <a:schemeClr val="bg1"/>
              </a:buClr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State Equivalent</a:t>
            </a:r>
          </a:p>
          <a:p>
            <a:pPr marL="457200" indent="-457200" defTabSz="914145">
              <a:spcBef>
                <a:spcPts val="492"/>
              </a:spcBef>
              <a:buClr>
                <a:schemeClr val="bg1"/>
              </a:buClr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Inflation</a:t>
            </a:r>
          </a:p>
          <a:p>
            <a:pPr marL="457200" indent="-457200" defTabSz="914145">
              <a:spcBef>
                <a:spcPts val="492"/>
              </a:spcBef>
              <a:buClr>
                <a:schemeClr val="bg1"/>
              </a:buClr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Tuition</a:t>
            </a:r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88896" tIns="50798" rIns="88896" bIns="50798">
            <a:noAutofit/>
          </a:bodyPr>
          <a:lstStyle/>
          <a:p>
            <a:pPr defTabSz="914145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Factors Affecting A Budget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“Perfect Storm”</a:t>
            </a:r>
            <a:endParaRPr lang="en-US" sz="480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2050" name="Picture 2" descr="C:\Users\user\AppData\Local\Microsoft\Windows\Temporary Internet Files\Content.IE5\KCJQ4RH0\MC9003832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57400"/>
            <a:ext cx="2743200" cy="36307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AppData\Local\Microsoft\Windows\Temporary Internet Files\Content.IE5\AG9L7NVW\MC9004155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1082">
            <a:off x="6247020" y="3914407"/>
            <a:ext cx="1751599" cy="1306444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2361456"/>
            <a:ext cx="8229823" cy="4496544"/>
          </a:xfrm>
        </p:spPr>
        <p:txBody>
          <a:bodyPr lIns="88896" tIns="50798" rIns="88896" bIns="50798" anchor="t">
            <a:normAutofit/>
          </a:bodyPr>
          <a:lstStyle/>
          <a:p>
            <a:pPr marL="457200" indent="-457200" defTabSz="914145">
              <a:spcBef>
                <a:spcPts val="492"/>
              </a:spcBef>
              <a:buClr>
                <a:schemeClr val="bg1"/>
              </a:buClr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Facilities</a:t>
            </a:r>
          </a:p>
          <a:p>
            <a:pPr marL="457200" indent="-457200" defTabSz="914145">
              <a:spcBef>
                <a:spcPts val="492"/>
              </a:spcBef>
              <a:buClr>
                <a:schemeClr val="bg1"/>
              </a:buClr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Transportation</a:t>
            </a:r>
          </a:p>
          <a:p>
            <a:pPr marL="457200" indent="-457200" defTabSz="914145">
              <a:spcBef>
                <a:spcPts val="492"/>
              </a:spcBef>
              <a:buClr>
                <a:schemeClr val="bg1"/>
              </a:buClr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Risk Management</a:t>
            </a:r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88896" tIns="50798" rIns="88896" bIns="50798">
            <a:noAutofit/>
          </a:bodyPr>
          <a:lstStyle/>
          <a:p>
            <a:pPr defTabSz="914145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Factors Affecting A Budget</a:t>
            </a:r>
            <a:b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“Perfect Storm”</a:t>
            </a:r>
            <a:endParaRPr lang="en-US" sz="4800" dirty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1026" name="Picture 2" descr="C:\Program Files (x86)\Microsoft Office\MEDIA\CAGCAT10\j018332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93869">
            <a:off x="5062645" y="4300069"/>
            <a:ext cx="1605982" cy="1613300"/>
          </a:xfrm>
          <a:prstGeom prst="rect">
            <a:avLst/>
          </a:prstGeom>
          <a:noFill/>
        </p:spPr>
      </p:pic>
      <p:pic>
        <p:nvPicPr>
          <p:cNvPr id="22529" name="Picture 1" descr="C:\Users\user\AppData\Local\Microsoft\Windows\Temporary Internet Files\Content.IE5\BN0GXKYE\MC90037101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905000"/>
            <a:ext cx="2241515" cy="238119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829761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Support For A Budget</a:t>
            </a:r>
            <a:endParaRPr lang="en-US" sz="8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91000"/>
            <a:ext cx="2278252" cy="2266798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823" cy="685800"/>
          </a:xfrm>
        </p:spPr>
        <p:txBody>
          <a:bodyPr lIns="88896" tIns="50798" rIns="88896" bIns="50798">
            <a:noAutofit/>
          </a:bodyPr>
          <a:lstStyle/>
          <a:p>
            <a:pPr algn="ctr" defTabSz="914145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This Process Is Different In Each School System</a:t>
            </a:r>
            <a:endParaRPr lang="en-US" sz="72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763000" cy="4648200"/>
          </a:xfrm>
        </p:spPr>
        <p:txBody>
          <a:bodyPr lIns="88896" tIns="50798" rIns="88896" bIns="50798" anchor="t">
            <a:normAutofit/>
          </a:bodyPr>
          <a:lstStyle/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400" b="1" dirty="0">
                <a:latin typeface="Arial" pitchFamily="34" charset="0"/>
                <a:cs typeface="Arial" pitchFamily="34" charset="0"/>
                <a:sym typeface="Arial" pitchFamily="34" charset="0"/>
              </a:rPr>
              <a:t>Take the initiative to establish personal relationships with other locally elected officials.</a:t>
            </a:r>
          </a:p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400" b="1" dirty="0">
                <a:latin typeface="Arial" pitchFamily="34" charset="0"/>
                <a:cs typeface="Arial" pitchFamily="34" charset="0"/>
                <a:sym typeface="Arial" pitchFamily="34" charset="0"/>
              </a:rPr>
              <a:t>Establish personal relationships with aides and office personnel of other elected officials.</a:t>
            </a:r>
          </a:p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400" b="1" dirty="0">
                <a:latin typeface="Arial" pitchFamily="34" charset="0"/>
                <a:cs typeface="Arial" pitchFamily="34" charset="0"/>
                <a:sym typeface="Arial" pitchFamily="34" charset="0"/>
              </a:rPr>
              <a:t>Invite local officials to a special tour of the school system and to attend school board meetings and other educational forums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.</a:t>
            </a:r>
          </a:p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400" b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Inform the funding body during the year as circumstances change.</a:t>
            </a:r>
            <a:endParaRPr lang="en-US" sz="24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823" cy="685800"/>
          </a:xfrm>
        </p:spPr>
        <p:txBody>
          <a:bodyPr lIns="88896" tIns="50798" rIns="88896" bIns="50798">
            <a:noAutofit/>
          </a:bodyPr>
          <a:lstStyle/>
          <a:p>
            <a:pPr algn="l" defTabSz="914145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Developing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Support</a:t>
            </a:r>
            <a:b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What </a:t>
            </a:r>
            <a:r>
              <a:rPr lang="en-U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TO DO</a:t>
            </a:r>
            <a:endParaRPr lang="en-US" sz="72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19465" name="Picture 9" descr="C:\Users\user\AppData\Local\Microsoft\Windows\Temporary Internet Files\Content.IE5\WTGHFKNC\MC9004375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876800"/>
            <a:ext cx="2559261" cy="1981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763000" cy="4648200"/>
          </a:xfrm>
        </p:spPr>
        <p:txBody>
          <a:bodyPr lIns="88896" tIns="50798" rIns="88896" bIns="50798" anchor="t">
            <a:normAutofit/>
          </a:bodyPr>
          <a:lstStyle/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600" b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Avoid </a:t>
            </a: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confrontations.  Be friendly, even if you disagree; be polite but firm.</a:t>
            </a:r>
          </a:p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Be involved in the REAL MEETINGS.</a:t>
            </a:r>
          </a:p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SMILE – keep your sense of humor.</a:t>
            </a:r>
          </a:p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Make appropriate items personal for commissioners </a:t>
            </a:r>
            <a:r>
              <a:rPr lang="en-US" sz="2600" b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(</a:t>
            </a: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anything that affects their districts).</a:t>
            </a:r>
          </a:p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Know the magic numbers – TIMING.</a:t>
            </a:r>
            <a:endParaRPr lang="en-US" sz="2600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823" cy="685800"/>
          </a:xfrm>
        </p:spPr>
        <p:txBody>
          <a:bodyPr lIns="88896" tIns="50798" rIns="88896" bIns="50798">
            <a:noAutofit/>
          </a:bodyPr>
          <a:lstStyle/>
          <a:p>
            <a:pPr algn="l" defTabSz="914145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Developing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Support</a:t>
            </a:r>
            <a:b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What </a:t>
            </a:r>
            <a:r>
              <a:rPr lang="en-U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TO DO</a:t>
            </a:r>
            <a:endParaRPr lang="en-US" sz="72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2054" name="Picture 6" descr="C:\Users\user\AppData\Local\Microsoft\Windows\Temporary Internet Files\Content.IE5\WTGHFKNC\MC9102172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962400"/>
            <a:ext cx="2438400" cy="26423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C:\Users\user\AppData\Local\Microsoft\Windows\Temporary Internet Files\Content.IE5\JDLOIRPM\MC9002317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51925">
            <a:off x="6145115" y="141156"/>
            <a:ext cx="2799030" cy="1786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2209800"/>
            <a:ext cx="8458200" cy="4496098"/>
          </a:xfrm>
        </p:spPr>
        <p:txBody>
          <a:bodyPr lIns="88896" tIns="50798" rIns="88896" bIns="50798" anchor="t">
            <a:normAutofit/>
          </a:bodyPr>
          <a:lstStyle/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Have key commissioners ready for motions and opinions.</a:t>
            </a:r>
          </a:p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Have a plan.</a:t>
            </a:r>
          </a:p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Keep close and keep them informed.</a:t>
            </a:r>
          </a:p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Schedule individual time with each </a:t>
            </a:r>
            <a:r>
              <a:rPr lang="en-US" sz="2600" b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commissioner    (visit </a:t>
            </a: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homes).</a:t>
            </a:r>
          </a:p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Use the Biscuit Rule</a:t>
            </a:r>
            <a:r>
              <a:rPr lang="en-US" sz="2600" b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.</a:t>
            </a:r>
            <a:endParaRPr lang="en-US" sz="26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823" cy="1143000"/>
          </a:xfrm>
        </p:spPr>
        <p:txBody>
          <a:bodyPr lIns="88896" tIns="50798" rIns="88896" bIns="50798">
            <a:noAutofit/>
          </a:bodyPr>
          <a:lstStyle/>
          <a:p>
            <a:pPr algn="l" defTabSz="914145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Developing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Support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/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</a:b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What </a:t>
            </a:r>
            <a:r>
              <a:rPr lang="en-U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TO DO</a:t>
            </a:r>
            <a:endParaRPr lang="en-US" sz="54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752302"/>
            <a:ext cx="8458200" cy="4496098"/>
          </a:xfrm>
        </p:spPr>
        <p:txBody>
          <a:bodyPr lIns="88896" tIns="50798" rIns="88896" bIns="50798" anchor="t">
            <a:normAutofit/>
          </a:bodyPr>
          <a:lstStyle/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600" b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Listen </a:t>
            </a: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– you must help meet their needs before you can get what your school system needs.</a:t>
            </a:r>
          </a:p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Be flexible – plan for rejections – no is not forever.</a:t>
            </a:r>
          </a:p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Negotiate for future funding – announce publicly.</a:t>
            </a:r>
          </a:p>
          <a:p>
            <a:pPr marL="214305" indent="-214305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Be a gracious winner or loser.</a:t>
            </a:r>
            <a:endParaRPr lang="en-US" sz="2600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823" cy="1143000"/>
          </a:xfrm>
        </p:spPr>
        <p:txBody>
          <a:bodyPr lIns="88896" tIns="50798" rIns="88896" bIns="50798">
            <a:noAutofit/>
          </a:bodyPr>
          <a:lstStyle/>
          <a:p>
            <a:pPr algn="l" defTabSz="914145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Developing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Support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/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</a:b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What </a:t>
            </a:r>
            <a:r>
              <a:rPr lang="en-U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TO DO</a:t>
            </a:r>
            <a:endParaRPr lang="en-US" sz="54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3075" name="Picture 3" descr="C:\Users\user\AppData\Local\Microsoft\Windows\Temporary Internet Files\Content.IE5\TNDOKH2I\MC91021636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038600"/>
            <a:ext cx="3236304" cy="2819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5344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History of School Finance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1524000"/>
          <a:ext cx="8763000" cy="487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9862"/>
                <a:gridCol w="6753138"/>
              </a:tblGrid>
              <a:tr h="114137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1783-1796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Before statehood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public education needs were priority- Note:  1784- State of Franklin- “Education important with sums paid by the public.”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79550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1789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Congress specified that title for school lands be vested in the state itself.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4963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1796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Tennessee’s first constitution-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silent on education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79550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1806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First mention of state support for public school</a:t>
                      </a:r>
                    </a:p>
                  </a:txBody>
                  <a:tcPr>
                    <a:noFill/>
                  </a:tcPr>
                </a:tc>
              </a:tr>
              <a:tr h="44963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1815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First tax levied for education of orphans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4963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1829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Appropriate state funds to operate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public schools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79550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1838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First school census- 185, 342 children between 6-16 on which $103, 759.00 state funds were expended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0" y="2133600"/>
            <a:ext cx="9144000" cy="4495800"/>
          </a:xfrm>
        </p:spPr>
        <p:txBody>
          <a:bodyPr lIns="88896" tIns="50798" rIns="88896" bIns="50798" anchor="t">
            <a:normAutofit/>
          </a:bodyPr>
          <a:lstStyle/>
          <a:p>
            <a:pPr marL="214305" indent="-214305" defTabSz="914145">
              <a:spcBef>
                <a:spcPts val="492"/>
              </a:spcBef>
              <a:buNone/>
            </a:pPr>
            <a:r>
              <a:rPr lang="en-US" dirty="0" smtClean="0"/>
              <a:t>  </a:t>
            </a:r>
            <a:r>
              <a:rPr lang="en-US" b="1" dirty="0" smtClean="0"/>
              <a:t>Question:</a:t>
            </a:r>
            <a:r>
              <a:rPr lang="en-US" dirty="0" smtClean="0"/>
              <a:t>  Commissioner Houston </a:t>
            </a:r>
            <a:r>
              <a:rPr lang="en-US" dirty="0" err="1" smtClean="0"/>
              <a:t>Naron</a:t>
            </a:r>
            <a:r>
              <a:rPr lang="en-US" dirty="0" smtClean="0"/>
              <a:t> suggested that county commissioners feel that boards will always spend what the commission gives them and that boards always ask for more than is needed. </a:t>
            </a:r>
          </a:p>
          <a:p>
            <a:pPr marL="214305" indent="-214305" defTabSz="914145">
              <a:spcBef>
                <a:spcPts val="492"/>
              </a:spcBef>
              <a:buNone/>
            </a:pPr>
            <a:r>
              <a:rPr lang="en-US" dirty="0" smtClean="0">
                <a:solidFill>
                  <a:srgbClr val="FFC000"/>
                </a:solidFill>
              </a:rPr>
              <a:t>  </a:t>
            </a:r>
          </a:p>
          <a:p>
            <a:pPr marL="214305" indent="-214305" defTabSz="914145">
              <a:spcBef>
                <a:spcPts val="492"/>
              </a:spcBef>
              <a:buNone/>
            </a:pPr>
            <a:r>
              <a:rPr lang="en-US" sz="2400" b="1" i="1" dirty="0" smtClean="0"/>
              <a:t>  Do you agree? </a:t>
            </a:r>
          </a:p>
          <a:p>
            <a:pPr marL="214305" indent="-214305" defTabSz="914145">
              <a:spcBef>
                <a:spcPts val="492"/>
              </a:spcBef>
              <a:buNone/>
            </a:pPr>
            <a:endParaRPr lang="en-US" sz="2400" b="1" i="1" dirty="0" smtClean="0"/>
          </a:p>
          <a:p>
            <a:pPr marL="214305" indent="-214305" defTabSz="914145">
              <a:spcBef>
                <a:spcPts val="492"/>
              </a:spcBef>
              <a:buNone/>
            </a:pPr>
            <a:r>
              <a:rPr lang="en-US" sz="2400" b="1" i="1" dirty="0" smtClean="0"/>
              <a:t>  What should boards do to overcome that perception</a:t>
            </a:r>
            <a:r>
              <a:rPr lang="en-US" sz="2400" i="1" dirty="0" smtClean="0"/>
              <a:t>?</a:t>
            </a:r>
            <a:endParaRPr lang="en-US" sz="2400" i="1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823" cy="1143000"/>
          </a:xfrm>
        </p:spPr>
        <p:txBody>
          <a:bodyPr lIns="88896" tIns="50798" rIns="88896" bIns="50798">
            <a:noAutofit/>
          </a:bodyPr>
          <a:lstStyle/>
          <a:p>
            <a:pPr defTabSz="914145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Developing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Support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/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</a:b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What </a:t>
            </a:r>
            <a:r>
              <a:rPr lang="en-U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TO DO</a:t>
            </a:r>
            <a:endParaRPr lang="en-US" sz="54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823" cy="4496098"/>
          </a:xfrm>
        </p:spPr>
        <p:txBody>
          <a:bodyPr lIns="88896" tIns="50798" rIns="88896" bIns="50798" anchor="t">
            <a:normAutofit/>
          </a:bodyPr>
          <a:lstStyle/>
          <a:p>
            <a:pPr marL="214305" indent="-214305" defTabSz="914145">
              <a:spcBef>
                <a:spcPts val="492"/>
              </a:spcBef>
              <a:buNone/>
            </a:pPr>
            <a:r>
              <a:rPr lang="en-US" dirty="0" smtClean="0"/>
              <a:t>  </a:t>
            </a:r>
            <a:r>
              <a:rPr lang="en-US" b="1" dirty="0" smtClean="0"/>
              <a:t>Question:</a:t>
            </a:r>
            <a:r>
              <a:rPr lang="en-US" dirty="0" smtClean="0"/>
              <a:t>  How can the board develop or improve upon a relationship of trust with the funding body?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823" cy="1143000"/>
          </a:xfrm>
        </p:spPr>
        <p:txBody>
          <a:bodyPr lIns="88896" tIns="50798" rIns="88896" bIns="50798">
            <a:noAutofit/>
          </a:bodyPr>
          <a:lstStyle/>
          <a:p>
            <a:pPr defTabSz="914145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Developing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Support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/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</a:b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What </a:t>
            </a:r>
            <a:r>
              <a:rPr lang="en-U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TO DO</a:t>
            </a:r>
            <a:endParaRPr lang="en-US" sz="54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2" name="Picture 2" descr="C:\Users\user\AppData\Local\Microsoft\Windows\Temporary Internet Files\Content.IE5\AG9L7NVW\MC9004460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657600"/>
            <a:ext cx="3491944" cy="237883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229823" cy="3916784"/>
          </a:xfrm>
        </p:spPr>
        <p:txBody>
          <a:bodyPr lIns="88896" tIns="50798" rIns="88896" bIns="50798" anchor="t">
            <a:normAutofit/>
          </a:bodyPr>
          <a:lstStyle/>
          <a:p>
            <a:pPr marL="256719" indent="-256719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Think that only you have good ideas or that your way is the only way.</a:t>
            </a:r>
          </a:p>
          <a:p>
            <a:pPr marL="256719" indent="-256719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Let your pride or ego hurt your school system.</a:t>
            </a:r>
          </a:p>
          <a:p>
            <a:pPr marL="256719" indent="-256719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Feel you must win each debate (be on equal ground with these people</a:t>
            </a:r>
            <a:r>
              <a:rPr lang="en-US" sz="2600" b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).</a:t>
            </a:r>
            <a:endParaRPr lang="en-US" sz="26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823" cy="1143000"/>
          </a:xfrm>
        </p:spPr>
        <p:txBody>
          <a:bodyPr lIns="88896" tIns="50798" rIns="88896" bIns="50798">
            <a:noAutofit/>
          </a:bodyPr>
          <a:lstStyle/>
          <a:p>
            <a:pPr algn="l" defTabSz="914145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Developing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Support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/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</a:b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What </a:t>
            </a:r>
            <a:r>
              <a:rPr lang="en-U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NOT TO DO</a:t>
            </a:r>
            <a:endParaRPr lang="en-US" sz="54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15362" name="Picture 2" descr="C:\Users\user\AppData\Local\Microsoft\Windows\Temporary Internet Files\Content.IE5\WTGHFKNC\MC9000569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343400"/>
            <a:ext cx="2155761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229823" cy="3916784"/>
          </a:xfrm>
        </p:spPr>
        <p:txBody>
          <a:bodyPr lIns="88896" tIns="50798" rIns="88896" bIns="50798" anchor="t">
            <a:normAutofit/>
          </a:bodyPr>
          <a:lstStyle/>
          <a:p>
            <a:pPr marL="256719" indent="-256719" defTabSz="914145">
              <a:spcBef>
                <a:spcPts val="492"/>
              </a:spcBef>
              <a:buClrTx/>
            </a:pPr>
            <a:r>
              <a:rPr lang="en-US" sz="2600" b="1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Win </a:t>
            </a: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a battle that will cost you the war.</a:t>
            </a:r>
          </a:p>
          <a:p>
            <a:pPr marL="256719" indent="-256719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Ask for a vote on something you know you won’t  get – negotiate a future vote.</a:t>
            </a:r>
          </a:p>
          <a:p>
            <a:pPr marL="256719" indent="-256719" defTabSz="914145">
              <a:spcBef>
                <a:spcPts val="492"/>
              </a:spcBef>
              <a:buClrTx/>
            </a:pPr>
            <a:r>
              <a:rPr lang="en-US" sz="2600" b="1" dirty="0">
                <a:latin typeface="Arial" pitchFamily="34" charset="0"/>
                <a:cs typeface="Arial" pitchFamily="34" charset="0"/>
                <a:sym typeface="Arial" pitchFamily="34" charset="0"/>
              </a:rPr>
              <a:t>Ride a dead horse – or fight a battle you can’t win.</a:t>
            </a:r>
            <a:endParaRPr lang="en-US" sz="2600" dirty="0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823" cy="1143000"/>
          </a:xfrm>
        </p:spPr>
        <p:txBody>
          <a:bodyPr lIns="88896" tIns="50798" rIns="88896" bIns="50798">
            <a:noAutofit/>
          </a:bodyPr>
          <a:lstStyle/>
          <a:p>
            <a:pPr algn="l" defTabSz="914145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Developing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Support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/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</a:b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What </a:t>
            </a:r>
            <a:r>
              <a:rPr lang="en-U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NOT TO DO</a:t>
            </a:r>
            <a:endParaRPr lang="en-US" sz="54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030" name="AutoShape 6" descr="data:image/jpeg;base64,/9j/4AAQSkZJRgABAQAAAQABAAD/2wCEAAkGBxMTEhUUEhQWFhQWGRwXGBgYGBgdGxsdGRsaHx4bHx8cHiohHBwmHR0YIjEhJSorLi4uGh8zODMsNystLywBCgoKDg0OGxAQGywkICQsLDAsLCwsLCw0LDQ0LywsMC8vLCwsLCwtNCwsMi8sLCwvLCwsLCwsLCwsLCwsLCwsLP/AABEIAOYA2wMBIgACEQEDEQH/xAAcAAACAwEBAQEAAAAAAAAAAAAABgQFBwMCAQj/xABMEAACAQMCAwUEBwUDCAkFAAABAgMABBESIQUxQQYTIlFhBzJxgRQjQlJikaEzU3KCsUOSkxYkY6Ky0+HwFTREVFVzlNHSJYOjwcL/xAAaAQACAwEBAAAAAAAAAAAAAAAAAgEDBAUG/8QAMBEAAgIBAwIEBQMEAwAAAAAAAAECEQMEEiExQRMiUWEFcYGR8DKh0RRCUrEjweH/2gAMAwEAAhEDEQA/ANvoooqCAoornc3CRozyMERAWZmIAUDckk8gBQB0qk4/2rtLPAnlAkIyIkBeQ/yKCQPU4HrSF2j7dT3RKWjNb2/73GJpR+HP7JfXGo8xp6rEFsqZ0jdjlmJJZj5sx3Y+pNc/UfEceN7Y8v8AY14tJKfL4Q5X/tTl/wCzcPdh5zTJGf7q6v6iu/CPaedSi9thAh271JRIqZ/eAqCq/iGoDrgb0l1XcfuAkJzjxEKQfInx7eQQMT6CseP4lmlNKl1/O5olo8cYt2zYZfaJw5TtMzj70cM7qfgyIQfkavOEcXguo+8t5FkTJUlehHNWB3VvQgGsTzU7gHGDZXAnAJjbCTqBksnRgBuWjJLDmSNQ5kYvwfE989s1SZXk0W2Nxdm2UVytblJEWSNg6OAyspyCDyII5iutdUwBRRRQAVW8e43FaR95MTudKqoy7sc+FR1OAT0AAJJABNSuI30cETzStpjjUuzbnAHPYbn4Desi7RcdmvZ4pDEsUMSyBFLlpCZCmGYBdKkBcYDHGojJqrNlWON/Yv0+B5Z0uncYX9pUuraxJj2/7Qgk5b+HRoyD+P59Kq7/ALYX0+fGtsh5LFhnA/FI4Iz/AAqMeZ51T0VzZavK1XQ7MNBhi7q/mcL22E37Z5Zc8xJNK688+6zFcZ3xjAqPb8Ghj1d0rR6ve7uSRM88e6w5ZOPLNT6Kp8Wf+T+5o8HH/ivsiRw7i15b7w3UpH3JyZk5fjOsD+FxT92U7ZLcsIZk7m4wSFzlJAOZjbAycblDhhg8wM1nNcrqDWMZKsCGR1OGRh7rqejA9avxaucX5naM2fQ45ryKmbrRVD2H42buzjlfHejMUwHISRnS/wAASNQHkwq+rrHBaoKKKKCAooooAKKKKACsk7edozdzNbRn/NYH0vt+1mQ7jf8As4zj4up6AZ0jtPfNBZ3MybtHDI69N1UkfrisTtYBGioPsjGepPUn1JyfnXP+I53jxqMerNekxKcrfY60UUV546wV27KcQtTe5mkVdCOIi4IR3IIkIYjT4E8PP+0byo4Nwx7yZo1JWGP9tKNjk/2SH7+MFj9kEdSKYeI9kra7RrQCO3tLRU7ybSuoEgv3aux8OFKu7NnPeDzJrpaLTXK5fT+TJqMtLg7XfYWEnMEkkH4Fw0fyRvdHopApP4iGt5FjleJw5ASSJhglhlQyZJQsASNyDjnTNY8OVOHS2huJJAhCxzxOuqVZGVoRExYqNRIiAzjIPQilPtT7NYLDuGjmWW4eZR9H1qrksSEWLU+SodowxYE48WVwQdctHHIpX1RT4+2q7mjeyW5Yx3MRPgilBQfd7xFZgPTVlvixp9pb7BdnWsrYrKQ08rGWYr7oYgAIv4VVVXPXBPWmSuhii444xfVJGLI05NoKKKKsEKbtjwl7qzmhjOHYArk4BZGVwpP3WK6T6E1ktws0UpiuYGgbQJF1vG2pckEgoxGxAzvkahkDIzudQ+J8Jt7gAXEEUwU5USIrgHzGoHFU5sEcq56mnT6qWF8dDDYeJCRNUMcsmW0JpjfDtkjwtjSRkHfO2D5V34xwa6WNVuJoLbvMKHjeSSRnY4CRoFBznGSCcDOPS4seET2heaCdYrNb14Xj0lldZJygZVbAhCuyxYTAOgtnoZkVmLvicjQ3McTwAxL3ndyO0gVSyxxscpEoYa2QqzFiMgCsq022dJe/5+M1y1spwu67cCtK1xHcC3miVGCd457xWBUllDJp5gsp97SQOnKplNV1wdb+OKWTVBcJrTUhB0kMVdDqGHTUuRkZ2BGN6QY+ICId1Mxa4Dsnd6QJHbWVUKgx73hx03znrWWePnyr6G3BqE1539S0orneW9zCT3otwFUO0aTap0QnBkKaQCoOMkHbfBNdKrlBx6miGSM/0jn7JM6L0fZFzkbnmYISdum+/wAzT7WDWsEsZk0XNwiyOX0xyNGASqrnKEFjhRzOBjl56V7OOPvcRSxTvrmt30liAC6MAyOcADOMqcdUJ611dPmjJKK6pHD1ennBub6Nsb6KKK0mIKKKKACiiigCp7W8Pa4srmFAC7xOEB5a8HTy/FisXt5tahsYyOR5g9QfIg5BHpW9zyqiszHCqCzE8gAMk/lWDPfC4mmuEQRxTPrjQeX7w+TSe+QNhnzJJ5fxWCeNSvlM3aGT3NHSwtBK8rTStDa2yB5WT3mLZwvIkKAMnSMnIAwalcc4bHHbJd2Mj3EOQrID3hIY6QyH3tYcqCrHl5Eb9OAs2m9hiOJp4CYTnGXRHXHLAPiUj+bypv4DwgQiNkHdgwokkYGAWRVCtzwGChlO2SNO/hFZ8UMbxLg0Sct7PXZThpt7SGJhhwoaTr9Y/ic56+In9Kou1Vjm3v7WUSLFdsk8c6I8irKqxqY5VjDOFJhQhtJHjI5gZc6GbAyTgDcnyq/HlcJbkJPGpRozfgPDb2OwE00RmuWuIJtAVEcpbujJq2BLNp3LeIBhnkRXC5aSXiovI4L9LWV4ZrqOS2wyvb7xaB7zDKjOjcAtzzirzi3bqPvIha650Vz3zRKpUqFYaVdyqk69Jyp5D1ol9pFv4hHBcyMpwyiNRjbPMsB5eu4q6Ookr6evyKZYYujR+DcZhukLwPqAOlgQVZG+66sAyt6EVPpC7BSPeTfTzHHCgR4AoYtMx1KcS4ACBdIIQ5PjzkA7vtbYttWzJJJOkFFFFMKFFFVnaWxkntpIon0OwGDkrkBgWTUu6B1DJrGSurIBxigDFzwq4m43cxRY+jC67+eQD3gDDL3LMDvh1XSDyOsj7Qq54n2Qnj4g15apFKsrLI6SHSySxkOjK+M6O8VSwG5Godci77N8S0xT97bw2cFtI8XhkBUlDhm9xQFzsDzJzsOt/a3SSqHidXQ8mRgyn4EbVgyZ5qdm6GKDjRF4DYtBbxxO2t1Xxt95mJZiPTUTj0rh2l4a80Y7jQtwjAxSOCRGTlWcAbMwRn0g7ZxVtVR2kuZFWFEkEPfTLE0xAPdqVc5Grw6mZVQE7ZcczgVnTe6y6VKIs9pOCQ2VnOkBcy3gSA621a3OdcxyM6yhdnOwOkbCq+ufEOHRRXsqxzyXWlFzNLIJHRmLaotQwo2CtgAEat+ldKryyt0bdHFbNy7hUSSwi1NJow5G7rkPsOhXxA4A5VLoqtNroapRUlTQ+ezHtUt1axxyyk3ahtayArIVV2CtggBzo0Fiud23xmnSsLhlC3VoXfuYlmR2n6JpOynyD+4WPhAY58q3Su1gyeJDcec1WFYsm1MKKKKtM4UUUUAQ+McPW4gmgc4WWNoyR0DqRn9axjjPCrmzmjiuETTIrFJY3yrFMZGkgMuxB688ZOM1udL3bPs19NjQK4jmiYtG5UsNxhlYAglWHkdiFO+MVm1WnjmhVcq6L8GZ45e3cyVlz/XYkEEdQRuD6imb2dXMsv0qR5ZJESXuUDsTgooL/qwAJ3wPWvV37N7qOMPFOs82DriYd3GfIREBipHI686ueVqX7O7aSOzxKAsnf3GpQc6WEzqwyNjhlO4rm49LkwXu6G55oZGtoy0le0G5Lsltn6vT3sqg7sMkIp/ASrkjrpA86c4pAwypBHmDnlzpb7SdlTdTxyawsZUJOMHU6KzMqqc4XJZwTzw1S02mk6ZJnHHruVIJmgUERIpkbP7MSHSmAOZPiPkAvwqFwi9EjwwWtjdK0QZzqnEhMb+94O6j5yd22Qfs7Ctlk4NHFbyRWsMCagfq2TEbk8w4XmGHhzvjbY4xVNwRZbYzTzW0dpAkbM4EvfySFfEG14yEVdYCebHYVbhjCGJwSu/3K8m6U1JsqexXFzDeQshOi4YQSKevvaDjo6PkfBmG+BjZ6ROwnYeKJLa7lEn0nSZihY6EkmBL4XoQGK4JIGSeZzT3W7TYnihsbv0+RizTU5bkgoooq8qCiiigDJu3NlOgu0t897FcR8RgUDOtfCWGPtkTLKxXfmnmBVD7M+LXsl20l0ylbxWfA0KdUQX6zQgGBg6STufDnkK17tJwL6SEaNzFcREtFIBnGfeRh9qNsDK5HJSCCBSZxe4m4dHNczWVoHIy0kM8ad5gE+LvEVyTsAo1kn5Zz5ISppK7NOOUbTfVDTSL7Qpg5hDENaqZBLvlBKujSJOgAHee9tnnviru2ivLlFaWRbZHUN3cOTLg4OlpWA07c9KA5OzDGTccPsY4I1jiQIi8gPXck+ZJySTuSawfpNqfNmX2FxEwIhKFU28GNI9Bjb8qlUvcY4x3F3N3Ca7RmafXpwW1nxGMkgOveagGGxA2zgV8n7SP3feJDhMZHeNpZs8gFUNzPLJpv6PLJ+WNrqaY/EMCj5pJMYqKqbPjBJCzR92TsCGDJk8gTsVPxGOW9WqB3kWKGJ5ZWBYImnOlSAWJdlAALKNz1qmeDJCWyUXZfDU4pw3xkqPVnwuW9eS1hXfQO8kbGiNZNQBxnLnZsKBuRglRvW2RR6VCjJwAN9zsOtJ/s+7PzwPPNcKIzKI0WPKswEZkOpipK7l9gCcAeZwHOupp8Xhw931OJrM/i5OvC6BRRRV5kCiiigAopd7VdsraxwshaSZhlYY8FyM41HJARM/aYjltk7VmfHe217c5Ak+jxHbu4T4iPxSkas/waOfWllOMeo0YOXQ1DtP2utbFczPmQjKQp4pX+CjkPxHAHnSn2B4rHJbRrqImYNO6MNJzO7SllH2o8uQGGeWDg5FZf3QWZSBjUr6j95socseZPPcnzpo7KyRyZtZRkrmWBgSGUE+MIwOpWVjnYjZ8cgazZJLIqLNzw+br6jbd9nHSZriykEMjnVLG2WhmOObKD4H2HjXfnscmpY4zIv7e1nQ7AmMCZDnnjuzrwPxIvwqj4rxW7s4Xl72OeJADpmXRIcsBgSJ4Sd8DKZzjc9ajgPtBurx2gjhhikwx70szKAukHCYBZhqHMgHfyxVHhyfXkvjqMbhvTpf9jaO1tuW0Ity74B0LaXOoBiQGIMYwuQRn0PlXscPmu2VrxBa2SESGKV072YoQV7zBKpECMkaiTgA4FZj2utJba4MguLgloo2eQyspcrK2sEIQAoQjAxgZON81FNlHtlFJHIkZI+Zq2MccOatieJLLHjofo61vI5QTFIjgbEowbB+RrvX5vtl7txJCTFIOTxnQw9MjmPwnIPUGtf8AZ92w+mKYZ8C6iUFiMASry7xRnbfAZehI6EVphlUuCmeNxHGiiirCsKxftZ7Qp7id4bZ2hthqVZEOHmKEq51/YT7unDEDVnoNK7d8RNvw+5kU4buyiHf35CI05fjZf+FYJPZ/VBE2KYMZPmvLPoeR9Ca1abFubk+xRnybUku5Md3YFWlmcN7weaVs5551Mc1Sw8OgZNUqjQJdTEZJEayeIAjxY0A8vOrG7uNEZfG4Gw/EeS7euBXC4i0WrrndYmGfUKcn862TxxaarszLGcut9zVWsjH9IlurmaSxtzhFOgPK64BXVEFLKHxGEO7OGzkYBT+P9kFWVNCLFMTCZ4ojpgjinmESW/hAMskhLamY4wjHAGkVpPB+Fd5ZWC5JVO6nfWSS5CF8k/abvSr79RnnS9xriccVhJezavrb1ZfPa3mAiHoCsCbebty3NeRhklu4+X5+5122+ojdtLtZbi9dcCNfqE05wEgXSceQ1d5y2/rVbebywp0yzn+QAD9WB/lr3b2x7kI5yzKQ5OcksPESTuSSSc1HsizGJyNwjxvz94Fc/qjfmK9Zix+HjjD2X/pyZS3ScvmWLqCCCMg7EHkad/ZFxGGKV7d1AmkyYpmJLuo3MJZiTldyqjYqD1BJSa8yA7FWKOpDI681ZTlWHqDT5sSyR9+xGLK4P27n6Qoqg7EdohfWqyEBZVPdzIPsyLzx10sMMvowq/rktUdEKKKKgAqq7U8X+iWk9xgExoSoPIsdlX5sQPnVrSp7Urcvwu5x9gJL8oZEkPUdFP8AxoJRjQ1szSSuZJpDqkkbGWb/APSjkFGwAAFeqKK5zd8s2JURLtiJIfVmB/w2P9QKlCZo2SWMZeJtajz2IK/zKWX5iod2WWRH0lkVWB0jJBJXfHMjAPLPPlXa3u0fIVtxzByGHxB3FN6MhpO0xyu4BxKHLF4rT3lOweQrnDnIOhFO4B3JGTgbHM+ydzHHPC1yTobKBld4zGXOe8LIw2+9nYA56U99l77CTWpzukkkPzHjQfzHUP428qznh6BzvuojA+bjf9B+tXRfoZIxhjw5Xk/trb83xf2HntRw90uFV53mQwsAJNGpQWGxKgawcHdt9utU/DpTgoxy8fhPqPst8x+uaix8bMoZyC728Cwn8eh5iD81K59c12t2CKWGqVmxJIyKSFU7azjOiMDkT5HrSTTui3BxBE+u3DuJNazxXK/2LamH3oztIu3Pw5I/EqnpXGiq4unZe1ao/RTTqF1llCY1aiRpxzznljHWqI9rYnOLaOW5HV4wqxbjORJIVV/5C1JXYOy+k2yNdO83cMYY4nP1SCLARtHJ3K6W1PqIJ2xTzW1z9CuGC+WI3tL4rdvDFHLFDHE8492R5HPdqzqclEC7qMjf40j03e0+fM9tH91JZDz2yY1H/wDdKNdXRL/jv3OXraWWl2IZlSTvUYeFCAWJwM4yceWnbeuUU3eLIgOtdOA4GzZBBXPIkea7bjlXzhcIeBtX9qXJx5OSOf8ADipNi506G99MKfUdGHoQPzyOlXK3TfcofFm4dhL0TcOtJAQcwxg45ZVQrD5EEVnXb26D8N4fAg095OzMPNYC+s8urEHPmRzzVv7G+J6RcWTHdG7+IZ/s5D4gB5LID/iCkzjMrtdyRNslo00MY5j6yd5c8s50GJf5TXmtLpX/AFjxvs7+nJ0cmReFuRWXUjmQRhu7BGQ2MljvlVzsCAM75OOXLNec9wFAUmP7TlssCScswxyzuTnryxX3ikvuxru7sCMdApBLHyAxU1gDseRr09W2c2+EfaKgcLugdURPjiJX1Kj3W/LGfWp9NF2rFap0XfYfjhs71CxxBcFYZvIMTiKT5MdB9HyeQrc6/N08QdSrcmBB+dbP7Ne0Bu7Ne8OZ4T3M3qygYf8AnXS3xJHSufq8dS3LubNNO1t9BqooorGaQrjeW4kjeNvddSh+DAg/1rtRQB+YuCXQkhU5yR4T8V2/UYPzqfUGU6LmQ/ZlmnU/xrNIR+a5H8oqdWCaqTNkXaCq633mJl/aDUIxjbR5qercs9R5DrYMwAJPIbmpU3Zm4liJcQQodw01wEKnbS3gD4OcYyQfOoRLIblxh4ziRDqQnlqHQ/hIyp9GNKln4IQo/aOSD5gjY/3QPzxWgwdk77uwdMMxGBqimHi/F4lUDz50m8fsZIrhQ0EqSuMFGUb8vGrAlSOQJz5VZjlVpFctPDLOHiOo2r90e+CkRQzP9kMSB6Io/XORW09lezkVtZLb6VIkUmbA2dpB4/lg6R6AVkHDeFhFHeEO2SfNQW54B/qd6ZOC8entQFiIaMf2THC/BTgmP5ZHoaqnzwmaNyc3KutlYbZomeF93hYxk+en3W/mXS381fam9pOMwXF0HhJy8SmRSCGR0JBVttJOkpyJ2XPIjMKh+4g3ezC70y3EP3gk67jmPq39eQi/OtDrIuyVwY7+2I5OXhbnydC3+3GnOtdrTB3FDw6GV9v59XEGHSOGNfgWaRj+Y0c/KqKpXG5td7ePnI78p5fskSM/kVI9cVFrvaZViief1Ut2aT9yv4MdKmI+9ESvxXmrfAj+hr7xXKATLzj94feT7Q+XMHpio/FQyzwvHjW2pCDsGUDVjPnzx6mrYjNOlacfT8Qj4al6nBeLPbNFewHLReLGcB43wGQ+hGPgRXx71tDTzbySEyvjq8hzpA+JCgegqqSPMBgP2ZRFv1UsGB/uH9KnwnvZC/8AZxnCerDZm+A5D5nyqqMI+J4iXmaS/PkO35dvZM62NuRl3/aPz/COiD0H6nJqVUNmnB2Ebj4sh/ow+f6V1h7zOX0AeSkn55IH5Yq+NLgqfqNXZ3gAu+HyBSFmjuJGiY8s6Uyh/Cw2PkcHpS1rwDqBQrkMrbFSOYbyIp79ml2iWU0kjKiLcS6mcgAY0jcnbpSV22u4ru772yB0EYlZ1xFIy7K6j3nOOpwDoTy35+DLJZZRStWzo6jDF4YyunS+pyVgRkbg9a78E4rNZ3sM8OSrssU0QOBKrZC89tYY4UnqRkgZqLChAwzaj54A/QdK+XcOtGXlkEZ8j0PyODW7JDfBo5+OWySZ+jLG7SWNJYzlHUMp8wwyNunwrvSX7O+JFo0DHw3ES3MY+65AE6DYbCQh/Uyv0FOlcY6jVOgooqJxXicVvGZZm0qMDkSSScBVA3Zidgo3JoIPzrxG1LGdD4WE8+D1VlnkwfkRRY3PeIGxg8mHkw2I+RqVdyap7ltDoWuJXKSAB17xy+kgEjI1Dkarn+rlz9iXY+Qccj/MNviB51hly2jXHhInV2sezwbQ7JHEs28SrGHnm/EkYwFTcHW5AGckAHNcasOyV4Ie/Q6o00h3uNRLJbqNIhjByVYyHAx0ckYIWlQxxkL8NnMsQjEmYwLY3Smd1IYMrRxR6BzVsk+HQcMQajzzySyNNM2uV8ZOMAAckUfZQeXXcnJJNcidb94UEYxpjjH9nHnIUn7Tk+JnO5YnfYV7qZMEFeZZAoLMcADJPoK9VClAlfRzRCNY+82xC/AbE/EetKkDKsSMrxOVOuWXWRj3UICAH+8tMNeZIw3MZ/4HP9a9VMpWQlR0s3KzW7AAkTw8/WVAf0JrSO2PasWelEUPO4LAMcIijYu/XGdgo577jBNZvZqWnt1XdmnhAHwkVj+Sqx+VO1pwFLu/ubub6yJHWGBD7hMIAdyPtaZe8UA7ZDHB2IuxzjCO6XQl7mqj1Mykl1Fm+kkGR2bICaWd2LHBYHO5O2o8qIGlWRUeTOR9pVw+OZUqBhhzKnPpW9TWyOhjdFZCMFSAVI8sHbFYp214YbSV4kBYK0ctuMkkq7he7zzOG1p1OkrnnXQ0uujke1qq6c+hz9Ro3Bbru/YjXVm7sso2jhlSM7e88iscA/hUAn+MVNpg7WcF+icKto2wZDdxSSnzkcsW+Q2Ueiil+t2myeJufuZdTi8PbH2FftC7rOFj2Mugg741DWn57r+QpktoAiKi8lGBVbxSDNxbHyL/AKLkf0NXvB5YBcgT2pu9SFUjVBIytqHi0MQoXGxc8jjlk0s5eEpzq6CMfEcYXRGkfSCTyAJ/Kq6a5n0hgsahiBvqYqG+0cYGxxsPzrU7r2f2b7oJYcjdYpCF5fdbUo+QFIV/w8wySWz5PdnSCebRkeBvXK7E/eDeVV6fWw1D2xtOh82klgW58ogQcPVfeJc5LeLcBm5lV91SfMDNTKj2kxOUb302PqPst8x+oI6V1WTLiNAzyHkiKWb44UEgepwK2LbFX0Rle6Trqz3XO4m0LnBJ5ADcsTyUDqScACmHh3Yq9mwXCWyHq5DyfJEOkfNtvKnXgHZG2tW1qDJN+9kwWG2DpwAEB/CBnrmsuXWwjxHlmzDoMkuZcIj8FtntLC0eTwvaqkkmTjSpBEwOMg6Y3kOORKjlzGiUvyxhlKsMhgQR5g7Gp/Zy47y2iJbLBdDHbd4yUfkB9pW6CubF2dDPGqomXdykSPJIwVEUszHkFUZJPypN4cklzILu5Ur1toWG8KMPecfv2B3+6PCPtZndpn7+4jtQfq4wtxOB1w31MZ/Czq7n/wAkDk1TKiT7DYMf9zMi7XQaL+5/GUkxjHvRqvzyUY5881Tzwh1KsMg8/wDnzpp9o0OLxGwfHABnO31bvnb+cUtVknxIsZEsJzvHJ+0TmfvDo4+PXyOa7vCpIJAJHL8wf6gH4gV4urbVgg6XX3W8vQ+anqK5wXoJ0ONEnkeTeqn7Q/UdRS+6I9mS6KKi3t8kY33P3Rz+J+6PU4FQlYHziF0UUBcGRzpQeZ8z6DmahWUEiSPHHICFVWbWM5dyckYwRnGd8869JEwuI2kbLujjA91caDhfkTknn6VMst2lbzfH91VX+oNP0QvVnw3LghTC7FiFXuvGSTyGkYbPwBqzh4bcvnRaXJI6NE0fP1k0g/I1V8TuGiVZlGWhkjlA89Dg/lW3TcZgVmUSB3XGpIw0rjO4ykYZtxuNt8Hyp4QUlYy92JXZrspPB3l5cqO+jjcwQKdWglTlmYDDSH3QBkAE8ydmTs9ewiERo4KQ91F3hbZ3kRGGCeZYyJ1OS2OdTV47GT+zu/8A0V5/uaXuL2UepTaSRj65LhrUBEaVo3TUyaiuliMZyCGIXdSSTOTE5KhlJLoxo+lpqdc+JFDMPINqxvy30t+VIXDwOKzWE5APcappnQMEBLK0UGdwzAhSwycaDnGrFXJuCYeJTywvCNBAD4LFI4MhiFJA95tufLNMNiVgto+8ZUWONdRYgKuFGSSdgM9arwQpt91/A0vMKHtT4jkQ2qhSzMs7kj3UiYYx5MzbfANSZUvjdy91f3EsKTXEXgjiaGGSRdKL4sMikEd4z/OvrcHuggc2l1pO37CQt15qAWHLqK72kcIY+WrZxdY5Tyulwimvx44cc9Zx/hvWjezS4tzDoRSt0qq1wWXxMzZGoNuGTIOADgDbArNuKSaZYEcMjayxEishA0ONw4BG+R8QauuEcTmtZWlh7sl0CMsgbB0lipBUgg5Y555HlVetwPPjezqn6/INLmWGa3dKNhpG9qNogSKdcCcOIlH7xWySp8tOC4bfGCMeKvPD/aAwQ/SYGaQcjBp0tv5SPlSB6kHHPfFLHG+JSXc/ey+FUyIYxvoB5sx6yHrjYDYZ51zdJos8cybVV3N+p1WF4mk7vsVNpb/TJo4oQ/fZAcAhGWMMO8DNuAAN9snkQD13HhXCYLZO7gjWNfTmfVmO7H1JJrJOEXJiuraRc7Sqhx1WU92w58vED8VB6VtFbNbu30xfh+3Y2uthRRRWM3hSTxLt7HYSyW2VBV2cjRI28xMp3Bx9v5cqdqzntd2dtpbuSSSMl205OtxyRQNgwHICmi6ZVmjuQ58Ik7yS6lznXcSIPQQYhC/mjH4sT1qzqs4CCFmU4BW5uc4/FO7j5lXU/OrOofUfH+lGd+1TAmszjdhOmd/9EwH+qaUqYuKx/wDSEsjySyGFJmW3VWChRGO7Z9lySziTmTsRUb/JO2xg963xml/+WKiWncuTLLURUmU2KjXUsJGJGj0noxXH600L2YtM57hCeXiy3+0TXv6BZw7mO3j09Ssa4z6nlQtL7iPU+wjiW2GwmOPuiVj+WDn5CpaIhQokUpVsg6YZcb88nTz3pztuKW7ZEUsbadyIyGxn+HNdWvQEMhSYIAWLmCfSANyS2jAAGcn0p/6dd2L477IQ04fcl4D3ErGMOrEhRnIAByzAZOB+dS+F8Kuljw0B1amO7x/aYno3rTwpyMjka+03gQF8eQt9nuz8lzeRW9zFohfU76ZVLMkYBK4G4BYopIycN0zkbjZ2kcSCOJFjQclRQqj4AbVm3ZeX/wCrwrnlbTtj+J4Rn/V/StPpowUeELKTlywrxNErgq6hlPMMAQfka90UwhmPb0RWVnfxRKEEigxxrjcSRqjaE6KojkYgcgrHamHgPZYuiS8RYXExCsIyuIIdgQqxnZmU7a3y3wqR7QLaN7QhkVnkaO3QkDUv0iWONtJO/I5IBGQuPWmXHlSRxqLb9S2WVuKR8AwMDkOlfaKKcqPE8KupV1DKdirAEH5Hase7V9nIBxJ44AYIkgid0i0hS7vJ0IIXwqNlAzz+OyVk7y97d3k2x1zmNT+GACMD+8rn500W0+AfTkrf8novvSf3h/7Uf5PRffk/vD/2q3op98vV/cTbH0KG67LRuAO9mUZz4WTfBBHNDyI6VO+gz/8AiF7/AIif7urCill5uvI8W49OCv8AoM//AIhe/wCIn+7q27IXE0d00Ms806Sx64zKQSrRnxLkKPeV1I/gauNRr+QoFmUEvAwlAAySFzrUerRl0/mpJQVFuPLJSTbNFrOu1vHUiu5EZJiRp3WNmG6KdiOfOtCgmV1V0IKsAykciCMg/lVZZ8Ge6Uzd5pDPIoGkNskjIDnUOYUHltmqIq2bs0tqO6r3d9dJ0kEVwOf2lMTDn07lT098Vw7VcQaC1kdP2hASP/zJCFT8mIPwBrrxpz/0pAoOwtJiQMdZYAM/62PgfWl/tdcd5cwwg+GFTO43958pF6YwJj8QtTVyK1PbisrrK2WKNI191FCj4KMV3FfKjcUnKQyuBkqjMBjOSFOBitJzxi7KdlLW4tYLi4R5HmQSEPLJoAbcAIGCadOB7u4xnO+WSy7MWUJzFaW6HGMrDGDjyJxk9KlcHsxDbwwjlFGkY5/YUDrv061MpBj4owMDYDyodQQQdwRgg8iK+1xvJtEbvz0qzfkCaCDIezjZtLc/6GP/AGBVjUHgK4tbceUMf+wtTqcg9diVLcZkOnZLLGryLzAj4EgN+RrUazn2cgtxC+PRIrdPjqMrZ/Q/pTpedoLSJgktzAjHkrSIGPI8s55EfnSDFlRVA3bXh43N1Go23bUAM7bkjA+dWXDOL29wCbeeKYDY93Ir4+OknFAEDtDqaexjXkbgyPy92KGUjY8x3hi3HI4q8qjum1cSt1wCEtp3J6qXkgVfzAk/I16ve1dpG5j73vJV2McKvK4OCcFYw2nlzbAoAuqKR7v2mW6No7mQNz+tms4cgEjOJZww3HJgDX219o0b5025YDn3d3w9yM8thc0BQ0ce4kLa2mnO/dIzgeZA8Kj1LYA+NZlwy2McSIxyyqNR82O7H5sSfnVn2x7RfSjHZpFKhDpNciVAAqJ4kTIJVi0gX3SR4GqLUohhRRRTEBRRRQAUUUE450AdOBcZMFlLCDmaCT6PAp21GbBt1+HjCZ8oz5VpfCrIQQxQqSREioCTknSAMk9ScVm/s/4ALm8PEXQiFFC2+S2JXGoGbTy0qGdVON9RI6VqVU1TNDm5JX2E2N+84leP0iSC3HPmA8rdN9pY/P8AWk6yuO+aW53xO5dc/uwAsfwyiq2Ohc1NvbwrYXcq+CW9uZUTHMF5DCp58xEmo7/ZNcoowqhVGFUAAeQAwKmC5bJzOoRj9T1Ua8i7xoIf308UZ/h1a3//ABo/UfnipNRBeJDfWc0xZYIjKzMsbSeJoyiAhAWHvMc4xt+VjM66mvGilqHt5w9jjvyuASS8U6KAOeWdAo/OvX+XvDP+/W/98UpNDHS17SrvuuF3h6tE0QA3JMv1YH5tUr/LDh3/AH60/wDUQ/8AypT7e9obe7EFrazxzEzLLN3TB1WOLx7suQMv3Y/PyoAhImAB5DH5V9oopxSl4nBBDKLidpBC8kQuFDyaGRNWCyR7tjON8jflzqRce0pIF02FnBbRfZaQKCf/ALceBk7/AGyd+VTL22EkbxkkB1KkrzAYYOKhcL4DBBui5f77+J/zPIegwPSqpxk/0ujXpsuCFvLByfZXS+tc/aiCe03GLjdZZlU+UcMSjb8aayD8+dV13wjiMjd40kXedJPqxIudzh1t9SnJO4Oc75pyooWJLq2/qTk1jl+mEY/KP82/3EjiNrxyY6ZLlSDGImcMBqQNq0sQoZsknO24G+estOy1wyaJbv6vG8aIVjzy2jVlTkB9nnvTZRTuKZnjllF2v9IVF7HsoASZPnDjb5OKi3XZe4wQO4fnzLD9CpB/SnWiqXpsT7HQh8a10FtWR17pP/aIPBeGpBEqoioSAXC9W0gE56/Gp1fcV4kkCjLEAeZIFaDlnqiqq57S2ie9cR55YU6z+SZNFpxoz4+i2t1OD9pIWCdebthRyNRZNMtaK9W/AeKy4xbQwAjczzaiP5Ygc+eMjljare09nUjgfTL1zyJjtlES+o1nVIR02K1G5E7WLd5xGOMhWbLt7sagtI38KKCx/KrXs92TuLwiS9QwWuxW3J+tl6/XY9xP9GNz1xjBeeCdmrS0/wCrwIjHm+MyN/E7ZdvmatqVyGUUjyiAAAAAAYAGwAHID0r1RRSjGHxEA2lmoOi1FxIwzyYTSwxg+oHe/wDPO3rpxvhQt+IXJxj6TpnQ+YA0uo/hkJY9Prl86rOK3ZQwjLYlmWJtC6pMMG/Zg7Fsgcwds7E4FWR4Qs25SJ9ReIcSigAMrhdWyjcsx8lUbseXIdabeGdl7OWNXEs04zjUZnXdeassegBgQcqQCDkEDlSJDwiE3c8yR91Kkkkao2pmUDCq7am1EsAz8wCJcZOAao1GoWGG5lmPTucqs7y8RlHu2srDI31RLkHqAXz8jipNteLJkbhlxqRxhhnlkHmDg4YZBwcHao88CwpHrlULF4i0vMsSNT6sjDFWkGOWZPLY8+G8Lk4jcq9tIyRxB/8AORH9Wc6AIcMR3/iVmJUgLsOdY9LrcmXJTXHqk+C/NpYRjw+Sx7hfur+Qr2BjYcq83cctu4juVCMx0pIP2Up/CTurY37tt9jjUBmvVdUwtNdQooooICiivjsACSQANyTsAB1NAH2ot/xGGAappFQfiO5+A5n5V74Vwy84gf8ANiLe13/zp11F8ZH1KEjIzjxnA54zjfQuz/ZC0tN449Uv2p5PHKx8y55fBcD0pXIZREDh0N3c721pKV/eT/UoeXLWNbD1CEc+tWcXYjiLjx3NtBnpHE8pG3m7KCc+n51pVFLuY+1CFF7NiRibiF0xwM90sEe/mPq2IHpn5mp6+zuzzlmuX9DczAf6rA03UVFsmkLsPYawXTmDXp5d5JLJ+etjkehqRD2RsEJZbO2DHme5jyf0q6oqAOENnGgASNFC8gqgY+GBtXeiigAooooAKKKKACiiigCg7ZcDa5hBiwLiI64ieRPJo2x9l129DpbB01ml5F36YKYaNwXhk1L4k5xuUOpDnBDKfusNQ57VS32n7Ki4PfRN3VwBjVjKSAclkUcwN8MN1z1GVLJkNCpBfIymVJJY5YgqSSAF5Ysjw/SE5XVvsQJh4gCfdId1s45bW6khTiFvbtOw+omADxTqBqzDIRkcye7JyN8ah4qWeIW8kUqd5rtLpc91INJznOQjbpKpAJMZ3xglVOK9WzJJqtzHGskmS9mxK29weZltX528/XTnGf8AEqWh4zvgd7XsVw6NgyWVuGByD3anB8xkHHy5VPuuM2sOEknhjOwCmRAdzgALnPPblWWcaupFPdXBnZSMBL+9ihQLsMGO1Yy3HqzZ5b8zmRwvindLhJGUADKcO4esKnfcd7dDx7YORg9QTUD7kh44rx2CSKRBb3F0pGCqQPpYHqHkCxkbZyG8sb4pH4RMzxK5GA3iXxhzoJympgAC2nGSOtR+0Re8jeP6NMuvA7y4vpW0jC5YQxsYycjYHmRk1ZRxhQFUAKBgADAAHIAdBTIpySTPVFQeI8Ygg/ayAMdgo3c55YVcseY6VO4Xwu/uxmK3NtGf7W62P8sKnWf5io+PKpsrSbI99epEupzjJwAN2Ynkqgbsx8hV72f7FPcETcQXTGDlLTIIPPDTkbMeREY8I66jyvezfYmC1fvnZri5/fS4yuRgiNR4YhjPLc5OSaZ6RyHUaACiiilGCiiigAooooAKKKKACiiigAooooAKKKKACiiigAooooA43lpHKhjlRZEbZldQyn4g7GlLi/s5t5VKo8kanfuziSPOc5AfxrjppdQM7Y2ooqQKSL2fXFso7gWj/eY95Ex23JOmUsc9S1J/aLtS1no76EHvM40Sk+7jOcxjzFfaKm2RtRd8JsOIXYBhW0jUhWzJJKxAflssYBIHTPzpgt/ZtI//AFu+lYdUt1WFfUFvE5HzFFFFsNqGfgPZGys97e3RX3BkI1SHO5y7Zbn0ziruiilJCiiigAooooAKKKKACiiigAooooAKKKKACiiigAooooAKKKK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MTEhUUEhQWFhQWGRwXGBgYGBgdGxsdGRsaHx4bHx8cHiohHBwmHR0YIjEhJSorLi4uGh8zODMsNystLywBCgoKDg0OGxAQGywkICQsLDAsLCwsLCw0LDQ0LywsMC8vLCwsLCwtNCwsMi8sLCwvLCwsLCwsLCwsLCwsLCwsLP/AABEIAOYA2wMBIgACEQEDEQH/xAAcAAACAwEBAQEAAAAAAAAAAAAABgQFBwMCAQj/xABMEAACAQMCAwUEBwUDCAkFAAABAgMABBESIQUxQQYTIlFhBzJxgRQjQlJikaEzU3KCsUOSkxYkY6Ky0+HwFTREVFVzlNHSJYOjwcL/xAAaAQACAwEBAAAAAAAAAAAAAAAAAgEDBAUG/8QAMBEAAgIBAwIEBQMEAwAAAAAAAAECEQMEEiExQRMiUWEFcYGR8DKh0RRCUrEjweH/2gAMAwEAAhEDEQA/ANvoooqCAoornc3CRozyMERAWZmIAUDckk8gBQB0qk4/2rtLPAnlAkIyIkBeQ/yKCQPU4HrSF2j7dT3RKWjNb2/73GJpR+HP7JfXGo8xp6rEFsqZ0jdjlmJJZj5sx3Y+pNc/UfEceN7Y8v8AY14tJKfL4Q5X/tTl/wCzcPdh5zTJGf7q6v6iu/CPaedSi9thAh271JRIqZ/eAqCq/iGoDrgb0l1XcfuAkJzjxEKQfInx7eQQMT6CseP4lmlNKl1/O5olo8cYt2zYZfaJw5TtMzj70cM7qfgyIQfkavOEcXguo+8t5FkTJUlehHNWB3VvQgGsTzU7gHGDZXAnAJjbCTqBksnRgBuWjJLDmSNQ5kYvwfE989s1SZXk0W2Nxdm2UVytblJEWSNg6OAyspyCDyII5iutdUwBRRRQAVW8e43FaR95MTudKqoy7sc+FR1OAT0AAJJABNSuI30cETzStpjjUuzbnAHPYbn4Desi7RcdmvZ4pDEsUMSyBFLlpCZCmGYBdKkBcYDHGojJqrNlWON/Yv0+B5Z0uncYX9pUuraxJj2/7Qgk5b+HRoyD+P59Kq7/ALYX0+fGtsh5LFhnA/FI4Iz/AAqMeZ51T0VzZavK1XQ7MNBhi7q/mcL22E37Z5Zc8xJNK688+6zFcZ3xjAqPb8Ghj1d0rR6ve7uSRM88e6w5ZOPLNT6Kp8Wf+T+5o8HH/ivsiRw7i15b7w3UpH3JyZk5fjOsD+FxT92U7ZLcsIZk7m4wSFzlJAOZjbAycblDhhg8wM1nNcrqDWMZKsCGR1OGRh7rqejA9avxaucX5naM2fQ45ryKmbrRVD2H42buzjlfHejMUwHISRnS/wAASNQHkwq+rrHBaoKKKKCAooooAKKKKACsk7edozdzNbRn/NYH0vt+1mQ7jf8As4zj4up6AZ0jtPfNBZ3MybtHDI69N1UkfrisTtYBGioPsjGepPUn1JyfnXP+I53jxqMerNekxKcrfY60UUV546wV27KcQtTe5mkVdCOIi4IR3IIkIYjT4E8PP+0byo4Nwx7yZo1JWGP9tKNjk/2SH7+MFj9kEdSKYeI9kra7RrQCO3tLRU7ybSuoEgv3aux8OFKu7NnPeDzJrpaLTXK5fT+TJqMtLg7XfYWEnMEkkH4Fw0fyRvdHopApP4iGt5FjleJw5ASSJhglhlQyZJQsASNyDjnTNY8OVOHS2huJJAhCxzxOuqVZGVoRExYqNRIiAzjIPQilPtT7NYLDuGjmWW4eZR9H1qrksSEWLU+SodowxYE48WVwQdctHHIpX1RT4+2q7mjeyW5Yx3MRPgilBQfd7xFZgPTVlvixp9pb7BdnWsrYrKQ08rGWYr7oYgAIv4VVVXPXBPWmSuhii444xfVJGLI05NoKKKKsEKbtjwl7qzmhjOHYArk4BZGVwpP3WK6T6E1ktws0UpiuYGgbQJF1vG2pckEgoxGxAzvkahkDIzudQ+J8Jt7gAXEEUwU5USIrgHzGoHFU5sEcq56mnT6qWF8dDDYeJCRNUMcsmW0JpjfDtkjwtjSRkHfO2D5V34xwa6WNVuJoLbvMKHjeSSRnY4CRoFBznGSCcDOPS4seET2heaCdYrNb14Xj0lldZJygZVbAhCuyxYTAOgtnoZkVmLvicjQ3McTwAxL3ndyO0gVSyxxscpEoYa2QqzFiMgCsq022dJe/5+M1y1spwu67cCtK1xHcC3miVGCd457xWBUllDJp5gsp97SQOnKplNV1wdb+OKWTVBcJrTUhB0kMVdDqGHTUuRkZ2BGN6QY+ICId1Mxa4Dsnd6QJHbWVUKgx73hx03znrWWePnyr6G3BqE1539S0orneW9zCT3otwFUO0aTap0QnBkKaQCoOMkHbfBNdKrlBx6miGSM/0jn7JM6L0fZFzkbnmYISdum+/wAzT7WDWsEsZk0XNwiyOX0xyNGASqrnKEFjhRzOBjl56V7OOPvcRSxTvrmt30liAC6MAyOcADOMqcdUJ611dPmjJKK6pHD1ennBub6Nsb6KKK0mIKKKKACiiigCp7W8Pa4srmFAC7xOEB5a8HTy/FisXt5tahsYyOR5g9QfIg5BHpW9zyqiszHCqCzE8gAMk/lWDPfC4mmuEQRxTPrjQeX7w+TSe+QNhnzJJ5fxWCeNSvlM3aGT3NHSwtBK8rTStDa2yB5WT3mLZwvIkKAMnSMnIAwalcc4bHHbJd2Mj3EOQrID3hIY6QyH3tYcqCrHl5Eb9OAs2m9hiOJp4CYTnGXRHXHLAPiUj+bypv4DwgQiNkHdgwokkYGAWRVCtzwGChlO2SNO/hFZ8UMbxLg0Sct7PXZThpt7SGJhhwoaTr9Y/ic56+In9Kou1Vjm3v7WUSLFdsk8c6I8irKqxqY5VjDOFJhQhtJHjI5gZc6GbAyTgDcnyq/HlcJbkJPGpRozfgPDb2OwE00RmuWuIJtAVEcpbujJq2BLNp3LeIBhnkRXC5aSXiovI4L9LWV4ZrqOS2wyvb7xaB7zDKjOjcAtzzirzi3bqPvIha650Vz3zRKpUqFYaVdyqk69Jyp5D1ol9pFv4hHBcyMpwyiNRjbPMsB5eu4q6Ookr6evyKZYYujR+DcZhukLwPqAOlgQVZG+66sAyt6EVPpC7BSPeTfTzHHCgR4AoYtMx1KcS4ACBdIIQ5PjzkA7vtbYttWzJJJOkFFFFMKFFFVnaWxkntpIon0OwGDkrkBgWTUu6B1DJrGSurIBxigDFzwq4m43cxRY+jC67+eQD3gDDL3LMDvh1XSDyOsj7Qq54n2Qnj4g15apFKsrLI6SHSySxkOjK+M6O8VSwG5Godci77N8S0xT97bw2cFtI8XhkBUlDhm9xQFzsDzJzsOt/a3SSqHidXQ8mRgyn4EbVgyZ5qdm6GKDjRF4DYtBbxxO2t1Xxt95mJZiPTUTj0rh2l4a80Y7jQtwjAxSOCRGTlWcAbMwRn0g7ZxVtVR2kuZFWFEkEPfTLE0xAPdqVc5Grw6mZVQE7ZcczgVnTe6y6VKIs9pOCQ2VnOkBcy3gSA621a3OdcxyM6yhdnOwOkbCq+ufEOHRRXsqxzyXWlFzNLIJHRmLaotQwo2CtgAEat+ldKryyt0bdHFbNy7hUSSwi1NJow5G7rkPsOhXxA4A5VLoqtNroapRUlTQ+ezHtUt1axxyyk3ahtayArIVV2CtggBzo0Fiud23xmnSsLhlC3VoXfuYlmR2n6JpOynyD+4WPhAY58q3Su1gyeJDcec1WFYsm1MKKKKtM4UUUUAQ+McPW4gmgc4WWNoyR0DqRn9axjjPCrmzmjiuETTIrFJY3yrFMZGkgMuxB688ZOM1udL3bPs19NjQK4jmiYtG5UsNxhlYAglWHkdiFO+MVm1WnjmhVcq6L8GZ45e3cyVlz/XYkEEdQRuD6imb2dXMsv0qR5ZJESXuUDsTgooL/qwAJ3wPWvV37N7qOMPFOs82DriYd3GfIREBipHI686ueVqX7O7aSOzxKAsnf3GpQc6WEzqwyNjhlO4rm49LkwXu6G55oZGtoy0le0G5Lsltn6vT3sqg7sMkIp/ASrkjrpA86c4pAwypBHmDnlzpb7SdlTdTxyawsZUJOMHU6KzMqqc4XJZwTzw1S02mk6ZJnHHruVIJmgUERIpkbP7MSHSmAOZPiPkAvwqFwi9EjwwWtjdK0QZzqnEhMb+94O6j5yd22Qfs7Ctlk4NHFbyRWsMCagfq2TEbk8w4XmGHhzvjbY4xVNwRZbYzTzW0dpAkbM4EvfySFfEG14yEVdYCebHYVbhjCGJwSu/3K8m6U1JsqexXFzDeQshOi4YQSKevvaDjo6PkfBmG+BjZ6ROwnYeKJLa7lEn0nSZihY6EkmBL4XoQGK4JIGSeZzT3W7TYnihsbv0+RizTU5bkgoooq8qCiiigDJu3NlOgu0t897FcR8RgUDOtfCWGPtkTLKxXfmnmBVD7M+LXsl20l0ylbxWfA0KdUQX6zQgGBg6STufDnkK17tJwL6SEaNzFcREtFIBnGfeRh9qNsDK5HJSCCBSZxe4m4dHNczWVoHIy0kM8ad5gE+LvEVyTsAo1kn5Zz5ISppK7NOOUbTfVDTSL7Qpg5hDENaqZBLvlBKujSJOgAHee9tnnviru2ivLlFaWRbZHUN3cOTLg4OlpWA07c9KA5OzDGTccPsY4I1jiQIi8gPXck+ZJySTuSawfpNqfNmX2FxEwIhKFU28GNI9Bjb8qlUvcY4x3F3N3Ca7RmafXpwW1nxGMkgOveagGGxA2zgV8n7SP3feJDhMZHeNpZs8gFUNzPLJpv6PLJ+WNrqaY/EMCj5pJMYqKqbPjBJCzR92TsCGDJk8gTsVPxGOW9WqB3kWKGJ5ZWBYImnOlSAWJdlAALKNz1qmeDJCWyUXZfDU4pw3xkqPVnwuW9eS1hXfQO8kbGiNZNQBxnLnZsKBuRglRvW2RR6VCjJwAN9zsOtJ/s+7PzwPPNcKIzKI0WPKswEZkOpipK7l9gCcAeZwHOupp8Xhw931OJrM/i5OvC6BRRRV5kCiiigAopd7VdsraxwshaSZhlYY8FyM41HJARM/aYjltk7VmfHe217c5Ak+jxHbu4T4iPxSkas/waOfWllOMeo0YOXQ1DtP2utbFczPmQjKQp4pX+CjkPxHAHnSn2B4rHJbRrqImYNO6MNJzO7SllH2o8uQGGeWDg5FZf3QWZSBjUr6j95socseZPPcnzpo7KyRyZtZRkrmWBgSGUE+MIwOpWVjnYjZ8cgazZJLIqLNzw+br6jbd9nHSZriykEMjnVLG2WhmOObKD4H2HjXfnscmpY4zIv7e1nQ7AmMCZDnnjuzrwPxIvwqj4rxW7s4Xl72OeJADpmXRIcsBgSJ4Sd8DKZzjc9ajgPtBurx2gjhhikwx70szKAukHCYBZhqHMgHfyxVHhyfXkvjqMbhvTpf9jaO1tuW0Ity74B0LaXOoBiQGIMYwuQRn0PlXscPmu2VrxBa2SESGKV072YoQV7zBKpECMkaiTgA4FZj2utJba4MguLgloo2eQyspcrK2sEIQAoQjAxgZON81FNlHtlFJHIkZI+Zq2MccOatieJLLHjofo61vI5QTFIjgbEowbB+RrvX5vtl7txJCTFIOTxnQw9MjmPwnIPUGtf8AZ92w+mKYZ8C6iUFiMASry7xRnbfAZehI6EVphlUuCmeNxHGiiirCsKxftZ7Qp7id4bZ2hthqVZEOHmKEq51/YT7unDEDVnoNK7d8RNvw+5kU4buyiHf35CI05fjZf+FYJPZ/VBE2KYMZPmvLPoeR9Ca1abFubk+xRnybUku5Md3YFWlmcN7weaVs5551Mc1Sw8OgZNUqjQJdTEZJEayeIAjxY0A8vOrG7uNEZfG4Gw/EeS7euBXC4i0WrrndYmGfUKcn862TxxaarszLGcut9zVWsjH9IlurmaSxtzhFOgPK64BXVEFLKHxGEO7OGzkYBT+P9kFWVNCLFMTCZ4ojpgjinmESW/hAMskhLamY4wjHAGkVpPB+Fd5ZWC5JVO6nfWSS5CF8k/abvSr79RnnS9xriccVhJezavrb1ZfPa3mAiHoCsCbebty3NeRhklu4+X5+5122+ojdtLtZbi9dcCNfqE05wEgXSceQ1d5y2/rVbebywp0yzn+QAD9WB/lr3b2x7kI5yzKQ5OcksPESTuSSSc1HsizGJyNwjxvz94Fc/qjfmK9Zix+HjjD2X/pyZS3ScvmWLqCCCMg7EHkad/ZFxGGKV7d1AmkyYpmJLuo3MJZiTldyqjYqD1BJSa8yA7FWKOpDI681ZTlWHqDT5sSyR9+xGLK4P27n6Qoqg7EdohfWqyEBZVPdzIPsyLzx10sMMvowq/rktUdEKKKKgAqq7U8X+iWk9xgExoSoPIsdlX5sQPnVrSp7Urcvwu5x9gJL8oZEkPUdFP8AxoJRjQ1szSSuZJpDqkkbGWb/APSjkFGwAAFeqKK5zd8s2JURLtiJIfVmB/w2P9QKlCZo2SWMZeJtajz2IK/zKWX5iod2WWRH0lkVWB0jJBJXfHMjAPLPPlXa3u0fIVtxzByGHxB3FN6MhpO0xyu4BxKHLF4rT3lOweQrnDnIOhFO4B3JGTgbHM+ydzHHPC1yTobKBld4zGXOe8LIw2+9nYA56U99l77CTWpzukkkPzHjQfzHUP428qznh6BzvuojA+bjf9B+tXRfoZIxhjw5Xk/trb83xf2HntRw90uFV53mQwsAJNGpQWGxKgawcHdt9utU/DpTgoxy8fhPqPst8x+uaix8bMoZyC728Cwn8eh5iD81K59c12t2CKWGqVmxJIyKSFU7azjOiMDkT5HrSTTui3BxBE+u3DuJNazxXK/2LamH3oztIu3Pw5I/EqnpXGiq4unZe1ao/RTTqF1llCY1aiRpxzznljHWqI9rYnOLaOW5HV4wqxbjORJIVV/5C1JXYOy+k2yNdO83cMYY4nP1SCLARtHJ3K6W1PqIJ2xTzW1z9CuGC+WI3tL4rdvDFHLFDHE8492R5HPdqzqclEC7qMjf40j03e0+fM9tH91JZDz2yY1H/wDdKNdXRL/jv3OXraWWl2IZlSTvUYeFCAWJwM4yceWnbeuUU3eLIgOtdOA4GzZBBXPIkea7bjlXzhcIeBtX9qXJx5OSOf8ADipNi506G99MKfUdGHoQPzyOlXK3TfcofFm4dhL0TcOtJAQcwxg45ZVQrD5EEVnXb26D8N4fAg095OzMPNYC+s8urEHPmRzzVv7G+J6RcWTHdG7+IZ/s5D4gB5LID/iCkzjMrtdyRNslo00MY5j6yd5c8s50GJf5TXmtLpX/AFjxvs7+nJ0cmReFuRWXUjmQRhu7BGQ2MljvlVzsCAM75OOXLNec9wFAUmP7TlssCScswxyzuTnryxX3ikvuxru7sCMdApBLHyAxU1gDseRr09W2c2+EfaKgcLugdURPjiJX1Kj3W/LGfWp9NF2rFap0XfYfjhs71CxxBcFYZvIMTiKT5MdB9HyeQrc6/N08QdSrcmBB+dbP7Ne0Bu7Ne8OZ4T3M3qygYf8AnXS3xJHSufq8dS3LubNNO1t9BqooorGaQrjeW4kjeNvddSh+DAg/1rtRQB+YuCXQkhU5yR4T8V2/UYPzqfUGU6LmQ/ZlmnU/xrNIR+a5H8oqdWCaqTNkXaCq633mJl/aDUIxjbR5qercs9R5DrYMwAJPIbmpU3Zm4liJcQQodw01wEKnbS3gD4OcYyQfOoRLIblxh4ziRDqQnlqHQ/hIyp9GNKln4IQo/aOSD5gjY/3QPzxWgwdk77uwdMMxGBqimHi/F4lUDz50m8fsZIrhQ0EqSuMFGUb8vGrAlSOQJz5VZjlVpFctPDLOHiOo2r90e+CkRQzP9kMSB6Io/XORW09lezkVtZLb6VIkUmbA2dpB4/lg6R6AVkHDeFhFHeEO2SfNQW54B/qd6ZOC8entQFiIaMf2THC/BTgmP5ZHoaqnzwmaNyc3KutlYbZomeF93hYxk+en3W/mXS381fam9pOMwXF0HhJy8SmRSCGR0JBVttJOkpyJ2XPIjMKh+4g3ezC70y3EP3gk67jmPq39eQi/OtDrIuyVwY7+2I5OXhbnydC3+3GnOtdrTB3FDw6GV9v59XEGHSOGNfgWaRj+Y0c/KqKpXG5td7ePnI78p5fskSM/kVI9cVFrvaZViief1Ut2aT9yv4MdKmI+9ESvxXmrfAj+hr7xXKATLzj94feT7Q+XMHpio/FQyzwvHjW2pCDsGUDVjPnzx6mrYjNOlacfT8Qj4al6nBeLPbNFewHLReLGcB43wGQ+hGPgRXx71tDTzbySEyvjq8hzpA+JCgegqqSPMBgP2ZRFv1UsGB/uH9KnwnvZC/8AZxnCerDZm+A5D5nyqqMI+J4iXmaS/PkO35dvZM62NuRl3/aPz/COiD0H6nJqVUNmnB2Ebj4sh/ow+f6V1h7zOX0AeSkn55IH5Yq+NLgqfqNXZ3gAu+HyBSFmjuJGiY8s6Uyh/Cw2PkcHpS1rwDqBQrkMrbFSOYbyIp79ml2iWU0kjKiLcS6mcgAY0jcnbpSV22u4ru772yB0EYlZ1xFIy7K6j3nOOpwDoTy35+DLJZZRStWzo6jDF4YyunS+pyVgRkbg9a78E4rNZ3sM8OSrssU0QOBKrZC89tYY4UnqRkgZqLChAwzaj54A/QdK+XcOtGXlkEZ8j0PyODW7JDfBo5+OWySZ+jLG7SWNJYzlHUMp8wwyNunwrvSX7O+JFo0DHw3ES3MY+65AE6DYbCQh/Uyv0FOlcY6jVOgooqJxXicVvGZZm0qMDkSSScBVA3Zidgo3JoIPzrxG1LGdD4WE8+D1VlnkwfkRRY3PeIGxg8mHkw2I+RqVdyap7ltDoWuJXKSAB17xy+kgEjI1Dkarn+rlz9iXY+Qccj/MNviB51hly2jXHhInV2sezwbQ7JHEs28SrGHnm/EkYwFTcHW5AGckAHNcasOyV4Ie/Q6o00h3uNRLJbqNIhjByVYyHAx0ckYIWlQxxkL8NnMsQjEmYwLY3Smd1IYMrRxR6BzVsk+HQcMQajzzySyNNM2uV8ZOMAAckUfZQeXXcnJJNcidb94UEYxpjjH9nHnIUn7Tk+JnO5YnfYV7qZMEFeZZAoLMcADJPoK9VClAlfRzRCNY+82xC/AbE/EetKkDKsSMrxOVOuWXWRj3UICAH+8tMNeZIw3MZ/4HP9a9VMpWQlR0s3KzW7AAkTw8/WVAf0JrSO2PasWelEUPO4LAMcIijYu/XGdgo577jBNZvZqWnt1XdmnhAHwkVj+Sqx+VO1pwFLu/ubub6yJHWGBD7hMIAdyPtaZe8UA7ZDHB2IuxzjCO6XQl7mqj1Mykl1Fm+kkGR2bICaWd2LHBYHO5O2o8qIGlWRUeTOR9pVw+OZUqBhhzKnPpW9TWyOhjdFZCMFSAVI8sHbFYp214YbSV4kBYK0ctuMkkq7he7zzOG1p1OkrnnXQ0uujke1qq6c+hz9Ro3Bbru/YjXVm7sso2jhlSM7e88iscA/hUAn+MVNpg7WcF+icKto2wZDdxSSnzkcsW+Q2Ueiil+t2myeJufuZdTi8PbH2FftC7rOFj2Mugg741DWn57r+QpktoAiKi8lGBVbxSDNxbHyL/AKLkf0NXvB5YBcgT2pu9SFUjVBIytqHi0MQoXGxc8jjlk0s5eEpzq6CMfEcYXRGkfSCTyAJ/Kq6a5n0hgsahiBvqYqG+0cYGxxsPzrU7r2f2b7oJYcjdYpCF5fdbUo+QFIV/w8wySWz5PdnSCebRkeBvXK7E/eDeVV6fWw1D2xtOh82klgW58ogQcPVfeJc5LeLcBm5lV91SfMDNTKj2kxOUb302PqPst8x+oI6V1WTLiNAzyHkiKWb44UEgepwK2LbFX0Rle6Trqz3XO4m0LnBJ5ADcsTyUDqScACmHh3Yq9mwXCWyHq5DyfJEOkfNtvKnXgHZG2tW1qDJN+9kwWG2DpwAEB/CBnrmsuXWwjxHlmzDoMkuZcIj8FtntLC0eTwvaqkkmTjSpBEwOMg6Y3kOORKjlzGiUvyxhlKsMhgQR5g7Gp/Zy47y2iJbLBdDHbd4yUfkB9pW6CubF2dDPGqomXdykSPJIwVEUszHkFUZJPypN4cklzILu5Ur1toWG8KMPecfv2B3+6PCPtZndpn7+4jtQfq4wtxOB1w31MZ/Czq7n/wAkDk1TKiT7DYMf9zMi7XQaL+5/GUkxjHvRqvzyUY5881Tzwh1KsMg8/wDnzpp9o0OLxGwfHABnO31bvnb+cUtVknxIsZEsJzvHJ+0TmfvDo4+PXyOa7vCpIJAJHL8wf6gH4gV4urbVgg6XX3W8vQ+anqK5wXoJ0ONEnkeTeqn7Q/UdRS+6I9mS6KKi3t8kY33P3Rz+J+6PU4FQlYHziF0UUBcGRzpQeZ8z6DmahWUEiSPHHICFVWbWM5dyckYwRnGd8869JEwuI2kbLujjA91caDhfkTknn6VMst2lbzfH91VX+oNP0QvVnw3LghTC7FiFXuvGSTyGkYbPwBqzh4bcvnRaXJI6NE0fP1k0g/I1V8TuGiVZlGWhkjlA89Dg/lW3TcZgVmUSB3XGpIw0rjO4ykYZtxuNt8Hyp4QUlYy92JXZrspPB3l5cqO+jjcwQKdWglTlmYDDSH3QBkAE8ydmTs9ewiERo4KQ91F3hbZ3kRGGCeZYyJ1OS2OdTV47GT+zu/8A0V5/uaXuL2UepTaSRj65LhrUBEaVo3TUyaiuliMZyCGIXdSSTOTE5KhlJLoxo+lpqdc+JFDMPINqxvy30t+VIXDwOKzWE5APcappnQMEBLK0UGdwzAhSwycaDnGrFXJuCYeJTywvCNBAD4LFI4MhiFJA95tufLNMNiVgto+8ZUWONdRYgKuFGSSdgM9arwQpt91/A0vMKHtT4jkQ2qhSzMs7kj3UiYYx5MzbfANSZUvjdy91f3EsKTXEXgjiaGGSRdKL4sMikEd4z/OvrcHuggc2l1pO37CQt15qAWHLqK72kcIY+WrZxdY5Tyulwimvx44cc9Zx/hvWjezS4tzDoRSt0qq1wWXxMzZGoNuGTIOADgDbArNuKSaZYEcMjayxEishA0ONw4BG+R8QauuEcTmtZWlh7sl0CMsgbB0lipBUgg5Y555HlVetwPPjezqn6/INLmWGa3dKNhpG9qNogSKdcCcOIlH7xWySp8tOC4bfGCMeKvPD/aAwQ/SYGaQcjBp0tv5SPlSB6kHHPfFLHG+JSXc/ey+FUyIYxvoB5sx6yHrjYDYZ51zdJos8cybVV3N+p1WF4mk7vsVNpb/TJo4oQ/fZAcAhGWMMO8DNuAAN9snkQD13HhXCYLZO7gjWNfTmfVmO7H1JJrJOEXJiuraRc7Sqhx1WU92w58vED8VB6VtFbNbu30xfh+3Y2uthRRRWM3hSTxLt7HYSyW2VBV2cjRI28xMp3Bx9v5cqdqzntd2dtpbuSSSMl205OtxyRQNgwHICmi6ZVmjuQ58Ik7yS6lznXcSIPQQYhC/mjH4sT1qzqs4CCFmU4BW5uc4/FO7j5lXU/OrOofUfH+lGd+1TAmszjdhOmd/9EwH+qaUqYuKx/wDSEsjySyGFJmW3VWChRGO7Z9lySziTmTsRUb/JO2xg963xml/+WKiWncuTLLURUmU2KjXUsJGJGj0noxXH600L2YtM57hCeXiy3+0TXv6BZw7mO3j09Ssa4z6nlQtL7iPU+wjiW2GwmOPuiVj+WDn5CpaIhQokUpVsg6YZcb88nTz3pztuKW7ZEUsbadyIyGxn+HNdWvQEMhSYIAWLmCfSANyS2jAAGcn0p/6dd2L477IQ04fcl4D3ErGMOrEhRnIAByzAZOB+dS+F8Kuljw0B1amO7x/aYno3rTwpyMjka+03gQF8eQt9nuz8lzeRW9zFohfU76ZVLMkYBK4G4BYopIycN0zkbjZ2kcSCOJFjQclRQqj4AbVm3ZeX/wCrwrnlbTtj+J4Rn/V/StPpowUeELKTlywrxNErgq6hlPMMAQfka90UwhmPb0RWVnfxRKEEigxxrjcSRqjaE6KojkYgcgrHamHgPZYuiS8RYXExCsIyuIIdgQqxnZmU7a3y3wqR7QLaN7QhkVnkaO3QkDUv0iWONtJO/I5IBGQuPWmXHlSRxqLb9S2WVuKR8AwMDkOlfaKKcqPE8KupV1DKdirAEH5Hase7V9nIBxJ44AYIkgid0i0hS7vJ0IIXwqNlAzz+OyVk7y97d3k2x1zmNT+GACMD+8rn500W0+AfTkrf8novvSf3h/7Uf5PRffk/vD/2q3op98vV/cTbH0KG67LRuAO9mUZz4WTfBBHNDyI6VO+gz/8AiF7/AIif7urCill5uvI8W49OCv8AoM//AIhe/wCIn+7q27IXE0d00Ms806Sx64zKQSrRnxLkKPeV1I/gauNRr+QoFmUEvAwlAAySFzrUerRl0/mpJQVFuPLJSTbNFrOu1vHUiu5EZJiRp3WNmG6KdiOfOtCgmV1V0IKsAykciCMg/lVZZ8Ge6Uzd5pDPIoGkNskjIDnUOYUHltmqIq2bs0tqO6r3d9dJ0kEVwOf2lMTDn07lT098Vw7VcQaC1kdP2hASP/zJCFT8mIPwBrrxpz/0pAoOwtJiQMdZYAM/62PgfWl/tdcd5cwwg+GFTO43958pF6YwJj8QtTVyK1PbisrrK2WKNI191FCj4KMV3FfKjcUnKQyuBkqjMBjOSFOBitJzxi7KdlLW4tYLi4R5HmQSEPLJoAbcAIGCadOB7u4xnO+WSy7MWUJzFaW6HGMrDGDjyJxk9KlcHsxDbwwjlFGkY5/YUDrv061MpBj4owMDYDyodQQQdwRgg8iK+1xvJtEbvz0qzfkCaCDIezjZtLc/6GP/AGBVjUHgK4tbceUMf+wtTqcg9diVLcZkOnZLLGryLzAj4EgN+RrUazn2cgtxC+PRIrdPjqMrZ/Q/pTpedoLSJgktzAjHkrSIGPI8s55EfnSDFlRVA3bXh43N1Go23bUAM7bkjA+dWXDOL29wCbeeKYDY93Ir4+OknFAEDtDqaexjXkbgyPy92KGUjY8x3hi3HI4q8qjum1cSt1wCEtp3J6qXkgVfzAk/I16ve1dpG5j73vJV2McKvK4OCcFYw2nlzbAoAuqKR7v2mW6No7mQNz+tms4cgEjOJZww3HJgDX219o0b5025YDn3d3w9yM8thc0BQ0ce4kLa2mnO/dIzgeZA8Kj1LYA+NZlwy2McSIxyyqNR82O7H5sSfnVn2x7RfSjHZpFKhDpNciVAAqJ4kTIJVi0gX3SR4GqLUohhRRRTEBRRRQAUUUE450AdOBcZMFlLCDmaCT6PAp21GbBt1+HjCZ8oz5VpfCrIQQxQqSREioCTknSAMk9ScVm/s/4ALm8PEXQiFFC2+S2JXGoGbTy0qGdVON9RI6VqVU1TNDm5JX2E2N+84leP0iSC3HPmA8rdN9pY/P8AWk6yuO+aW53xO5dc/uwAsfwyiq2Ohc1NvbwrYXcq+CW9uZUTHMF5DCp58xEmo7/ZNcoowqhVGFUAAeQAwKmC5bJzOoRj9T1Ua8i7xoIf308UZ/h1a3//ABo/UfnipNRBeJDfWc0xZYIjKzMsbSeJoyiAhAWHvMc4xt+VjM66mvGilqHt5w9jjvyuASS8U6KAOeWdAo/OvX+XvDP+/W/98UpNDHS17SrvuuF3h6tE0QA3JMv1YH5tUr/LDh3/AH60/wDUQ/8AypT7e9obe7EFrazxzEzLLN3TB1WOLx7suQMv3Y/PyoAhImAB5DH5V9oopxSl4nBBDKLidpBC8kQuFDyaGRNWCyR7tjON8jflzqRce0pIF02FnBbRfZaQKCf/ALceBk7/AGyd+VTL22EkbxkkB1KkrzAYYOKhcL4DBBui5f77+J/zPIegwPSqpxk/0ujXpsuCFvLByfZXS+tc/aiCe03GLjdZZlU+UcMSjb8aayD8+dV13wjiMjd40kXedJPqxIudzh1t9SnJO4Oc75pyooWJLq2/qTk1jl+mEY/KP82/3EjiNrxyY6ZLlSDGImcMBqQNq0sQoZsknO24G+estOy1wyaJbv6vG8aIVjzy2jVlTkB9nnvTZRTuKZnjllF2v9IVF7HsoASZPnDjb5OKi3XZe4wQO4fnzLD9CpB/SnWiqXpsT7HQh8a10FtWR17pP/aIPBeGpBEqoioSAXC9W0gE56/Gp1fcV4kkCjLEAeZIFaDlnqiqq57S2ie9cR55YU6z+SZNFpxoz4+i2t1OD9pIWCdebthRyNRZNMtaK9W/AeKy4xbQwAjczzaiP5Ygc+eMjljare09nUjgfTL1zyJjtlES+o1nVIR02K1G5E7WLd5xGOMhWbLt7sagtI38KKCx/KrXs92TuLwiS9QwWuxW3J+tl6/XY9xP9GNz1xjBeeCdmrS0/wCrwIjHm+MyN/E7ZdvmatqVyGUUjyiAAAAAAYAGwAHID0r1RRSjGHxEA2lmoOi1FxIwzyYTSwxg+oHe/wDPO3rpxvhQt+IXJxj6TpnQ+YA0uo/hkJY9Prl86rOK3ZQwjLYlmWJtC6pMMG/Zg7Fsgcwds7E4FWR4Qs25SJ9ReIcSigAMrhdWyjcsx8lUbseXIdabeGdl7OWNXEs04zjUZnXdeassegBgQcqQCDkEDlSJDwiE3c8yR91Kkkkao2pmUDCq7am1EsAz8wCJcZOAao1GoWGG5lmPTucqs7y8RlHu2srDI31RLkHqAXz8jipNteLJkbhlxqRxhhnlkHmDg4YZBwcHao88CwpHrlULF4i0vMsSNT6sjDFWkGOWZPLY8+G8Lk4jcq9tIyRxB/8AORH9Wc6AIcMR3/iVmJUgLsOdY9LrcmXJTXHqk+C/NpYRjw+Sx7hfur+Qr2BjYcq83cctu4juVCMx0pIP2Up/CTurY37tt9jjUBmvVdUwtNdQooooICiivjsACSQANyTsAB1NAH2ot/xGGAappFQfiO5+A5n5V74Vwy84gf8ANiLe13/zp11F8ZH1KEjIzjxnA54zjfQuz/ZC0tN449Uv2p5PHKx8y55fBcD0pXIZREDh0N3c721pKV/eT/UoeXLWNbD1CEc+tWcXYjiLjx3NtBnpHE8pG3m7KCc+n51pVFLuY+1CFF7NiRibiF0xwM90sEe/mPq2IHpn5mp6+zuzzlmuX9DczAf6rA03UVFsmkLsPYawXTmDXp5d5JLJ+etjkehqRD2RsEJZbO2DHme5jyf0q6oqAOENnGgASNFC8gqgY+GBtXeiigAooooAKKKKACiiigCg7ZcDa5hBiwLiI64ieRPJo2x9l129DpbB01ml5F36YKYaNwXhk1L4k5xuUOpDnBDKfusNQ57VS32n7Ki4PfRN3VwBjVjKSAclkUcwN8MN1z1GVLJkNCpBfIymVJJY5YgqSSAF5Ysjw/SE5XVvsQJh4gCfdId1s45bW6khTiFvbtOw+omADxTqBqzDIRkcye7JyN8ah4qWeIW8kUqd5rtLpc91INJznOQjbpKpAJMZ3xglVOK9WzJJqtzHGskmS9mxK29weZltX528/XTnGf8AEqWh4zvgd7XsVw6NgyWVuGByD3anB8xkHHy5VPuuM2sOEknhjOwCmRAdzgALnPPblWWcaupFPdXBnZSMBL+9ihQLsMGO1Yy3HqzZ5b8zmRwvindLhJGUADKcO4esKnfcd7dDx7YORg9QTUD7kh44rx2CSKRBb3F0pGCqQPpYHqHkCxkbZyG8sb4pH4RMzxK5GA3iXxhzoJympgAC2nGSOtR+0Re8jeP6NMuvA7y4vpW0jC5YQxsYycjYHmRk1ZRxhQFUAKBgADAAHIAdBTIpySTPVFQeI8Ygg/ayAMdgo3c55YVcseY6VO4Xwu/uxmK3NtGf7W62P8sKnWf5io+PKpsrSbI99epEupzjJwAN2Ynkqgbsx8hV72f7FPcETcQXTGDlLTIIPPDTkbMeREY8I66jyvezfYmC1fvnZri5/fS4yuRgiNR4YhjPLc5OSaZ6RyHUaACiiilGCiiigAooooAKKKKACiiigAooooAKKKKACiiigAooooA43lpHKhjlRZEbZldQyn4g7GlLi/s5t5VKo8kanfuziSPOc5AfxrjppdQM7Y2ooqQKSL2fXFso7gWj/eY95Ex23JOmUsc9S1J/aLtS1no76EHvM40Sk+7jOcxjzFfaKm2RtRd8JsOIXYBhW0jUhWzJJKxAflssYBIHTPzpgt/ZtI//AFu+lYdUt1WFfUFvE5HzFFFFsNqGfgPZGys97e3RX3BkI1SHO5y7Zbn0ziruiilJCiiigAooooAKKKKACiiigAooooAKKKKACiiigAooooAKKKK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C:\Users\user\AppData\Local\Microsoft\Windows\Temporary Internet Files\Content.IE5\XXXFPG3I\MC9003636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419600"/>
            <a:ext cx="2209800" cy="208457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456531" y="2208982"/>
            <a:ext cx="8229823" cy="3916784"/>
          </a:xfrm>
        </p:spPr>
        <p:txBody>
          <a:bodyPr lIns="88896" tIns="50798" rIns="88896" bIns="50798" anchor="t"/>
          <a:lstStyle/>
          <a:p>
            <a:pPr marL="256719" indent="-256719" defTabSz="914145">
              <a:spcBef>
                <a:spcPts val="492"/>
              </a:spcBef>
              <a:buClrTx/>
            </a:pPr>
            <a:r>
              <a:rPr lang="en-US" sz="2400" b="1" dirty="0">
                <a:latin typeface="Arial" pitchFamily="34" charset="0"/>
                <a:cs typeface="Arial" pitchFamily="34" charset="0"/>
                <a:sym typeface="Arial" pitchFamily="34" charset="0"/>
              </a:rPr>
              <a:t>Publicly criticize individuals on the funding body – state your need and that the funding body is not presently ready to fund this and the repercussion.</a:t>
            </a:r>
          </a:p>
          <a:p>
            <a:pPr marL="256719" indent="-256719" defTabSz="914145">
              <a:spcBef>
                <a:spcPts val="492"/>
              </a:spcBef>
              <a:buClrTx/>
            </a:pPr>
            <a:r>
              <a:rPr lang="en-US" sz="2400" b="1" dirty="0">
                <a:latin typeface="Arial" pitchFamily="34" charset="0"/>
                <a:cs typeface="Arial" pitchFamily="34" charset="0"/>
                <a:sym typeface="Arial" pitchFamily="34" charset="0"/>
              </a:rPr>
              <a:t>Demand funding – your county may not be ready or able.</a:t>
            </a:r>
          </a:p>
          <a:p>
            <a:pPr marL="256719" indent="-256719" defTabSz="914145">
              <a:spcBef>
                <a:spcPts val="492"/>
              </a:spcBef>
              <a:buClrTx/>
            </a:pPr>
            <a:r>
              <a:rPr lang="en-US" sz="2400" b="1" dirty="0">
                <a:latin typeface="Arial" pitchFamily="34" charset="0"/>
                <a:cs typeface="Arial" pitchFamily="34" charset="0"/>
                <a:sym typeface="Arial" pitchFamily="34" charset="0"/>
              </a:rPr>
              <a:t>Close the door.</a:t>
            </a:r>
          </a:p>
          <a:p>
            <a:pPr marL="256719" indent="-256719" defTabSz="914145">
              <a:spcBef>
                <a:spcPts val="492"/>
              </a:spcBef>
              <a:buClrTx/>
            </a:pPr>
            <a:r>
              <a:rPr lang="en-US" sz="2400" b="1" dirty="0">
                <a:latin typeface="Arial" pitchFamily="34" charset="0"/>
                <a:cs typeface="Arial" pitchFamily="34" charset="0"/>
                <a:sym typeface="Arial" pitchFamily="34" charset="0"/>
              </a:rPr>
              <a:t>Let items affecting a commissioner personally or his district go unidentified.</a:t>
            </a:r>
          </a:p>
          <a:p>
            <a:pPr marL="256719" indent="-256719" defTabSz="914145">
              <a:spcBef>
                <a:spcPts val="492"/>
              </a:spcBef>
              <a:buClrTx/>
            </a:pPr>
            <a:r>
              <a:rPr lang="en-US" sz="2400" b="1" dirty="0">
                <a:latin typeface="Arial" pitchFamily="34" charset="0"/>
                <a:cs typeface="Arial" pitchFamily="34" charset="0"/>
                <a:sym typeface="Arial" pitchFamily="34" charset="0"/>
              </a:rPr>
              <a:t>Be extravagant.</a:t>
            </a:r>
            <a:endParaRPr lang="en-US" dirty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823" cy="1143000"/>
          </a:xfrm>
        </p:spPr>
        <p:txBody>
          <a:bodyPr lIns="88896" tIns="50798" rIns="88896" bIns="50798">
            <a:noAutofit/>
          </a:bodyPr>
          <a:lstStyle/>
          <a:p>
            <a:pPr algn="l" defTabSz="914145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Developing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Support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/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</a:b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What </a:t>
            </a:r>
            <a:r>
              <a:rPr lang="en-U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  <a:cs typeface="Helvetica" pitchFamily="34" charset="0"/>
                <a:sym typeface="Arial" pitchFamily="34" charset="0"/>
              </a:rPr>
              <a:t>NOT TO DO</a:t>
            </a:r>
            <a:endParaRPr lang="en-US" sz="5400" dirty="0">
              <a:solidFill>
                <a:schemeClr val="tx1"/>
              </a:solidFill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14342" name="Picture 6" descr="C:\Program Files (x86)\Microsoft Office\MEDIA\CAGCAT10\j014948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52400"/>
            <a:ext cx="2144162" cy="217886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-152400"/>
            <a:ext cx="85344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History of School Finance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524000"/>
          <a:ext cx="8382000" cy="4584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477"/>
                <a:gridCol w="6459523"/>
              </a:tblGrid>
              <a:tr h="114137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1847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Governor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Neil Brown- “If anything can justify taxation, it is the education of the children of the state.”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79550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1870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State Constitution- Section 12 Article x1- Poll taxes appropriated to education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4963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1873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School Law of 1873- 1</a:t>
                      </a:r>
                      <a:r>
                        <a:rPr lang="en-US" sz="2000" b="1" baseline="30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st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real effort to make public schools financed by the state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a reality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79550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1876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28% of children attend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school</a:t>
                      </a:r>
                      <a:endParaRPr lang="en-US" sz="20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4963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1907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Legislative Act to create County Boards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of Education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4963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1913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Compulsory Attendance Law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85344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  <a:cs typeface="Helvetica" pitchFamily="34" charset="0"/>
              </a:rPr>
              <a:t>History of School Finance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34" charset="0"/>
              <a:cs typeface="Helvetic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524000"/>
          <a:ext cx="8534400" cy="2386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431"/>
                <a:gridCol w="6576969"/>
              </a:tblGrid>
              <a:tr h="79550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1925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State Salary Schedule for Teachers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79550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1933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Severe education cuts-  Average 25%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79550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1946/47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2% Sales Tax by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Governor McCord passed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076" name="AutoShape 4" descr="data:image/jpeg;base64,/9j/4AAQSkZJRgABAQAAAQABAAD/2wCEAAkGBxQTEBUUEhQVFRUVFRQXFBQVFBUUFBQUFBYWFxQUFRQYHCggGBwlGxQVITEhJSkrLi4uFx8zODMsNygtLisBCgoKDg0OGhAQGywkHyUsLC8sNDIsLC4sLCwsLCwsLCwtLCwsLCwsLCwsLCwsLCwsLCwsLCwsLCwsLCwsLCwsLP/AABEIAJYAyAMBEQACEQEDEQH/xAAbAAABBQEBAAAAAAAAAAAAAAAGAAIDBAUBB//EADwQAAIBAgQEAwYEBAQHAAAAAAECAAMRBAUSIQYxQVETYZEiQnGBobEyUsHRBxRicoKi4fAVIyQ0Y8Lx/8QAGgEBAAMBAQEAAAAAAAAAAAAAAAEEBQIDBv/EADMRAAICAgEDAgQEAwkAAAAAAAABAgMEESEFEjFBYRMiUXEykcHwFIHhFSMzNEKhsdHx/9oADAMBAAIRAxEAPwD3GAKAKAKAKAKAKAKAKAKAKAKAKAKAKAKAKAKAKAKAKAKAKAKAKAKAKAKAKAKAKAKAKAKAKAKAKAKAQYt7AWko5kVfHPeTo52d/mW7xobY7+bPlGie46MaewjQ7hwxvl9Y0O4tK1xecnZ2AKAKAKAKAKAKAKAKAKAKAKAKAKAKAKAKAKAVMceXzko5kVCZ0cHLwQcvAOXgDWbaSCzmeaJhqSs99yAAOfnOqaZWy0jyysqGNBSlz9ibLs0p1wTSbVptfY7XFwJFtM6/xHePlV3put70XJ5Fgyc5ztaG3Nj07S1j4zt59DOzuoRxuNbYzJs+FY6SLHpbrOsjEdS2jyweqRyJdrWmbMpmsKAKAKAKAKAKAKAKAcgCgHYAoAoBlZ1jEpjU7BQAeZAuQCbC/M2HKTtJbYVcpy1FAJmH8QV0k0KRNvffZQSAVuB9iRK8sleEatXSH3JWy19vvozcLx5XVz4iLUUkkKPZK8gFU77XPWcrIknyWJ9IqlFdrafHv7hVl/F2Gq+/oPap7PW2x5GWI3QkZV3Tsiv/AE7+3JSxnHFAbUVesfYJ0ggBWNrk22tPOeVCJ7Q6VbrdjUfPn6ofk1bFVK6NXdUF3ptQQXBI3V9Vz06SrjZ3xru1eNbIyoY8K3Gtbe1y/Pug2zTLkr09Dj+09VPcTTrslXLaMu+iF0O2QCYXF1MDXKlfZJ9peh7MP3ms4wya/c+ajZdgXPfj1X6htTzuiQDrAv0PSZjxrF6H0Ec+iST7tAnxjhWZ/FQ66Z5lBrsbWsdPKX8O5QXbLhmP1TFlbL4kOV7c/wDBa4Myx7+IysqjlqBUt5gHe0jNyYuPauR0np84T+JJa0Gcyj6QUAUAUA5eAKAKAR16wRSzcgLzqMXJ6RxZNQi5P0BhuLxrtpFvr6zR/s9dvkwX1t9+u3gJcJiVqIHXkfp5TOnBwlpm7VarIKSJpyegoAoAoAG8UYRKmJXWCwGg6SSUDa1AYLyvYuJ8/wBQyrFbKCfC/wCjQx5OMOPUy6dNVp7KoGlTpsLezTqMNv8AEJmtty5f72jtyb5ZlZhwzSY+xemwva26nQaYUFT3ZjcjeWqs2yP4uf22WIZVkVryv6aIMJwmikeI5cjTsBpW61tA8yCNW3lO550mvlWv/NnrZnTltRWvP+5qDCpTTTTUKNLLtz01K1lF+Z2Q+srd8pPcnv8AojPuslPls0OEbvibnld2/wA1v0mz02C7pNeiRmve+Q/mqdFHNcqp11s43HJhzH++09KrZVvcSvkY0L46mgVzXho0aZcPqAt0sbH6TRoy++Xa0YmX01VVuafgHK9QDrv0sSD9OUu9il5RkfFlD8L0Xsu4kq0jZXLja6uxbb4nfpOJYlU+Nafse0Op5NXzJ7Xuej4PECpTVxyYA+sw7IOEnF+h9fRara4zXqiWcHqKAZ2b5qKI7k/SWcfHdr9jPzs5Yy9zIwfFV2s4FvLnLVuBpbRnY/WXOWprgJkcEAg3B3B8pmtaemfQRaktodIJKuZ0PEpMt7Ejb4zuqXbJM8civ4lbieNYjD1xiPC8N9ZawGlrkX5jbl5zcV8e3ez5R4M+/Wnv7HrfDmANGgFb8RJZvInpMW6anNtH1OLS6qlFmnPIsAdxXnpRygNgPr5zUwqItdzPnerZdil2R4SKWQ8QsHte4JFx8TaeuXRHsbXkq9NzbI2JSfDD6Yx9YDebYNmrMwI93Y/06rfVvpMzI6WrZualpv2PWOR28aMqpgXC2t0IvcflRQfRT6yo+kX7+XT/AGzp5daW5cHWonVc2tqubEGwNXU1/kqTwu6XlVQ7pQ/Ln0Iqz8e2WoyWyqlS1if/ABX+I8SofqZTlBp6a+v6IsuXGwdxWM/Dv0pf5VZz9Wl+uv8AUzL7H6BP/DRSdTHoqj7n9Zr4cUlJ+6OKm35+rD6Wz3FAMviU/wDSv8vuJ743+Kinn/5eR5VVO5NzuSPgBN9eD4t+SGjRPis45BEX53Zv1nG9W69j2cd4u/pI9X4Tq3wqeQtMfOjq5n03R592LH2NiVDUOQAW4yw5sH6WtfoDNPAtS+U+f6zjSk1NeDz3F4plNqYLN0Vd2JPQAbkzRtsSjtmHjY7c9Lyeu5Hh2p4akj/iCDUOxO9vle0+eskpSbR9vTBwrUWXKlQKCTyAuZyk29I7lJRTk/CBHNs/JawsAOQmvRhrXJ8tmdVk56XgyMbimdfEStVpMg5I3sMPNTtedSx4RlytomvPtnB9stNGhwzxaXqrSdtYbYObA36cpXycWMYuUS5g9RsnYoWeGGzsALnYCZqW+EbraS2zzzjfJvGfxqFQA29um50gke8rHYfAzQotda7ZGPl40b33QfIuB+G31eLWZLC1kV0cm3coSB6ycnKTj2xOcLp3ZPvno9DvM42ytiMMpu1yOZPyk7OXHYCZtnRICmykrq0g3mrhQTXcfO9XtkpdqKmX406hNCyEXEwabJqYSKiON9JPUbX+c+fthHuaPtqJylWmypiMgoPzT5g28p4Oit+h6vk2OFsuWiHCXttz8/8A5CrjWtROq1o3ryT1O3ggxOL62nDEfmYD03/SWsOO7DP6pPto19WeXve+4I5/WbvB8e01tmtlWD10MQRzUah0/DplW2XbdE0sevvxJr+f5BxwcpGHAIsRbaUM9p2bRr9FTjRpm7KJsDaj2BPYXkpbejmT0mwaxuZF77bHoeXpNCOOkuGYlmdJvlAxgcbiMNWZko4SzcyEKNb+7Vf6T3liqa5kyrDqbqfEIhxk2eJXuBs4Fyt77dwesz78eVXnwbOHnQydpcNGbx7mDUaNJ1/D4yhx3GlrA+VxPKt6kmWLouUGkCWNrK/tKwsRcb959BVamj4nJxmpvZh47MH0slO5Yq56GwC2v9Z45NqjwXOn4zk9+gNcO50VZKg5oyn5qZ5wn3x0y1dU6rFKP3PV/wCInEujC4erRZSlWpZiDci6al5diDzlHH1Cb2jVzd21JxetmZk6+JQ8TEWqB/wIfw2HvN3v2mil3P5eDBnP4S3Pll3BGip9ikieaDSR6TqdD15PGvNTl4CXh7MGY1KbtqKaSrdSrX5+n1mXk1qOpJa2fR9PvlNOMnvXh+xoY6vam2/NSB8SLTwjFyekXrLFCO2ef55k4qEOaiJoSwYm1zfk3lLlMp1PWtmXkwqyFven7jeFsMHa7VqOlelNw7H9p73Zfy6UXv3KmP0yPfuU469irjsQtHHMVNwlZKg63UkXHnsbTLb3yz6BJR0kEGfYpg9VqbEbqqW5XJVQbcusleDlrkMaKquyzlnaSRLrgk7qgAtx1X2pr/c32A/WX8GPLZi9YnqMY/cD1pl6WojbUQp+Evxn87iY9tP9zGYUcFUAyurC4ZWB+dpWz2000X+jxU4uL+jCLIcvajT0u2tr8x26SlkXK2W0tGrgYsseDUpbZpysXwRxnFrrXdBTQojFbEkObbE35fK0ABM1zjFUqzNTpu1I7gbVNPlYb+ku13rWmZN+HLe4mfiOLPEdQwCqdri4Kt/UD0l+u7X2Ma/E7tvXKNbhbNfBxlMsbKW0N5Btr+toy499bOumz+Fet+Hweg55jwW8MqrKp9rVudY5WHIWv1lCihSXczXzc1wn2JceoLcQUfEpkU6VMn+q4t8NJH3luFLT4lozrMyElzBP7gzl+S1LnXencWvzX0O/1kWYrfKfJ1V1KK4cdIEMZlr4aoVYD2WvcHZ6bG6sPncSu1KtNMvKcLtSjytmxTzcEWdVYdiAZX0i5thnleKSphk8OwCDSVHS01sWa0j5jqVUu98D6KG8uSktGTXVLuLGWZ6i5iKWoWamEJv7972MysmPfBteh9RgS+FYk/VFP+JGftRr4dEYaXRiSN7NqsD6TwxZKO9lvqNbs0k/Bh085JHtb99/0mn3R9DBcJLyW8JiqQYEKL+Qt9p6LTWivPui9oKMHUDsCwB7GwuPnKeTjx7G15Ro9PzbPipN8PgirgnQNLb10LCx2UMWJPoJk+h9N6hfTxF+kg6JhUkkbHeJA2A/G2KvVt+VQP1mtgx1DZ831ezdqj9EOxGH0YCj3LMT8x/pOapbvkemVDtxIff9DR4IPP5/pHUPCOeiP5mFoaZZ9HseTIJPMeNMOaWMY+7VAcfHk31H1kEmdhsaQRAKf8T8Cj0aVemoVraXIFr9ifMGe9MvQqZMF+L6GDw8j4lLAjUosxPXt+vpLrylCK3yZS6e7ZtxekEed5jiaZSrpctoVa2ldSuU2V9uum15Xrtinx4LmRjTnFb8nMBxmj7OAD5bfQy7GxPwzIsoa8oj/wCNrVL6bgqdwedvzDylqFqfBn2Y0oc+jBrjFXqJSdCLqzI1/wArAEE/MfWUs7a1JGx0hp90Jfcs8D5GuJqMa2rwk2OnbW/5dXQd/iJVqqc+fQ0MnIjU9b5YdVcpw9JSaWtO4QlwT30teWYQnB/KihZbVavnf5Au2KqOxVajKdQ/GhW6333F7G09pyua0kV6q8SMu5y2YWIy6thqwaojeGXOmp+JGHMe2Ou/XeVJtqPazSqUJTUlpm+uPpVABVpo/wARv8jK+voXNv1Hf8Fwz703ekewOpfQ/vO1bNHjKiqXpo5i+GcQKLtTYVgoDWTZ/ZNz7PXa89f4njUjw/gNPcXs2uF8frpK3UWv8RL6ffEwpR+FaHqWIB77zDa09M+wjJSipL1JQ0HQ7xoI2V8Tj1QXY2E6jByekedlsa490vB55nmJD1i2oEMe/S/7TZrXw69M+Ytfx7+5PabNjPMwBo0lXcKN7dyB/rK2JHc5SLvU7NVxganCLWS/cfcxnvlIjoq0mwnSrM039lgtOT0Bjj3AeLhtY/FROof2nZx9j8oB5qtSQSaeLH8xgalPqBcTqL0zia2gN4GzALVqJezEC69QVJB+89LZKWmeNEHHaZ6BQx88SyTLlWFxLAVaY394eyw+BE6jJrwcSrjJaaADirAHL8cFViydCeZQ9D3Ilyu5+TLvxo6cfyH4lBURqZ3DDYj1Uy5bqcNMzMZyqtTSJOFuIWoIUYex4hGk7FSFG4PnY8+0q49jjwXs7HU33INsNmdKpyYfA7S+pmLKnQ+tTXnYGe0WnwVbIyjzodrDLpYAodip5EdrSJ1JrRNeRNNST0ecYtTRrPT/ACMVBPUe6fS0w5LtbR9jXLvgpfUt4XGWgloMOFMxOu1+YtOZeDuHkpZYvh4h1GyuA6/EEq31A9Zo4stx0YPU69WdyDnKscpCofxb+g7zwyqHtzXgudOzIuMan+L9DUtKRrDSskEFfChhYi47GSno5cU1pmVV4ep8wgB+E9JWyl5Z4wx64fhikZzZFV1bhWXlzsZbrya4x1p7MvI6ffZZvaaZtZXgXTnYDawHT5ytdd8R7L+Li/Ajo2adMyuXkiwzyDsqYyzIyn3lYeoIgHk1TAuDSAsfF2Xe1iBexv8ACcnRZy0MlXQwKk7EH/e8AEM3y0YbGmsDp537EGdHHgJKWInJ2aGBxlmBgGV/FKnrNKp8r+k9qnyVsiPGyH+H+KGptQBKhQL/AJSSZ1e29I88SCTk166DHG5RhcQP+ZTF+6+yfjcTxUmvBalCMvKMPE8COu+Frn+ypv8ALUJ7wyZLyU7MCEvBl5hhMXSpsK1NlsLq6m6ErvbUOV/OW45CmtepmzwpVS21wbfDmYitTBPMbH95drs74mPkUfCnoHeOMKVxIfpUQH/Evst/6+szMqPbZv6n0PTbO+hL6cGLReV0XWEnDWJtVEMmJ3GZ2VxngmmfYcnxL7aXHK3p6T3ouUdbKmbiysUtfyDnhVwXYgg+yPqdvtPbLvhOKjFlPpmHbVY5zWuAoWZ5tjgIJO6YGjuiBoXhwNDlpyCSVRAK9RpB2U69W3ONjR5/mtKoFUIPap1dS9tN+/wMgkp1K9TxEL9GH1kkGVx3RviR2KXHqJKIYsBtRQsbdN/KcnSLasRALHEVHx8CR7y7g9pKZzJbArgfE1ErHWdiLcrbgzqTbXJzCMYvg9Io4qcHoaGHxx7wAjy/ErVovTcBgykEHfmIB5fkuH/l6un3Weoh8ipunqLzWxrOfufN9Ro449Db4jy7x8PYXLIQ622JHJ1+Y+wnpl198Nryit0y9VW6l4Z53jg9GppdGGwIDCzWmU+6L00fSRcJrcXs2uG6wdxp53Fx1jyS1ou8R4pKWMCgA1XA+CgdSJweoWcP1Fo1QvtE1EUseY2Lcz05jadw1p7PG3u7o68c7DOk95DO0TrIJJBIJHAQBwEA6BBI4CAU6k5OihiUvBJk4nCXggycbleoEcux7GSDJzrJzWdGJtpUiw63t+0AbhcOBh69I9AbfMQASo5gQq6eYAv22HUQRsMOHaor0H2tsQR5wSeeYjFFK112Cv62O8k5DejV2BnJ2W6deAbuR4ve0AF86xNOnWqpUqBTqDpfoe/wuPvLlMl2mZlVtza1wzbwmMD01ZTswBFvOa9bUls+Wvi4ScfoDnGeB11lI6UwPqf3mTmPdh9N0uKjRpFHhfD6cT8h9zKyNBmlm+TGtjWqg7qQB22E5PQL8rwpB1Nzso+AF/3ko5kthFhzGznRepmDomWQB4gkcIA4CCTogFV1kEkD04BWqUYBUq4eAUa+GgGVicFz2tqFiR1EgGDVyJALKtpILPDdLw2qp3F/UH9pAAipg9VRxb3m+86ICzwymGWra6hRqsdxYdus5OhlHEI2wNj2OxgGnlzlWEAyOPsj8avSqBbmxU/A7g+v3nSZzJFrKVNICjTbW49y4Cp8T+k9VfOK0mVpYdM5d0opsnfC6mBdxfddPc6juJ047gpPyeUZ9tzhFcf0LeDyEK4cbH6H5TxLZt4bLgCT1JuSe5kE7NOjQtALtJIBZQQCdYA8QSPEEjhAHCAQMJBJEywCJ0gED04BWqUYBUq4WAU6uCgFSpgQDe2/K45wDLqZOo/CtuvzggrVf+xqIdiAwt6yDoEFpOwBIInRybvDeKfxQj+0DyJ5i33kMlG3x7UanSQU/wATbX7C25EIMGuBaZSo2u973ueZ+cMhLSCrKsBdmqEbsxNz2ueXlO0+DyceQiw9GCUXqVKQdFlKcgE6pAJlWAPUQSSAQBwgkcIB2ARkSCRhEAYVgEbJAImpwCJqUAhejAK9TDwCpWw0Az8Rgr8xIBnV8tHaSDOGG0VqZt736GQDX4kp62ojns36SQSYDKwOkA3KGHknLLtOlBGiwlOATKsAkUQSSAQB4EEjwIA4CAdgHZAGEQSNIgDSIA0rAGlYAwpAGNTgETUoBC9CAQvhZAIWwN4JImylT+IXgEq5YlwbXIFgSSbDykkFhMIBBBMtGSCZacEEipAJAsAeFgkcBAHgQBwEA7IB2AdgDSIJOWgHLQDhEAbaANIgHCsAaUgDSkAb4cgHDTgk4ackg54cAcEggcFkgeFgDgsAcBAHWgHQIA60gHYB2AdEA7AP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data:image/jpeg;base64,/9j/4AAQSkZJRgABAQAAAQABAAD/2wCEAAkGBxQTEBUUEhQVFRUVFRQXFBQVFBUUFBQUFBYWFxQUFRQYHCggGBwlGxQVITEhJSkrLi4uFx8zODMsNygtLisBCgoKDg0OGhAQGywkHyUsLC8sNDIsLC4sLCwsLCwsLCwtLCwsLCwsLCwsLCwsLCwsLCwsLCwsLCwsLCwsLCwsLP/AABEIAJYAyAMBEQACEQEDEQH/xAAbAAABBQEBAAAAAAAAAAAAAAAGAAIDBAUBB//EADwQAAIBAgQEAwYEBAQHAAAAAAECAAMRBAUSIQYxQVETYZEiQnGBobEyUsHRBxRicoKi4fAVIyQ0Y8Lx/8QAGgEBAAMBAQEAAAAAAAAAAAAAAAEEBQIDBv/EADMRAAICAgEDAgQEAwkAAAAAAAABAgMEESEFEjFBYRMiUXEykcHwFIHhFSMzNEKhsdHx/9oADAMBAAIRAxEAPwD3GAKAKAKAKAKAKAKAKAKAKAKAKAKAKAKAKAKAKAKAKAKAKAKAKAKAKAKAKAKAKAKAKAKAKAKAKAKAQYt7AWko5kVfHPeTo52d/mW7xobY7+bPlGie46MaewjQ7hwxvl9Y0O4tK1xecnZ2AKAKAKAKAKAKAKAKAKAKAKAKAKAKAKAKAKAVMceXzko5kVCZ0cHLwQcvAOXgDWbaSCzmeaJhqSs99yAAOfnOqaZWy0jyysqGNBSlz9ibLs0p1wTSbVptfY7XFwJFtM6/xHePlV3put70XJ5Fgyc5ztaG3Nj07S1j4zt59DOzuoRxuNbYzJs+FY6SLHpbrOsjEdS2jyweqRyJdrWmbMpmsKAKAKAKAKAKAKAKAcgCgHYAoAoBlZ1jEpjU7BQAeZAuQCbC/M2HKTtJbYVcpy1FAJmH8QV0k0KRNvffZQSAVuB9iRK8sleEatXSH3JWy19vvozcLx5XVz4iLUUkkKPZK8gFU77XPWcrIknyWJ9IqlFdrafHv7hVl/F2Gq+/oPap7PW2x5GWI3QkZV3Tsiv/AE7+3JSxnHFAbUVesfYJ0ggBWNrk22tPOeVCJ7Q6VbrdjUfPn6ofk1bFVK6NXdUF3ptQQXBI3V9Vz06SrjZ3xru1eNbIyoY8K3Gtbe1y/Pug2zTLkr09Dj+09VPcTTrslXLaMu+iF0O2QCYXF1MDXKlfZJ9peh7MP3ms4wya/c+ajZdgXPfj1X6htTzuiQDrAv0PSZjxrF6H0Ec+iST7tAnxjhWZ/FQ66Z5lBrsbWsdPKX8O5QXbLhmP1TFlbL4kOV7c/wDBa4Myx7+IysqjlqBUt5gHe0jNyYuPauR0np84T+JJa0Gcyj6QUAUAUA5eAKAKAR16wRSzcgLzqMXJ6RxZNQi5P0BhuLxrtpFvr6zR/s9dvkwX1t9+u3gJcJiVqIHXkfp5TOnBwlpm7VarIKSJpyegoAoAoAG8UYRKmJXWCwGg6SSUDa1AYLyvYuJ8/wBQyrFbKCfC/wCjQx5OMOPUy6dNVp7KoGlTpsLezTqMNv8AEJmtty5f72jtyb5ZlZhwzSY+xemwva26nQaYUFT3ZjcjeWqs2yP4uf22WIZVkVryv6aIMJwmikeI5cjTsBpW61tA8yCNW3lO550mvlWv/NnrZnTltRWvP+5qDCpTTTTUKNLLtz01K1lF+Z2Q+srd8pPcnv8AojPuslPls0OEbvibnld2/wA1v0mz02C7pNeiRmve+Q/mqdFHNcqp11s43HJhzH++09KrZVvcSvkY0L46mgVzXho0aZcPqAt0sbH6TRoy++Xa0YmX01VVuafgHK9QDrv0sSD9OUu9il5RkfFlD8L0Xsu4kq0jZXLja6uxbb4nfpOJYlU+Nafse0Op5NXzJ7Xuej4PECpTVxyYA+sw7IOEnF+h9fRara4zXqiWcHqKAZ2b5qKI7k/SWcfHdr9jPzs5Yy9zIwfFV2s4FvLnLVuBpbRnY/WXOWprgJkcEAg3B3B8pmtaemfQRaktodIJKuZ0PEpMt7Ejb4zuqXbJM8civ4lbieNYjD1xiPC8N9ZawGlrkX5jbl5zcV8e3ez5R4M+/Wnv7HrfDmANGgFb8RJZvInpMW6anNtH1OLS6qlFmnPIsAdxXnpRygNgPr5zUwqItdzPnerZdil2R4SKWQ8QsHte4JFx8TaeuXRHsbXkq9NzbI2JSfDD6Yx9YDebYNmrMwI93Y/06rfVvpMzI6WrZualpv2PWOR28aMqpgXC2t0IvcflRQfRT6yo+kX7+XT/AGzp5daW5cHWonVc2tqubEGwNXU1/kqTwu6XlVQ7pQ/Ln0Iqz8e2WoyWyqlS1if/ABX+I8SofqZTlBp6a+v6IsuXGwdxWM/Dv0pf5VZz9Wl+uv8AUzL7H6BP/DRSdTHoqj7n9Zr4cUlJ+6OKm35+rD6Wz3FAMviU/wDSv8vuJ743+Kinn/5eR5VVO5NzuSPgBN9eD4t+SGjRPis45BEX53Zv1nG9W69j2cd4u/pI9X4Tq3wqeQtMfOjq5n03R592LH2NiVDUOQAW4yw5sH6WtfoDNPAtS+U+f6zjSk1NeDz3F4plNqYLN0Vd2JPQAbkzRtsSjtmHjY7c9Lyeu5Hh2p4akj/iCDUOxO9vle0+eskpSbR9vTBwrUWXKlQKCTyAuZyk29I7lJRTk/CBHNs/JawsAOQmvRhrXJ8tmdVk56XgyMbimdfEStVpMg5I3sMPNTtedSx4RlytomvPtnB9stNGhwzxaXqrSdtYbYObA36cpXycWMYuUS5g9RsnYoWeGGzsALnYCZqW+EbraS2zzzjfJvGfxqFQA29um50gke8rHYfAzQotda7ZGPl40b33QfIuB+G31eLWZLC1kV0cm3coSB6ycnKTj2xOcLp3ZPvno9DvM42ytiMMpu1yOZPyk7OXHYCZtnRICmykrq0g3mrhQTXcfO9XtkpdqKmX406hNCyEXEwabJqYSKiON9JPUbX+c+fthHuaPtqJylWmypiMgoPzT5g28p4Oit+h6vk2OFsuWiHCXttz8/8A5CrjWtROq1o3ryT1O3ggxOL62nDEfmYD03/SWsOO7DP6pPto19WeXve+4I5/WbvB8e01tmtlWD10MQRzUah0/DplW2XbdE0sevvxJr+f5BxwcpGHAIsRbaUM9p2bRr9FTjRpm7KJsDaj2BPYXkpbejmT0mwaxuZF77bHoeXpNCOOkuGYlmdJvlAxgcbiMNWZko4SzcyEKNb+7Vf6T3liqa5kyrDqbqfEIhxk2eJXuBs4Fyt77dwesz78eVXnwbOHnQydpcNGbx7mDUaNJ1/D4yhx3GlrA+VxPKt6kmWLouUGkCWNrK/tKwsRcb959BVamj4nJxmpvZh47MH0slO5Yq56GwC2v9Z45NqjwXOn4zk9+gNcO50VZKg5oyn5qZ5wn3x0y1dU6rFKP3PV/wCInEujC4erRZSlWpZiDci6al5diDzlHH1Cb2jVzd21JxetmZk6+JQ8TEWqB/wIfw2HvN3v2mil3P5eDBnP4S3Pll3BGip9ikieaDSR6TqdD15PGvNTl4CXh7MGY1KbtqKaSrdSrX5+n1mXk1qOpJa2fR9PvlNOMnvXh+xoY6vam2/NSB8SLTwjFyekXrLFCO2ef55k4qEOaiJoSwYm1zfk3lLlMp1PWtmXkwqyFven7jeFsMHa7VqOlelNw7H9p73Zfy6UXv3KmP0yPfuU469irjsQtHHMVNwlZKg63UkXHnsbTLb3yz6BJR0kEGfYpg9VqbEbqqW5XJVQbcusleDlrkMaKquyzlnaSRLrgk7qgAtx1X2pr/c32A/WX8GPLZi9YnqMY/cD1pl6WojbUQp+Evxn87iY9tP9zGYUcFUAyurC4ZWB+dpWz2000X+jxU4uL+jCLIcvajT0u2tr8x26SlkXK2W0tGrgYsseDUpbZpysXwRxnFrrXdBTQojFbEkObbE35fK0ABM1zjFUqzNTpu1I7gbVNPlYb+ku13rWmZN+HLe4mfiOLPEdQwCqdri4Kt/UD0l+u7X2Ma/E7tvXKNbhbNfBxlMsbKW0N5Btr+toy499bOumz+Fet+Hweg55jwW8MqrKp9rVudY5WHIWv1lCihSXczXzc1wn2JceoLcQUfEpkU6VMn+q4t8NJH3luFLT4lozrMyElzBP7gzl+S1LnXencWvzX0O/1kWYrfKfJ1V1KK4cdIEMZlr4aoVYD2WvcHZ6bG6sPncSu1KtNMvKcLtSjytmxTzcEWdVYdiAZX0i5thnleKSphk8OwCDSVHS01sWa0j5jqVUu98D6KG8uSktGTXVLuLGWZ6i5iKWoWamEJv7972MysmPfBteh9RgS+FYk/VFP+JGftRr4dEYaXRiSN7NqsD6TwxZKO9lvqNbs0k/Bh085JHtb99/0mn3R9DBcJLyW8JiqQYEKL+Qt9p6LTWivPui9oKMHUDsCwB7GwuPnKeTjx7G15Ro9PzbPipN8PgirgnQNLb10LCx2UMWJPoJk+h9N6hfTxF+kg6JhUkkbHeJA2A/G2KvVt+VQP1mtgx1DZ831ezdqj9EOxGH0YCj3LMT8x/pOapbvkemVDtxIff9DR4IPP5/pHUPCOeiP5mFoaZZ9HseTIJPMeNMOaWMY+7VAcfHk31H1kEmdhsaQRAKf8T8Cj0aVemoVraXIFr9ifMGe9MvQqZMF+L6GDw8j4lLAjUosxPXt+vpLrylCK3yZS6e7ZtxekEed5jiaZSrpctoVa2ldSuU2V9uum15Xrtinx4LmRjTnFb8nMBxmj7OAD5bfQy7GxPwzIsoa8oj/wCNrVL6bgqdwedvzDylqFqfBn2Y0oc+jBrjFXqJSdCLqzI1/wArAEE/MfWUs7a1JGx0hp90Jfcs8D5GuJqMa2rwk2OnbW/5dXQd/iJVqqc+fQ0MnIjU9b5YdVcpw9JSaWtO4QlwT30teWYQnB/KihZbVavnf5Au2KqOxVajKdQ/GhW6333F7G09pyua0kV6q8SMu5y2YWIy6thqwaojeGXOmp+JGHMe2Ou/XeVJtqPazSqUJTUlpm+uPpVABVpo/wARv8jK+voXNv1Hf8Fwz703ekewOpfQ/vO1bNHjKiqXpo5i+GcQKLtTYVgoDWTZ/ZNz7PXa89f4njUjw/gNPcXs2uF8frpK3UWv8RL6ffEwpR+FaHqWIB77zDa09M+wjJSipL1JQ0HQ7xoI2V8Tj1QXY2E6jByekedlsa490vB55nmJD1i2oEMe/S/7TZrXw69M+Ytfx7+5PabNjPMwBo0lXcKN7dyB/rK2JHc5SLvU7NVxganCLWS/cfcxnvlIjoq0mwnSrM039lgtOT0Bjj3AeLhtY/FROof2nZx9j8oB5qtSQSaeLH8xgalPqBcTqL0zia2gN4GzALVqJezEC69QVJB+89LZKWmeNEHHaZ6BQx88SyTLlWFxLAVaY394eyw+BE6jJrwcSrjJaaADirAHL8cFViydCeZQ9D3Ilyu5+TLvxo6cfyH4lBURqZ3DDYj1Uy5bqcNMzMZyqtTSJOFuIWoIUYex4hGk7FSFG4PnY8+0q49jjwXs7HU33INsNmdKpyYfA7S+pmLKnQ+tTXnYGe0WnwVbIyjzodrDLpYAodip5EdrSJ1JrRNeRNNST0ecYtTRrPT/ACMVBPUe6fS0w5LtbR9jXLvgpfUt4XGWgloMOFMxOu1+YtOZeDuHkpZYvh4h1GyuA6/EEq31A9Zo4stx0YPU69WdyDnKscpCofxb+g7zwyqHtzXgudOzIuMan+L9DUtKRrDSskEFfChhYi47GSno5cU1pmVV4ep8wgB+E9JWyl5Z4wx64fhikZzZFV1bhWXlzsZbrya4x1p7MvI6ffZZvaaZtZXgXTnYDawHT5ytdd8R7L+Li/Ajo2adMyuXkiwzyDsqYyzIyn3lYeoIgHk1TAuDSAsfF2Xe1iBexv8ACcnRZy0MlXQwKk7EH/e8AEM3y0YbGmsDp537EGdHHgJKWInJ2aGBxlmBgGV/FKnrNKp8r+k9qnyVsiPGyH+H+KGptQBKhQL/AJSSZ1e29I88SCTk166DHG5RhcQP+ZTF+6+yfjcTxUmvBalCMvKMPE8COu+Frn+ypv8ALUJ7wyZLyU7MCEvBl5hhMXSpsK1NlsLq6m6ErvbUOV/OW45CmtepmzwpVS21wbfDmYitTBPMbH95drs74mPkUfCnoHeOMKVxIfpUQH/Evst/6+szMqPbZv6n0PTbO+hL6cGLReV0XWEnDWJtVEMmJ3GZ2VxngmmfYcnxL7aXHK3p6T3ouUdbKmbiysUtfyDnhVwXYgg+yPqdvtPbLvhOKjFlPpmHbVY5zWuAoWZ5tjgIJO6YGjuiBoXhwNDlpyCSVRAK9RpB2U69W3ONjR5/mtKoFUIPap1dS9tN+/wMgkp1K9TxEL9GH1kkGVx3RviR2KXHqJKIYsBtRQsbdN/KcnSLasRALHEVHx8CR7y7g9pKZzJbArgfE1ErHWdiLcrbgzqTbXJzCMYvg9Io4qcHoaGHxx7wAjy/ErVovTcBgykEHfmIB5fkuH/l6un3Weoh8ipunqLzWxrOfufN9Ro449Db4jy7x8PYXLIQ622JHJ1+Y+wnpl198Nryit0y9VW6l4Z53jg9GppdGGwIDCzWmU+6L00fSRcJrcXs2uG6wdxp53Fx1jyS1ou8R4pKWMCgA1XA+CgdSJweoWcP1Fo1QvtE1EUseY2Lcz05jadw1p7PG3u7o68c7DOk95DO0TrIJJBIJHAQBwEA6BBI4CAU6k5OihiUvBJk4nCXggycbleoEcux7GSDJzrJzWdGJtpUiw63t+0AbhcOBh69I9AbfMQASo5gQq6eYAv22HUQRsMOHaor0H2tsQR5wSeeYjFFK112Cv62O8k5DejV2BnJ2W6deAbuR4ve0AF86xNOnWqpUqBTqDpfoe/wuPvLlMl2mZlVtza1wzbwmMD01ZTswBFvOa9bUls+Wvi4ScfoDnGeB11lI6UwPqf3mTmPdh9N0uKjRpFHhfD6cT8h9zKyNBmlm+TGtjWqg7qQB22E5PQL8rwpB1Nzso+AF/3ko5kthFhzGznRepmDomWQB4gkcIA4CCTogFV1kEkD04BWqUYBUq4eAUa+GgGVicFz2tqFiR1EgGDVyJALKtpILPDdLw2qp3F/UH9pAAipg9VRxb3m+86ICzwymGWra6hRqsdxYdus5OhlHEI2wNj2OxgGnlzlWEAyOPsj8avSqBbmxU/A7g+v3nSZzJFrKVNICjTbW49y4Cp8T+k9VfOK0mVpYdM5d0opsnfC6mBdxfddPc6juJ047gpPyeUZ9tzhFcf0LeDyEK4cbH6H5TxLZt4bLgCT1JuSe5kE7NOjQtALtJIBZQQCdYA8QSPEEjhAHCAQMJBJEywCJ0gED04BWqUYBUq4WAU6uCgFSpgQDe2/K45wDLqZOo/CtuvzggrVf+xqIdiAwt6yDoEFpOwBIInRybvDeKfxQj+0DyJ5i33kMlG3x7UanSQU/wATbX7C25EIMGuBaZSo2u973ueZ+cMhLSCrKsBdmqEbsxNz2ueXlO0+DyceQiw9GCUXqVKQdFlKcgE6pAJlWAPUQSSAQBwgkcIB2ARkSCRhEAYVgEbJAImpwCJqUAhejAK9TDwCpWw0Az8Rgr8xIBnV8tHaSDOGG0VqZt736GQDX4kp62ojns36SQSYDKwOkA3KGHknLLtOlBGiwlOATKsAkUQSSAQB4EEjwIA4CAdgHZAGEQSNIgDSIA0rAGlYAwpAGNTgETUoBC9CAQvhZAIWwN4JImylT+IXgEq5YlwbXIFgSSbDykkFhMIBBBMtGSCZacEEipAJAsAeFgkcBAHgQBwEA7IB2AdgDSIJOWgHLQDhEAbaANIgHCsAaUgDSkAb4cgHDTgk4ackg54cAcEggcFkgeFgDgsAcBAHWgHQIA60gHYB2AdEA7AP/9k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f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4495800"/>
            <a:ext cx="2495550" cy="18288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6531" y="2208982"/>
            <a:ext cx="8229823" cy="4145607"/>
          </a:xfrm>
        </p:spPr>
        <p:txBody>
          <a:bodyPr lIns="88896" tIns="50798" rIns="88896" bIns="50798" anchor="t"/>
          <a:lstStyle/>
          <a:p>
            <a:pPr marL="243325" indent="-243325" defTabSz="914145">
              <a:spcBef>
                <a:spcPts val="49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State Board of Education began working with various groups to reform education funding</a:t>
            </a:r>
            <a:endParaRPr lang="en-US" sz="30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43325" indent="-243325" defTabSz="914145">
              <a:spcBef>
                <a:spcPts val="49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TFP appropriations were around $900 million</a:t>
            </a:r>
            <a:endParaRPr lang="en-US" sz="30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43325" indent="-243325" defTabSz="914145">
              <a:spcBef>
                <a:spcPts val="49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Consensus on the weaknesses in the TFP</a:t>
            </a:r>
            <a:endParaRPr lang="en-US" sz="30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600500" lvl="1" indent="-279043" defTabSz="914145">
              <a:spcBef>
                <a:spcPts val="42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No inflation adjustment</a:t>
            </a:r>
            <a:endParaRPr lang="en-US" sz="26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600500" lvl="1" indent="-279043" defTabSz="914145">
              <a:spcBef>
                <a:spcPts val="42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Inflexible funding – “targeted formula”</a:t>
            </a:r>
            <a:endParaRPr lang="en-US" sz="26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600500" lvl="1" indent="-279043" defTabSz="914145">
              <a:spcBef>
                <a:spcPts val="42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Inadequate</a:t>
            </a:r>
            <a:endParaRPr lang="en-US" sz="26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600500" lvl="1" indent="-279043" defTabSz="914145">
              <a:spcBef>
                <a:spcPts val="42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Insignificant amount of funding for consideration of local ability to pay</a:t>
            </a:r>
            <a:endParaRPr lang="en-US" sz="26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823" cy="1143000"/>
          </a:xfrm>
        </p:spPr>
        <p:txBody>
          <a:bodyPr lIns="88896" tIns="50798" rIns="88896" bIns="50798">
            <a:noAutofit/>
          </a:bodyPr>
          <a:lstStyle/>
          <a:p>
            <a:pPr defTabSz="914145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Late 1980s – Tennessee Foundation Program (TFP)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6531" y="1980159"/>
            <a:ext cx="8229823" cy="4145607"/>
          </a:xfrm>
        </p:spPr>
        <p:txBody>
          <a:bodyPr lIns="88896" tIns="50798" rIns="88896" bIns="50798" anchor="t"/>
          <a:lstStyle/>
          <a:p>
            <a:pPr marL="331503" indent="-331503" defTabSz="914145">
              <a:lnSpc>
                <a:spcPct val="80000"/>
              </a:lnSpc>
              <a:spcBef>
                <a:spcPts val="35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1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Development of the Basic Education Program Formula</a:t>
            </a:r>
          </a:p>
          <a:p>
            <a:pPr marL="331503" indent="-331503" defTabSz="914145">
              <a:lnSpc>
                <a:spcPct val="80000"/>
              </a:lnSpc>
              <a:spcBef>
                <a:spcPts val="35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1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Funding mechanism featuring components that are necessary for funding a “basic” education program</a:t>
            </a:r>
          </a:p>
          <a:p>
            <a:pPr marL="331503" indent="-331503" defTabSz="914145">
              <a:lnSpc>
                <a:spcPct val="80000"/>
              </a:lnSpc>
              <a:spcBef>
                <a:spcPts val="35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1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No “targeted” funding </a:t>
            </a:r>
          </a:p>
          <a:p>
            <a:pPr marL="331503" indent="-331503" defTabSz="914145">
              <a:lnSpc>
                <a:spcPct val="80000"/>
              </a:lnSpc>
              <a:spcBef>
                <a:spcPts val="35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1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Flexible funding: “A funding formula, not a spending plan.”</a:t>
            </a:r>
          </a:p>
          <a:p>
            <a:pPr marL="331503" indent="-331503" defTabSz="914145">
              <a:lnSpc>
                <a:spcPct val="80000"/>
              </a:lnSpc>
              <a:spcBef>
                <a:spcPts val="35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1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Funding distribution considering local ability to pay at a much more significant level</a:t>
            </a:r>
          </a:p>
          <a:p>
            <a:pPr marL="331503" indent="-331503" defTabSz="914145">
              <a:lnSpc>
                <a:spcPct val="80000"/>
              </a:lnSpc>
              <a:spcBef>
                <a:spcPts val="35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1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State </a:t>
            </a:r>
            <a:r>
              <a:rPr lang="en-US" sz="21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loses small school systems lawsuit which resulted in a court-mandated requirement to distribute state funding more equitably</a:t>
            </a:r>
          </a:p>
          <a:p>
            <a:pPr marL="331503" indent="-331503" defTabSz="914145">
              <a:lnSpc>
                <a:spcPct val="80000"/>
              </a:lnSpc>
              <a:spcBef>
                <a:spcPts val="35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1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Education Improvement Act passes encompassing all these features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6531" y="761256"/>
            <a:ext cx="8229823" cy="1143000"/>
          </a:xfrm>
        </p:spPr>
        <p:txBody>
          <a:bodyPr lIns="88896" tIns="50798" rIns="88896" bIns="50798">
            <a:normAutofit/>
          </a:bodyPr>
          <a:lstStyle/>
          <a:p>
            <a:pPr defTabSz="914145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Early 1990 – 1992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6531" y="1904256"/>
            <a:ext cx="8229823" cy="4221510"/>
          </a:xfrm>
        </p:spPr>
        <p:txBody>
          <a:bodyPr lIns="88896" tIns="50798" rIns="88896" bIns="50798" anchor="t"/>
          <a:lstStyle/>
          <a:p>
            <a:pPr marL="339316" indent="-339316" defTabSz="914145">
              <a:lnSpc>
                <a:spcPct val="90000"/>
              </a:lnSpc>
              <a:spcBef>
                <a:spcPts val="42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Two distinct and separate parts:</a:t>
            </a:r>
          </a:p>
          <a:p>
            <a:pPr marL="603849" lvl="1" indent="-282392" defTabSz="914145">
              <a:lnSpc>
                <a:spcPct val="90000"/>
              </a:lnSpc>
              <a:spcBef>
                <a:spcPts val="422"/>
              </a:spcBef>
              <a:buClr>
                <a:schemeClr val="bg1"/>
              </a:buClr>
              <a:buFont typeface="ArialMT" charset="0"/>
              <a:buChar char="–"/>
            </a:pPr>
            <a:r>
              <a:rPr lang="en-US" sz="25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Formula that generates the total dollars</a:t>
            </a:r>
          </a:p>
          <a:p>
            <a:pPr marL="603849" lvl="1" indent="-282392" defTabSz="914145">
              <a:lnSpc>
                <a:spcPct val="90000"/>
              </a:lnSpc>
              <a:spcBef>
                <a:spcPts val="422"/>
              </a:spcBef>
              <a:buClr>
                <a:schemeClr val="bg1"/>
              </a:buClr>
              <a:buFont typeface="ArialMT" charset="0"/>
              <a:buChar char="–"/>
            </a:pPr>
            <a:r>
              <a:rPr lang="en-US" sz="25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Local Ability to Pay (Fiscal Capacity)</a:t>
            </a:r>
          </a:p>
          <a:p>
            <a:pPr marL="339316" indent="-339316" defTabSz="914145">
              <a:lnSpc>
                <a:spcPct val="90000"/>
              </a:lnSpc>
              <a:spcBef>
                <a:spcPts val="42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TN Department of Education generates the total dollars</a:t>
            </a:r>
          </a:p>
          <a:p>
            <a:pPr marL="339316" indent="-339316" defTabSz="914145">
              <a:lnSpc>
                <a:spcPct val="90000"/>
              </a:lnSpc>
              <a:spcBef>
                <a:spcPts val="42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Tennessee Advisory Commission on Intergovernmental Relations (TACIR) &amp; UT Center for Business and Economic Research (CBER) determine local ability to pay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823" cy="915293"/>
          </a:xfrm>
        </p:spPr>
        <p:txBody>
          <a:bodyPr lIns="88896" tIns="50798" rIns="88896" bIns="50798">
            <a:normAutofit fontScale="90000"/>
          </a:bodyPr>
          <a:lstStyle/>
          <a:p>
            <a:pPr defTabSz="914145"/>
            <a:r>
              <a:rPr lang="en-US" sz="53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Basic Education Program (BEP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712393"/>
            <a:ext cx="8229823" cy="4145607"/>
          </a:xfrm>
        </p:spPr>
        <p:txBody>
          <a:bodyPr lIns="88896" tIns="50798" rIns="88896" bIns="50798" anchor="t"/>
          <a:lstStyle/>
          <a:p>
            <a:pPr marL="342665" indent="-342665" defTabSz="914145">
              <a:spcBef>
                <a:spcPts val="49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Local 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funding requirements</a:t>
            </a:r>
          </a:p>
          <a:p>
            <a:pPr marL="342665" indent="-342665" defTabSz="914145">
              <a:spcBef>
                <a:spcPts val="492"/>
              </a:spcBef>
              <a:buClr>
                <a:schemeClr val="bg1"/>
              </a:buClr>
              <a:buFont typeface="ArialMT" charset="0"/>
              <a:buChar char="•"/>
            </a:pPr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rPr>
              <a:t>Current funding issues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9143999" cy="1143000"/>
          </a:xfrm>
        </p:spPr>
        <p:txBody>
          <a:bodyPr lIns="88896" tIns="50798" rIns="88896" bIns="50798">
            <a:noAutofit/>
          </a:bodyPr>
          <a:lstStyle/>
          <a:p>
            <a:pPr defTabSz="914145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Basic 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Education Program(BEP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)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C:\Users\user\AppData\Local\Microsoft\Windows\Temporary Internet Files\Content.IE5\TNDOKH2I\MC9003570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352800"/>
            <a:ext cx="2286000" cy="200989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1045</TotalTime>
  <Words>1150</Words>
  <Application>Microsoft Office PowerPoint</Application>
  <PresentationFormat>On-screen Show (4:3)</PresentationFormat>
  <Paragraphs>171</Paragraphs>
  <Slides>34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TSBA  School Finance Workshop </vt:lpstr>
      <vt:lpstr>History of School Finance</vt:lpstr>
      <vt:lpstr>History of School Finance</vt:lpstr>
      <vt:lpstr>History of School Finance</vt:lpstr>
      <vt:lpstr>History of School Finance</vt:lpstr>
      <vt:lpstr>Late 1980s – Tennessee Foundation Program (TFP)</vt:lpstr>
      <vt:lpstr>Early 1990 – 1992</vt:lpstr>
      <vt:lpstr>Basic Education Program (BEP)</vt:lpstr>
      <vt:lpstr>Basic Education Program(BEP)</vt:lpstr>
      <vt:lpstr>1992 – Present</vt:lpstr>
      <vt:lpstr>What did the BEP do that no other school funding formula did?</vt:lpstr>
      <vt:lpstr>Factors Affecting A Budget</vt:lpstr>
      <vt:lpstr>From the Horse’s Mouth</vt:lpstr>
      <vt:lpstr>Challenge</vt:lpstr>
      <vt:lpstr>Factors Affecting A Budget</vt:lpstr>
      <vt:lpstr>Factors Affecting A Budget</vt:lpstr>
      <vt:lpstr>Factors Affecting A Budget</vt:lpstr>
      <vt:lpstr>Factors Affecting A Budget</vt:lpstr>
      <vt:lpstr>Factors Affecting A Budget</vt:lpstr>
      <vt:lpstr>New Salary Schedule Options</vt:lpstr>
      <vt:lpstr>Differentiated Pay</vt:lpstr>
      <vt:lpstr>Factors Affecting A Budget “Perfect Storm”</vt:lpstr>
      <vt:lpstr>Factors Affecting A Budget “Perfect Storm”</vt:lpstr>
      <vt:lpstr>Building Support For A Budget</vt:lpstr>
      <vt:lpstr>This Process Is Different In Each School System</vt:lpstr>
      <vt:lpstr>Developing Support What TO DO</vt:lpstr>
      <vt:lpstr>Developing Support What TO DO</vt:lpstr>
      <vt:lpstr>Developing Support What TO DO</vt:lpstr>
      <vt:lpstr>Developing Support What TO DO</vt:lpstr>
      <vt:lpstr>Developing Support What TO DO</vt:lpstr>
      <vt:lpstr>Developing Support What TO DO</vt:lpstr>
      <vt:lpstr>Developing Support What NOT TO DO</vt:lpstr>
      <vt:lpstr>Developing Support What NOT TO DO</vt:lpstr>
      <vt:lpstr>Developing Support What NOT TO DO</vt:lpstr>
    </vt:vector>
  </TitlesOfParts>
  <Company>Athens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School Finance</dc:title>
  <dc:creator>user</dc:creator>
  <cp:lastModifiedBy>user</cp:lastModifiedBy>
  <cp:revision>61</cp:revision>
  <dcterms:created xsi:type="dcterms:W3CDTF">2013-05-20T14:38:22Z</dcterms:created>
  <dcterms:modified xsi:type="dcterms:W3CDTF">2014-09-18T19:02:43Z</dcterms:modified>
</cp:coreProperties>
</file>